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0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734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D3CCF3-47DF-4831-918B-6F76FC498F53}" type="datetimeFigureOut">
              <a:rPr lang="ar-IQ" smtClean="0"/>
              <a:t>01/09/1440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8E17B2B-31AF-4B7D-88D1-5E757855BA4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18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17B2B-31AF-4B7D-88D1-5E757855BA4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05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5794" y="2603500"/>
            <a:ext cx="650492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Vibration</a:t>
            </a:r>
          </a:p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Second term lectures</a:t>
            </a:r>
          </a:p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Forth class</a:t>
            </a:r>
          </a:p>
          <a:p>
            <a:pPr algn="ctr"/>
            <a:r>
              <a:rPr lang="en-US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Dr.Ekhlas</a:t>
            </a:r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5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Edan</a:t>
            </a:r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Kader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3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204" y="857453"/>
            <a:ext cx="5654675" cy="32969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total </a:t>
            </a:r>
            <a:r>
              <a:rPr sz="1600" spc="-5" dirty="0">
                <a:latin typeface="Times New Roman"/>
                <a:cs typeface="Times New Roman"/>
              </a:rPr>
              <a:t>inertia </a:t>
            </a:r>
            <a:r>
              <a:rPr sz="1600" spc="-10" dirty="0">
                <a:latin typeface="Times New Roman"/>
                <a:cs typeface="Times New Roman"/>
              </a:rPr>
              <a:t>forces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machine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R="13970" algn="ctr">
              <a:lnSpc>
                <a:spcPct val="100000"/>
              </a:lnSpc>
              <a:spcBef>
                <a:spcPts val="215"/>
              </a:spcBef>
            </a:pPr>
            <a:r>
              <a:rPr sz="1600" spc="-10" dirty="0">
                <a:latin typeface="Cambria Math"/>
                <a:cs typeface="Cambria Math"/>
              </a:rPr>
              <a:t>𝑖𝑛𝑒𝑟𝑡𝑖𝑎 </a:t>
            </a:r>
            <a:r>
              <a:rPr sz="1600" spc="5" dirty="0">
                <a:latin typeface="Cambria Math"/>
                <a:cs typeface="Cambria Math"/>
              </a:rPr>
              <a:t>𝑓𝑜𝑟𝑐𝑒 =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𝑀 − </a:t>
            </a:r>
            <a:r>
              <a:rPr sz="1600" spc="25" dirty="0">
                <a:latin typeface="Cambria Math"/>
                <a:cs typeface="Cambria Math"/>
              </a:rPr>
              <a:t>𝑚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110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𝑚</a:t>
            </a:r>
            <a:endParaRPr sz="1725" baseline="-16908">
              <a:latin typeface="Cambria Math"/>
              <a:cs typeface="Cambria Math"/>
            </a:endParaRPr>
          </a:p>
          <a:p>
            <a:pPr marL="38100" marR="32384">
              <a:lnSpc>
                <a:spcPts val="2160"/>
              </a:lnSpc>
              <a:spcBef>
                <a:spcPts val="8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Cambria Math"/>
                <a:cs typeface="Cambria Math"/>
              </a:rPr>
              <a:t>𝑀</a:t>
            </a:r>
            <a:r>
              <a:rPr sz="1600" spc="5" dirty="0">
                <a:latin typeface="Times New Roman"/>
                <a:cs typeface="Times New Roman"/>
              </a:rPr>
              <a:t>=the </a:t>
            </a:r>
            <a:r>
              <a:rPr sz="1600" spc="-5" dirty="0">
                <a:latin typeface="Times New Roman"/>
                <a:cs typeface="Times New Roman"/>
              </a:rPr>
              <a:t>total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machine including the eccentric  </a:t>
            </a:r>
            <a:r>
              <a:rPr sz="1600" dirty="0">
                <a:latin typeface="Times New Roman"/>
                <a:cs typeface="Times New Roman"/>
              </a:rPr>
              <a:t>mass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𝑚</a:t>
            </a:r>
            <a:r>
              <a:rPr sz="1600" spc="1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38100" marR="30480" indent="557530">
              <a:lnSpc>
                <a:spcPts val="2160"/>
              </a:lnSpc>
              <a:spcBef>
                <a:spcPts val="5"/>
              </a:spcBef>
            </a:pPr>
            <a:r>
              <a:rPr sz="1600" spc="5" dirty="0">
                <a:latin typeface="Cambria Math"/>
                <a:cs typeface="Cambria Math"/>
              </a:rPr>
              <a:t>(𝑀 − </a:t>
            </a:r>
            <a:r>
              <a:rPr sz="1600" dirty="0">
                <a:latin typeface="Cambria Math"/>
                <a:cs typeface="Cambria Math"/>
              </a:rPr>
              <a:t>𝑚)</a:t>
            </a:r>
            <a:r>
              <a:rPr sz="1600" dirty="0">
                <a:latin typeface="Times New Roman"/>
                <a:cs typeface="Times New Roman"/>
              </a:rPr>
              <a:t>=the </a:t>
            </a:r>
            <a:r>
              <a:rPr sz="1600" spc="-5" dirty="0">
                <a:latin typeface="Times New Roman"/>
                <a:cs typeface="Times New Roman"/>
              </a:rPr>
              <a:t>mass of the machine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has </a:t>
            </a:r>
            <a:r>
              <a:rPr sz="1600" spc="-5" dirty="0">
                <a:latin typeface="Times New Roman"/>
                <a:cs typeface="Times New Roman"/>
              </a:rPr>
              <a:t>acceleration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dirty="0">
                <a:latin typeface="Times New Roman"/>
                <a:cs typeface="Times New Roman"/>
              </a:rPr>
              <a:t>.  </a:t>
            </a:r>
            <a:r>
              <a:rPr sz="1600" spc="-5" dirty="0">
                <a:latin typeface="Times New Roman"/>
                <a:cs typeface="Times New Roman"/>
              </a:rPr>
              <a:t>Referring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dirty="0">
                <a:latin typeface="Times New Roman"/>
                <a:cs typeface="Times New Roman"/>
              </a:rPr>
              <a:t>free-body diagrams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Fig. </a:t>
            </a:r>
            <a:r>
              <a:rPr sz="1600" spc="-5" dirty="0">
                <a:latin typeface="Times New Roman"/>
                <a:cs typeface="Times New Roman"/>
              </a:rPr>
              <a:t>4.12 (a),(b)and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0"/>
              </a:spcBef>
            </a:pPr>
            <a:r>
              <a:rPr sz="1600" spc="-5" dirty="0">
                <a:latin typeface="Times New Roman"/>
                <a:cs typeface="Times New Roman"/>
              </a:rPr>
              <a:t>(c) and applying </a:t>
            </a:r>
            <a:r>
              <a:rPr sz="1600" spc="-10" dirty="0">
                <a:latin typeface="Times New Roman"/>
                <a:cs typeface="Times New Roman"/>
              </a:rPr>
              <a:t>Newton's </a:t>
            </a:r>
            <a:r>
              <a:rPr sz="1600" spc="-5" dirty="0">
                <a:latin typeface="Times New Roman"/>
                <a:cs typeface="Times New Roman"/>
              </a:rPr>
              <a:t>second law of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,we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  <a:p>
            <a:pPr marL="1104900">
              <a:lnSpc>
                <a:spcPct val="100000"/>
              </a:lnSpc>
              <a:spcBef>
                <a:spcPts val="219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𝑀 − </a:t>
            </a:r>
            <a:r>
              <a:rPr sz="1600" spc="25" dirty="0">
                <a:latin typeface="Cambria Math"/>
                <a:cs typeface="Cambria Math"/>
              </a:rPr>
              <a:t>𝑚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45" dirty="0">
                <a:latin typeface="Cambria Math"/>
                <a:cs typeface="Cambria Math"/>
              </a:rPr>
              <a:t>𝑚𝑥 </a:t>
            </a:r>
            <a:r>
              <a:rPr sz="1600" spc="5" dirty="0">
                <a:latin typeface="Cambria Math"/>
                <a:cs typeface="Cambria Math"/>
              </a:rPr>
              <a:t>𝑚 = </a:t>
            </a:r>
            <a:r>
              <a:rPr sz="1600" spc="-30" dirty="0">
                <a:latin typeface="Cambria Math"/>
                <a:cs typeface="Cambria Math"/>
              </a:rPr>
              <a:t>−𝑐𝑥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2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𝑘𝑥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Using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Eq.(4.47),Eq.(4.76)becomes</a:t>
            </a:r>
            <a:endParaRPr sz="16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265"/>
              </a:spcBef>
            </a:pPr>
            <a:r>
              <a:rPr sz="1600" spc="-40" dirty="0">
                <a:latin typeface="Cambria Math"/>
                <a:cs typeface="Cambria Math"/>
              </a:rPr>
              <a:t>𝑀𝑥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30" dirty="0">
                <a:latin typeface="Cambria Math"/>
                <a:cs typeface="Cambria Math"/>
              </a:rPr>
              <a:t>𝑐𝑥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𝑚𝑒𝜔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28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Equation (4.77)is similar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Eq. </a:t>
            </a:r>
            <a:r>
              <a:rPr sz="1600" spc="-5" dirty="0">
                <a:latin typeface="Times New Roman"/>
                <a:cs typeface="Times New Roman"/>
              </a:rPr>
              <a:t>(4.34)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with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𝑚𝑒𝜔</a:t>
            </a:r>
            <a:r>
              <a:rPr sz="1725" spc="15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7204075"/>
            <a:ext cx="51860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frequency 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circular frequency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3652" y="8484489"/>
            <a:ext cx="29838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 state </a:t>
            </a:r>
            <a:r>
              <a:rPr sz="1600" spc="-5" dirty="0">
                <a:latin typeface="Times New Roman"/>
                <a:cs typeface="Times New Roman"/>
              </a:rPr>
              <a:t>solution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8252" y="8929496"/>
            <a:ext cx="4946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𝑝</a:t>
            </a:r>
            <a:r>
              <a:rPr sz="1725" spc="4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6742" y="8812453"/>
            <a:ext cx="1202055" cy="48895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425" spc="-15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1−𝑟 </a:t>
            </a:r>
            <a:r>
              <a:rPr sz="1425" spc="104" baseline="20467" dirty="0">
                <a:latin typeface="Cambria Math"/>
                <a:cs typeface="Cambria Math"/>
              </a:rPr>
              <a:t>2</a:t>
            </a:r>
            <a:r>
              <a:rPr sz="1425" spc="104" baseline="2923" dirty="0">
                <a:latin typeface="Cambria Math"/>
                <a:cs typeface="Cambria Math"/>
              </a:rPr>
              <a:t> </a:t>
            </a:r>
            <a:r>
              <a:rPr sz="1150" spc="-25" dirty="0">
                <a:latin typeface="Cambria Math"/>
                <a:cs typeface="Cambria Math"/>
              </a:rPr>
              <a:t>+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2𝑟𝜉</a:t>
            </a:r>
            <a:r>
              <a:rPr sz="1725" spc="195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74570" y="9123552"/>
            <a:ext cx="1028065" cy="0"/>
          </a:xfrm>
          <a:custGeom>
            <a:avLst/>
            <a:gdLst/>
            <a:ahLst/>
            <a:cxnLst/>
            <a:rect l="l" t="t" r="r" b="b"/>
            <a:pathLst>
              <a:path w="1028064">
                <a:moveTo>
                  <a:pt x="0" y="0"/>
                </a:moveTo>
                <a:lnTo>
                  <a:pt x="102778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64842" y="9088500"/>
            <a:ext cx="1134745" cy="0"/>
          </a:xfrm>
          <a:custGeom>
            <a:avLst/>
            <a:gdLst/>
            <a:ahLst/>
            <a:cxnLst/>
            <a:rect l="l" t="t" r="r" b="b"/>
            <a:pathLst>
              <a:path w="1134745">
                <a:moveTo>
                  <a:pt x="0" y="0"/>
                </a:moveTo>
                <a:lnTo>
                  <a:pt x="11341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20161" y="8929496"/>
            <a:ext cx="10706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6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92505" y="4977764"/>
            <a:ext cx="959485" cy="914400"/>
          </a:xfrm>
          <a:custGeom>
            <a:avLst/>
            <a:gdLst/>
            <a:ahLst/>
            <a:cxnLst/>
            <a:rect l="l" t="t" r="r" b="b"/>
            <a:pathLst>
              <a:path w="959485" h="914400">
                <a:moveTo>
                  <a:pt x="479806" y="0"/>
                </a:moveTo>
                <a:lnTo>
                  <a:pt x="430740" y="2360"/>
                </a:lnTo>
                <a:lnTo>
                  <a:pt x="383094" y="9289"/>
                </a:lnTo>
                <a:lnTo>
                  <a:pt x="337109" y="20557"/>
                </a:lnTo>
                <a:lnTo>
                  <a:pt x="293024" y="35933"/>
                </a:lnTo>
                <a:lnTo>
                  <a:pt x="251081" y="55187"/>
                </a:lnTo>
                <a:lnTo>
                  <a:pt x="211521" y="78090"/>
                </a:lnTo>
                <a:lnTo>
                  <a:pt x="174585" y="104411"/>
                </a:lnTo>
                <a:lnTo>
                  <a:pt x="140514" y="133921"/>
                </a:lnTo>
                <a:lnTo>
                  <a:pt x="109549" y="166390"/>
                </a:lnTo>
                <a:lnTo>
                  <a:pt x="81930" y="201587"/>
                </a:lnTo>
                <a:lnTo>
                  <a:pt x="57900" y="239283"/>
                </a:lnTo>
                <a:lnTo>
                  <a:pt x="37698" y="279249"/>
                </a:lnTo>
                <a:lnTo>
                  <a:pt x="21567" y="321253"/>
                </a:lnTo>
                <a:lnTo>
                  <a:pt x="9746" y="365066"/>
                </a:lnTo>
                <a:lnTo>
                  <a:pt x="2476" y="410458"/>
                </a:lnTo>
                <a:lnTo>
                  <a:pt x="0" y="457200"/>
                </a:lnTo>
                <a:lnTo>
                  <a:pt x="2476" y="503941"/>
                </a:lnTo>
                <a:lnTo>
                  <a:pt x="9746" y="549333"/>
                </a:lnTo>
                <a:lnTo>
                  <a:pt x="21567" y="593146"/>
                </a:lnTo>
                <a:lnTo>
                  <a:pt x="37698" y="635150"/>
                </a:lnTo>
                <a:lnTo>
                  <a:pt x="57900" y="675116"/>
                </a:lnTo>
                <a:lnTo>
                  <a:pt x="81930" y="712812"/>
                </a:lnTo>
                <a:lnTo>
                  <a:pt x="109549" y="748009"/>
                </a:lnTo>
                <a:lnTo>
                  <a:pt x="140514" y="780478"/>
                </a:lnTo>
                <a:lnTo>
                  <a:pt x="174585" y="809988"/>
                </a:lnTo>
                <a:lnTo>
                  <a:pt x="211521" y="836309"/>
                </a:lnTo>
                <a:lnTo>
                  <a:pt x="251081" y="859212"/>
                </a:lnTo>
                <a:lnTo>
                  <a:pt x="293024" y="878466"/>
                </a:lnTo>
                <a:lnTo>
                  <a:pt x="337109" y="893842"/>
                </a:lnTo>
                <a:lnTo>
                  <a:pt x="383094" y="905110"/>
                </a:lnTo>
                <a:lnTo>
                  <a:pt x="430740" y="912039"/>
                </a:lnTo>
                <a:lnTo>
                  <a:pt x="479806" y="914400"/>
                </a:lnTo>
                <a:lnTo>
                  <a:pt x="528850" y="912039"/>
                </a:lnTo>
                <a:lnTo>
                  <a:pt x="576478" y="905110"/>
                </a:lnTo>
                <a:lnTo>
                  <a:pt x="622448" y="893842"/>
                </a:lnTo>
                <a:lnTo>
                  <a:pt x="666519" y="878466"/>
                </a:lnTo>
                <a:lnTo>
                  <a:pt x="708450" y="859212"/>
                </a:lnTo>
                <a:lnTo>
                  <a:pt x="748000" y="836309"/>
                </a:lnTo>
                <a:lnTo>
                  <a:pt x="784927" y="809988"/>
                </a:lnTo>
                <a:lnTo>
                  <a:pt x="818991" y="780478"/>
                </a:lnTo>
                <a:lnTo>
                  <a:pt x="849950" y="748009"/>
                </a:lnTo>
                <a:lnTo>
                  <a:pt x="877564" y="712812"/>
                </a:lnTo>
                <a:lnTo>
                  <a:pt x="901590" y="675116"/>
                </a:lnTo>
                <a:lnTo>
                  <a:pt x="921789" y="635150"/>
                </a:lnTo>
                <a:lnTo>
                  <a:pt x="937919" y="593146"/>
                </a:lnTo>
                <a:lnTo>
                  <a:pt x="949739" y="549333"/>
                </a:lnTo>
                <a:lnTo>
                  <a:pt x="957008" y="503941"/>
                </a:lnTo>
                <a:lnTo>
                  <a:pt x="959484" y="457200"/>
                </a:lnTo>
                <a:lnTo>
                  <a:pt x="957008" y="410458"/>
                </a:lnTo>
                <a:lnTo>
                  <a:pt x="949739" y="365066"/>
                </a:lnTo>
                <a:lnTo>
                  <a:pt x="937919" y="321253"/>
                </a:lnTo>
                <a:lnTo>
                  <a:pt x="921789" y="279249"/>
                </a:lnTo>
                <a:lnTo>
                  <a:pt x="901590" y="239283"/>
                </a:lnTo>
                <a:lnTo>
                  <a:pt x="877564" y="201587"/>
                </a:lnTo>
                <a:lnTo>
                  <a:pt x="849950" y="166390"/>
                </a:lnTo>
                <a:lnTo>
                  <a:pt x="818991" y="133921"/>
                </a:lnTo>
                <a:lnTo>
                  <a:pt x="784927" y="104411"/>
                </a:lnTo>
                <a:lnTo>
                  <a:pt x="748000" y="78090"/>
                </a:lnTo>
                <a:lnTo>
                  <a:pt x="708450" y="55187"/>
                </a:lnTo>
                <a:lnTo>
                  <a:pt x="666519" y="35933"/>
                </a:lnTo>
                <a:lnTo>
                  <a:pt x="622448" y="20557"/>
                </a:lnTo>
                <a:lnTo>
                  <a:pt x="576478" y="9289"/>
                </a:lnTo>
                <a:lnTo>
                  <a:pt x="528850" y="2360"/>
                </a:lnTo>
                <a:lnTo>
                  <a:pt x="479806" y="0"/>
                </a:lnTo>
                <a:close/>
              </a:path>
            </a:pathLst>
          </a:custGeom>
          <a:ln w="2539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82850" y="4594224"/>
            <a:ext cx="2189480" cy="1783080"/>
          </a:xfrm>
          <a:custGeom>
            <a:avLst/>
            <a:gdLst/>
            <a:ahLst/>
            <a:cxnLst/>
            <a:rect l="l" t="t" r="r" b="b"/>
            <a:pathLst>
              <a:path w="2189479" h="1783079">
                <a:moveTo>
                  <a:pt x="0" y="1783079"/>
                </a:moveTo>
                <a:lnTo>
                  <a:pt x="2189479" y="1783079"/>
                </a:lnTo>
                <a:lnTo>
                  <a:pt x="2189479" y="0"/>
                </a:lnTo>
                <a:lnTo>
                  <a:pt x="0" y="0"/>
                </a:lnTo>
                <a:lnTo>
                  <a:pt x="0" y="1783079"/>
                </a:lnTo>
                <a:close/>
              </a:path>
            </a:pathLst>
          </a:custGeom>
          <a:ln w="25400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1189" y="4966969"/>
            <a:ext cx="1016635" cy="970280"/>
          </a:xfrm>
          <a:custGeom>
            <a:avLst/>
            <a:gdLst/>
            <a:ahLst/>
            <a:cxnLst/>
            <a:rect l="l" t="t" r="r" b="b"/>
            <a:pathLst>
              <a:path w="1016635" h="970279">
                <a:moveTo>
                  <a:pt x="508381" y="0"/>
                </a:moveTo>
                <a:lnTo>
                  <a:pt x="459416" y="2220"/>
                </a:lnTo>
                <a:lnTo>
                  <a:pt x="411769" y="8746"/>
                </a:lnTo>
                <a:lnTo>
                  <a:pt x="365653" y="19374"/>
                </a:lnTo>
                <a:lnTo>
                  <a:pt x="321280" y="33902"/>
                </a:lnTo>
                <a:lnTo>
                  <a:pt x="278865" y="52126"/>
                </a:lnTo>
                <a:lnTo>
                  <a:pt x="238618" y="73842"/>
                </a:lnTo>
                <a:lnTo>
                  <a:pt x="200754" y="98848"/>
                </a:lnTo>
                <a:lnTo>
                  <a:pt x="165486" y="126941"/>
                </a:lnTo>
                <a:lnTo>
                  <a:pt x="133025" y="157916"/>
                </a:lnTo>
                <a:lnTo>
                  <a:pt x="103587" y="191572"/>
                </a:lnTo>
                <a:lnTo>
                  <a:pt x="77382" y="227705"/>
                </a:lnTo>
                <a:lnTo>
                  <a:pt x="54625" y="266112"/>
                </a:lnTo>
                <a:lnTo>
                  <a:pt x="35527" y="306589"/>
                </a:lnTo>
                <a:lnTo>
                  <a:pt x="20303" y="348933"/>
                </a:lnTo>
                <a:lnTo>
                  <a:pt x="9165" y="392942"/>
                </a:lnTo>
                <a:lnTo>
                  <a:pt x="2326" y="438412"/>
                </a:lnTo>
                <a:lnTo>
                  <a:pt x="0" y="485139"/>
                </a:lnTo>
                <a:lnTo>
                  <a:pt x="2326" y="531867"/>
                </a:lnTo>
                <a:lnTo>
                  <a:pt x="9165" y="577337"/>
                </a:lnTo>
                <a:lnTo>
                  <a:pt x="20303" y="621346"/>
                </a:lnTo>
                <a:lnTo>
                  <a:pt x="35527" y="663690"/>
                </a:lnTo>
                <a:lnTo>
                  <a:pt x="54625" y="704167"/>
                </a:lnTo>
                <a:lnTo>
                  <a:pt x="77382" y="742574"/>
                </a:lnTo>
                <a:lnTo>
                  <a:pt x="103587" y="778707"/>
                </a:lnTo>
                <a:lnTo>
                  <a:pt x="133025" y="812363"/>
                </a:lnTo>
                <a:lnTo>
                  <a:pt x="165486" y="843338"/>
                </a:lnTo>
                <a:lnTo>
                  <a:pt x="200754" y="871431"/>
                </a:lnTo>
                <a:lnTo>
                  <a:pt x="238618" y="896437"/>
                </a:lnTo>
                <a:lnTo>
                  <a:pt x="278865" y="918153"/>
                </a:lnTo>
                <a:lnTo>
                  <a:pt x="321280" y="936377"/>
                </a:lnTo>
                <a:lnTo>
                  <a:pt x="365653" y="950905"/>
                </a:lnTo>
                <a:lnTo>
                  <a:pt x="411769" y="961533"/>
                </a:lnTo>
                <a:lnTo>
                  <a:pt x="459416" y="968059"/>
                </a:lnTo>
                <a:lnTo>
                  <a:pt x="508381" y="970279"/>
                </a:lnTo>
                <a:lnTo>
                  <a:pt x="557324" y="968059"/>
                </a:lnTo>
                <a:lnTo>
                  <a:pt x="604952" y="961533"/>
                </a:lnTo>
                <a:lnTo>
                  <a:pt x="651052" y="950905"/>
                </a:lnTo>
                <a:lnTo>
                  <a:pt x="695410" y="936377"/>
                </a:lnTo>
                <a:lnTo>
                  <a:pt x="737814" y="918153"/>
                </a:lnTo>
                <a:lnTo>
                  <a:pt x="778050" y="896437"/>
                </a:lnTo>
                <a:lnTo>
                  <a:pt x="815906" y="871431"/>
                </a:lnTo>
                <a:lnTo>
                  <a:pt x="851167" y="843338"/>
                </a:lnTo>
                <a:lnTo>
                  <a:pt x="883622" y="812363"/>
                </a:lnTo>
                <a:lnTo>
                  <a:pt x="913056" y="778707"/>
                </a:lnTo>
                <a:lnTo>
                  <a:pt x="939258" y="742574"/>
                </a:lnTo>
                <a:lnTo>
                  <a:pt x="962013" y="704167"/>
                </a:lnTo>
                <a:lnTo>
                  <a:pt x="981108" y="663690"/>
                </a:lnTo>
                <a:lnTo>
                  <a:pt x="996331" y="621346"/>
                </a:lnTo>
                <a:lnTo>
                  <a:pt x="1007469" y="577337"/>
                </a:lnTo>
                <a:lnTo>
                  <a:pt x="1014308" y="531867"/>
                </a:lnTo>
                <a:lnTo>
                  <a:pt x="1016635" y="485139"/>
                </a:lnTo>
                <a:lnTo>
                  <a:pt x="1014308" y="438412"/>
                </a:lnTo>
                <a:lnTo>
                  <a:pt x="1007469" y="392942"/>
                </a:lnTo>
                <a:lnTo>
                  <a:pt x="996331" y="348933"/>
                </a:lnTo>
                <a:lnTo>
                  <a:pt x="981108" y="306589"/>
                </a:lnTo>
                <a:lnTo>
                  <a:pt x="962013" y="266112"/>
                </a:lnTo>
                <a:lnTo>
                  <a:pt x="939258" y="227705"/>
                </a:lnTo>
                <a:lnTo>
                  <a:pt x="913056" y="191572"/>
                </a:lnTo>
                <a:lnTo>
                  <a:pt x="883622" y="157916"/>
                </a:lnTo>
                <a:lnTo>
                  <a:pt x="851167" y="126941"/>
                </a:lnTo>
                <a:lnTo>
                  <a:pt x="815906" y="98848"/>
                </a:lnTo>
                <a:lnTo>
                  <a:pt x="778050" y="73842"/>
                </a:lnTo>
                <a:lnTo>
                  <a:pt x="737814" y="52126"/>
                </a:lnTo>
                <a:lnTo>
                  <a:pt x="695410" y="33902"/>
                </a:lnTo>
                <a:lnTo>
                  <a:pt x="651052" y="19374"/>
                </a:lnTo>
                <a:lnTo>
                  <a:pt x="604952" y="8746"/>
                </a:lnTo>
                <a:lnTo>
                  <a:pt x="557324" y="2220"/>
                </a:lnTo>
                <a:lnTo>
                  <a:pt x="508381" y="0"/>
                </a:lnTo>
                <a:close/>
              </a:path>
            </a:pathLst>
          </a:custGeom>
          <a:ln w="25400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87420" y="5520689"/>
            <a:ext cx="304800" cy="112395"/>
          </a:xfrm>
          <a:custGeom>
            <a:avLst/>
            <a:gdLst/>
            <a:ahLst/>
            <a:cxnLst/>
            <a:rect l="l" t="t" r="r" b="b"/>
            <a:pathLst>
              <a:path w="304800" h="112395">
                <a:moveTo>
                  <a:pt x="0" y="112395"/>
                </a:moveTo>
                <a:lnTo>
                  <a:pt x="304800" y="112395"/>
                </a:lnTo>
                <a:lnTo>
                  <a:pt x="304800" y="0"/>
                </a:lnTo>
                <a:lnTo>
                  <a:pt x="0" y="0"/>
                </a:lnTo>
                <a:lnTo>
                  <a:pt x="0" y="1123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87420" y="5520689"/>
            <a:ext cx="304800" cy="112395"/>
          </a:xfrm>
          <a:custGeom>
            <a:avLst/>
            <a:gdLst/>
            <a:ahLst/>
            <a:cxnLst/>
            <a:rect l="l" t="t" r="r" b="b"/>
            <a:pathLst>
              <a:path w="304800" h="112395">
                <a:moveTo>
                  <a:pt x="0" y="112395"/>
                </a:moveTo>
                <a:lnTo>
                  <a:pt x="304800" y="112395"/>
                </a:lnTo>
                <a:lnTo>
                  <a:pt x="304800" y="0"/>
                </a:lnTo>
                <a:lnTo>
                  <a:pt x="0" y="0"/>
                </a:lnTo>
                <a:lnTo>
                  <a:pt x="0" y="112395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43300" y="5281294"/>
            <a:ext cx="209550" cy="24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70170" y="4841239"/>
            <a:ext cx="1951989" cy="1117600"/>
          </a:xfrm>
          <a:custGeom>
            <a:avLst/>
            <a:gdLst/>
            <a:ahLst/>
            <a:cxnLst/>
            <a:rect l="l" t="t" r="r" b="b"/>
            <a:pathLst>
              <a:path w="1951990" h="1117600">
                <a:moveTo>
                  <a:pt x="0" y="1117600"/>
                </a:moveTo>
                <a:lnTo>
                  <a:pt x="1951989" y="1117600"/>
                </a:lnTo>
                <a:lnTo>
                  <a:pt x="1951989" y="0"/>
                </a:lnTo>
                <a:lnTo>
                  <a:pt x="0" y="0"/>
                </a:lnTo>
                <a:lnTo>
                  <a:pt x="0" y="1117600"/>
                </a:lnTo>
                <a:close/>
              </a:path>
            </a:pathLst>
          </a:custGeom>
          <a:ln w="25400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96203" y="4735956"/>
            <a:ext cx="111125" cy="799465"/>
          </a:xfrm>
          <a:custGeom>
            <a:avLst/>
            <a:gdLst/>
            <a:ahLst/>
            <a:cxnLst/>
            <a:rect l="l" t="t" r="r" b="b"/>
            <a:pathLst>
              <a:path w="111125" h="799464">
                <a:moveTo>
                  <a:pt x="56077" y="37900"/>
                </a:moveTo>
                <a:lnTo>
                  <a:pt x="46263" y="54212"/>
                </a:lnTo>
                <a:lnTo>
                  <a:pt x="36322" y="799211"/>
                </a:lnTo>
                <a:lnTo>
                  <a:pt x="55372" y="799464"/>
                </a:lnTo>
                <a:lnTo>
                  <a:pt x="65316" y="54244"/>
                </a:lnTo>
                <a:lnTo>
                  <a:pt x="56077" y="37900"/>
                </a:lnTo>
                <a:close/>
              </a:path>
              <a:path w="111125" h="799464">
                <a:moveTo>
                  <a:pt x="67158" y="18796"/>
                </a:moveTo>
                <a:lnTo>
                  <a:pt x="46736" y="18796"/>
                </a:lnTo>
                <a:lnTo>
                  <a:pt x="65786" y="19050"/>
                </a:lnTo>
                <a:lnTo>
                  <a:pt x="65316" y="54244"/>
                </a:lnTo>
                <a:lnTo>
                  <a:pt x="91439" y="100456"/>
                </a:lnTo>
                <a:lnTo>
                  <a:pt x="93980" y="105028"/>
                </a:lnTo>
                <a:lnTo>
                  <a:pt x="99822" y="106552"/>
                </a:lnTo>
                <a:lnTo>
                  <a:pt x="108966" y="101473"/>
                </a:lnTo>
                <a:lnTo>
                  <a:pt x="110617" y="95630"/>
                </a:lnTo>
                <a:lnTo>
                  <a:pt x="108076" y="91059"/>
                </a:lnTo>
                <a:lnTo>
                  <a:pt x="67158" y="18796"/>
                </a:lnTo>
                <a:close/>
              </a:path>
              <a:path w="111125" h="799464">
                <a:moveTo>
                  <a:pt x="56514" y="0"/>
                </a:moveTo>
                <a:lnTo>
                  <a:pt x="0" y="94106"/>
                </a:lnTo>
                <a:lnTo>
                  <a:pt x="1397" y="99949"/>
                </a:lnTo>
                <a:lnTo>
                  <a:pt x="5969" y="102615"/>
                </a:lnTo>
                <a:lnTo>
                  <a:pt x="10413" y="105410"/>
                </a:lnTo>
                <a:lnTo>
                  <a:pt x="16256" y="103886"/>
                </a:lnTo>
                <a:lnTo>
                  <a:pt x="19050" y="99440"/>
                </a:lnTo>
                <a:lnTo>
                  <a:pt x="46263" y="54212"/>
                </a:lnTo>
                <a:lnTo>
                  <a:pt x="46736" y="18796"/>
                </a:lnTo>
                <a:lnTo>
                  <a:pt x="67158" y="18796"/>
                </a:lnTo>
                <a:lnTo>
                  <a:pt x="56514" y="0"/>
                </a:lnTo>
                <a:close/>
              </a:path>
              <a:path w="111125" h="799464">
                <a:moveTo>
                  <a:pt x="65724" y="23622"/>
                </a:moveTo>
                <a:lnTo>
                  <a:pt x="48006" y="23622"/>
                </a:lnTo>
                <a:lnTo>
                  <a:pt x="64516" y="23875"/>
                </a:lnTo>
                <a:lnTo>
                  <a:pt x="56077" y="37900"/>
                </a:lnTo>
                <a:lnTo>
                  <a:pt x="65316" y="54244"/>
                </a:lnTo>
                <a:lnTo>
                  <a:pt x="65724" y="23622"/>
                </a:lnTo>
                <a:close/>
              </a:path>
              <a:path w="111125" h="799464">
                <a:moveTo>
                  <a:pt x="46736" y="18796"/>
                </a:moveTo>
                <a:lnTo>
                  <a:pt x="46263" y="54212"/>
                </a:lnTo>
                <a:lnTo>
                  <a:pt x="56077" y="37900"/>
                </a:lnTo>
                <a:lnTo>
                  <a:pt x="48006" y="23622"/>
                </a:lnTo>
                <a:lnTo>
                  <a:pt x="65724" y="23622"/>
                </a:lnTo>
                <a:lnTo>
                  <a:pt x="65786" y="19050"/>
                </a:lnTo>
                <a:lnTo>
                  <a:pt x="46736" y="18796"/>
                </a:lnTo>
                <a:close/>
              </a:path>
              <a:path w="111125" h="799464">
                <a:moveTo>
                  <a:pt x="48006" y="23622"/>
                </a:moveTo>
                <a:lnTo>
                  <a:pt x="56077" y="37900"/>
                </a:lnTo>
                <a:lnTo>
                  <a:pt x="64516" y="23875"/>
                </a:lnTo>
                <a:lnTo>
                  <a:pt x="48006" y="23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51879" y="5333364"/>
            <a:ext cx="632460" cy="0"/>
          </a:xfrm>
          <a:custGeom>
            <a:avLst/>
            <a:gdLst/>
            <a:ahLst/>
            <a:cxnLst/>
            <a:rect l="l" t="t" r="r" b="b"/>
            <a:pathLst>
              <a:path w="632459">
                <a:moveTo>
                  <a:pt x="0" y="0"/>
                </a:moveTo>
                <a:lnTo>
                  <a:pt x="63246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30620" y="5123814"/>
            <a:ext cx="316865" cy="226060"/>
          </a:xfrm>
          <a:custGeom>
            <a:avLst/>
            <a:gdLst/>
            <a:ahLst/>
            <a:cxnLst/>
            <a:rect l="l" t="t" r="r" b="b"/>
            <a:pathLst>
              <a:path w="316865" h="226060">
                <a:moveTo>
                  <a:pt x="0" y="226060"/>
                </a:moveTo>
                <a:lnTo>
                  <a:pt x="31686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47078" y="5271178"/>
            <a:ext cx="125095" cy="121285"/>
          </a:xfrm>
          <a:custGeom>
            <a:avLst/>
            <a:gdLst/>
            <a:ahLst/>
            <a:cxnLst/>
            <a:rect l="l" t="t" r="r" b="b"/>
            <a:pathLst>
              <a:path w="125095" h="121285">
                <a:moveTo>
                  <a:pt x="125095" y="120733"/>
                </a:moveTo>
                <a:lnTo>
                  <a:pt x="123923" y="73526"/>
                </a:lnTo>
                <a:lnTo>
                  <a:pt x="109627" y="36909"/>
                </a:lnTo>
                <a:lnTo>
                  <a:pt x="83407" y="12020"/>
                </a:lnTo>
                <a:lnTo>
                  <a:pt x="46464" y="0"/>
                </a:lnTo>
                <a:lnTo>
                  <a:pt x="0" y="19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70650" y="5054599"/>
            <a:ext cx="160654" cy="146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92113" y="4600066"/>
            <a:ext cx="111125" cy="467995"/>
          </a:xfrm>
          <a:custGeom>
            <a:avLst/>
            <a:gdLst/>
            <a:ahLst/>
            <a:cxnLst/>
            <a:rect l="l" t="t" r="r" b="b"/>
            <a:pathLst>
              <a:path w="111125" h="467995">
                <a:moveTo>
                  <a:pt x="55371" y="37900"/>
                </a:moveTo>
                <a:lnTo>
                  <a:pt x="45846" y="54229"/>
                </a:lnTo>
                <a:lnTo>
                  <a:pt x="45846" y="467867"/>
                </a:lnTo>
                <a:lnTo>
                  <a:pt x="64896" y="467867"/>
                </a:lnTo>
                <a:lnTo>
                  <a:pt x="64896" y="54229"/>
                </a:lnTo>
                <a:lnTo>
                  <a:pt x="55371" y="37900"/>
                </a:lnTo>
                <a:close/>
              </a:path>
              <a:path w="111125" h="467995">
                <a:moveTo>
                  <a:pt x="55371" y="0"/>
                </a:moveTo>
                <a:lnTo>
                  <a:pt x="0" y="94868"/>
                </a:lnTo>
                <a:lnTo>
                  <a:pt x="1524" y="100711"/>
                </a:lnTo>
                <a:lnTo>
                  <a:pt x="10667" y="106044"/>
                </a:lnTo>
                <a:lnTo>
                  <a:pt x="16510" y="104520"/>
                </a:lnTo>
                <a:lnTo>
                  <a:pt x="45846" y="54229"/>
                </a:lnTo>
                <a:lnTo>
                  <a:pt x="45846" y="18922"/>
                </a:lnTo>
                <a:lnTo>
                  <a:pt x="66416" y="18922"/>
                </a:lnTo>
                <a:lnTo>
                  <a:pt x="55371" y="0"/>
                </a:lnTo>
                <a:close/>
              </a:path>
              <a:path w="111125" h="467995">
                <a:moveTo>
                  <a:pt x="66416" y="18922"/>
                </a:moveTo>
                <a:lnTo>
                  <a:pt x="64896" y="18922"/>
                </a:lnTo>
                <a:lnTo>
                  <a:pt x="64897" y="54229"/>
                </a:lnTo>
                <a:lnTo>
                  <a:pt x="94234" y="104520"/>
                </a:lnTo>
                <a:lnTo>
                  <a:pt x="100076" y="106044"/>
                </a:lnTo>
                <a:lnTo>
                  <a:pt x="109219" y="100711"/>
                </a:lnTo>
                <a:lnTo>
                  <a:pt x="110743" y="94868"/>
                </a:lnTo>
                <a:lnTo>
                  <a:pt x="66416" y="18922"/>
                </a:lnTo>
                <a:close/>
              </a:path>
              <a:path w="111125" h="467995">
                <a:moveTo>
                  <a:pt x="64896" y="18922"/>
                </a:moveTo>
                <a:lnTo>
                  <a:pt x="45846" y="18922"/>
                </a:lnTo>
                <a:lnTo>
                  <a:pt x="45846" y="54229"/>
                </a:lnTo>
                <a:lnTo>
                  <a:pt x="55371" y="37900"/>
                </a:lnTo>
                <a:lnTo>
                  <a:pt x="47116" y="23749"/>
                </a:lnTo>
                <a:lnTo>
                  <a:pt x="64896" y="23749"/>
                </a:lnTo>
                <a:lnTo>
                  <a:pt x="64896" y="18922"/>
                </a:lnTo>
                <a:close/>
              </a:path>
              <a:path w="111125" h="467995">
                <a:moveTo>
                  <a:pt x="64896" y="23749"/>
                </a:moveTo>
                <a:lnTo>
                  <a:pt x="63627" y="23749"/>
                </a:lnTo>
                <a:lnTo>
                  <a:pt x="55371" y="37900"/>
                </a:lnTo>
                <a:lnTo>
                  <a:pt x="64897" y="54229"/>
                </a:lnTo>
                <a:lnTo>
                  <a:pt x="64896" y="23749"/>
                </a:lnTo>
                <a:close/>
              </a:path>
              <a:path w="111125" h="467995">
                <a:moveTo>
                  <a:pt x="63627" y="23749"/>
                </a:moveTo>
                <a:lnTo>
                  <a:pt x="47116" y="23749"/>
                </a:lnTo>
                <a:lnTo>
                  <a:pt x="55371" y="37900"/>
                </a:lnTo>
                <a:lnTo>
                  <a:pt x="63627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252" y="887933"/>
            <a:ext cx="5435600" cy="5683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Cambria Math"/>
                <a:cs typeface="Cambria Math"/>
              </a:rPr>
              <a:t>𝜙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 </a:t>
            </a:r>
            <a:r>
              <a:rPr sz="1600" spc="-10" dirty="0">
                <a:latin typeface="Times New Roman"/>
                <a:cs typeface="Times New Roman"/>
              </a:rPr>
              <a:t>defined </a:t>
            </a:r>
            <a:r>
              <a:rPr sz="1600" spc="5" dirty="0">
                <a:latin typeface="Times New Roman"/>
                <a:cs typeface="Times New Roman"/>
              </a:rPr>
              <a:t>by Eq. </a:t>
            </a:r>
            <a:r>
              <a:rPr sz="1600" dirty="0">
                <a:latin typeface="Times New Roman"/>
                <a:cs typeface="Times New Roman"/>
              </a:rPr>
              <a:t>(4.62) </a:t>
            </a:r>
            <a:r>
              <a:rPr sz="1600" spc="-10" dirty="0">
                <a:latin typeface="Times New Roman"/>
                <a:cs typeface="Times New Roman"/>
              </a:rPr>
              <a:t>and constant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case ,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defined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4541" y="176796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3652" y="1667382"/>
            <a:ext cx="4318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5430" algn="l"/>
              </a:tabLst>
            </a:pPr>
            <a:r>
              <a:rPr sz="1600" dirty="0">
                <a:latin typeface="Cambria Math"/>
                <a:cs typeface="Cambria Math"/>
              </a:rPr>
              <a:t>x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52651" y="1826386"/>
            <a:ext cx="128270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91817" y="1826386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5">
                <a:moveTo>
                  <a:pt x="0" y="0"/>
                </a:moveTo>
                <a:lnTo>
                  <a:pt x="4145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01850" y="1499159"/>
            <a:ext cx="1163320" cy="5308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95"/>
              </a:spcBef>
            </a:pPr>
            <a:r>
              <a:rPr sz="1150" spc="30" dirty="0">
                <a:latin typeface="Cambria Math"/>
                <a:cs typeface="Cambria Math"/>
              </a:rPr>
              <a:t>f</a:t>
            </a:r>
            <a:r>
              <a:rPr sz="1425" spc="44" baseline="-14619" dirty="0">
                <a:latin typeface="Cambria Math"/>
                <a:cs typeface="Cambria Math"/>
              </a:rPr>
              <a:t>0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1150" dirty="0">
                <a:latin typeface="Cambria Math"/>
                <a:cs typeface="Cambria Math"/>
              </a:rPr>
              <a:t>me </a:t>
            </a:r>
            <a:r>
              <a:rPr sz="1150" spc="45" dirty="0">
                <a:latin typeface="Cambria Math"/>
                <a:cs typeface="Cambria Math"/>
              </a:rPr>
              <a:t>ω</a:t>
            </a:r>
            <a:r>
              <a:rPr sz="1425" spc="67" baseline="26315" dirty="0">
                <a:latin typeface="Cambria Math"/>
                <a:cs typeface="Cambria Math"/>
              </a:rPr>
              <a:t>2</a:t>
            </a:r>
            <a:r>
              <a:rPr sz="1425" spc="390" baseline="26315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</a:t>
            </a:r>
            <a:endParaRPr sz="2400" baseline="-32986">
              <a:latin typeface="Cambria Math"/>
              <a:cs typeface="Cambria Math"/>
            </a:endParaRPr>
          </a:p>
          <a:p>
            <a:pPr marL="71755">
              <a:lnSpc>
                <a:spcPct val="100000"/>
              </a:lnSpc>
              <a:spcBef>
                <a:spcPts val="280"/>
              </a:spcBef>
              <a:tabLst>
                <a:tab pos="654050" algn="l"/>
              </a:tabLst>
            </a:pPr>
            <a:r>
              <a:rPr sz="1150" dirty="0">
                <a:latin typeface="Cambria Math"/>
                <a:cs typeface="Cambria Math"/>
              </a:rPr>
              <a:t>k	k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60370" y="1889886"/>
            <a:ext cx="9398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n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14573" y="1826386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5">
                <a:moveTo>
                  <a:pt x="0" y="0"/>
                </a:moveTo>
                <a:lnTo>
                  <a:pt x="4145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00350" y="1828926"/>
            <a:ext cx="9245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66445" algn="l"/>
              </a:tabLst>
            </a:pPr>
            <a:r>
              <a:rPr sz="1150" spc="45" dirty="0">
                <a:latin typeface="Cambria Math"/>
                <a:cs typeface="Cambria Math"/>
              </a:rPr>
              <a:t>ω</a:t>
            </a:r>
            <a:r>
              <a:rPr sz="1425" spc="67" baseline="26315" dirty="0">
                <a:latin typeface="Cambria Math"/>
                <a:cs typeface="Cambria Math"/>
              </a:rPr>
              <a:t>2</a:t>
            </a:r>
            <a:r>
              <a:rPr sz="1425" spc="-67" baseline="263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M	M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67429" y="1826386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>
                <a:moveTo>
                  <a:pt x="0" y="0"/>
                </a:moveTo>
                <a:lnTo>
                  <a:pt x="134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76473" y="1667382"/>
            <a:ext cx="13830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725" baseline="45893" dirty="0">
                <a:latin typeface="Cambria Math"/>
                <a:cs typeface="Cambria Math"/>
              </a:rPr>
              <a:t>me </a:t>
            </a:r>
            <a:r>
              <a:rPr sz="1725" spc="67" baseline="45893" dirty="0">
                <a:latin typeface="Cambria Math"/>
                <a:cs typeface="Cambria Math"/>
              </a:rPr>
              <a:t>ω</a:t>
            </a:r>
            <a:r>
              <a:rPr sz="1425" spc="67" baseline="78947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m </a:t>
            </a:r>
            <a:r>
              <a:rPr sz="1600" spc="5" dirty="0">
                <a:latin typeface="Cambria Math"/>
                <a:cs typeface="Cambria Math"/>
              </a:rPr>
              <a:t>e</a:t>
            </a:r>
            <a:r>
              <a:rPr sz="1600" spc="17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r</a:t>
            </a:r>
            <a:r>
              <a:rPr sz="1725" spc="5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3652" y="2060574"/>
            <a:ext cx="27914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r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frequency ratio </a:t>
            </a: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1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8871" y="1952675"/>
            <a:ext cx="26543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latin typeface="Cambria Math"/>
                <a:cs typeface="Cambria Math"/>
              </a:rPr>
              <a:t>𝜔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70"/>
              </a:spcBef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66971" y="2219578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33652" y="2581782"/>
            <a:ext cx="2218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damping ratio </a:t>
            </a:r>
            <a:r>
              <a:rPr sz="1600" dirty="0">
                <a:latin typeface="Cambria Math"/>
                <a:cs typeface="Cambria Math"/>
              </a:rPr>
              <a:t>𝜉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01314" y="2473630"/>
            <a:ext cx="214629" cy="4711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latin typeface="Cambria Math"/>
                <a:cs typeface="Cambria Math"/>
              </a:rPr>
              <a:t>𝑐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1150" spc="-20" dirty="0">
                <a:latin typeface="Cambria Math"/>
                <a:cs typeface="Cambria Math"/>
              </a:rPr>
              <a:t>𝐶</a:t>
            </a:r>
            <a:r>
              <a:rPr sz="1425" spc="-30" baseline="-14619" dirty="0">
                <a:latin typeface="Cambria Math"/>
                <a:cs typeface="Cambria Math"/>
              </a:rPr>
              <a:t>𝑐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39414" y="274078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133652" y="3063620"/>
            <a:ext cx="36455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Eq. (4.81) into Eq. (4.80)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yields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3652" y="4213097"/>
            <a:ext cx="39909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Which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in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more compact form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18664" y="4838445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108252" y="4679441"/>
            <a:ext cx="25825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𝑝</a:t>
            </a:r>
            <a:r>
              <a:rPr sz="1725" spc="-7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baseline="45893" dirty="0">
                <a:latin typeface="Cambria Math"/>
                <a:cs typeface="Cambria Math"/>
              </a:rPr>
              <a:t>𝑚𝑒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𝑟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08252" y="4752584"/>
            <a:ext cx="5061585" cy="65786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952500">
              <a:lnSpc>
                <a:spcPct val="100000"/>
              </a:lnSpc>
              <a:spcBef>
                <a:spcPts val="795"/>
              </a:spcBef>
            </a:pPr>
            <a:r>
              <a:rPr sz="1150" dirty="0">
                <a:latin typeface="Cambria Math"/>
                <a:cs typeface="Cambria Math"/>
              </a:rPr>
              <a:t>𝑀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980"/>
              </a:spcBef>
            </a:pPr>
            <a:r>
              <a:rPr sz="1600" spc="-1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eq. (4.83) </a:t>
            </a:r>
            <a:r>
              <a:rPr sz="1600" spc="-30" dirty="0">
                <a:latin typeface="Times New Roman"/>
                <a:cs typeface="Times New Roman"/>
              </a:rPr>
              <a:t>,</a:t>
            </a:r>
            <a:r>
              <a:rPr sz="1600" spc="-30" dirty="0">
                <a:latin typeface="Cambria Math"/>
                <a:cs typeface="Cambria Math"/>
              </a:rPr>
              <a:t>𝛽</a:t>
            </a:r>
            <a:r>
              <a:rPr sz="1725" spc="-44" baseline="-16908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magnification </a:t>
            </a:r>
            <a:r>
              <a:rPr sz="1600" spc="-10" dirty="0">
                <a:latin typeface="Times New Roman"/>
                <a:cs typeface="Times New Roman"/>
              </a:rPr>
              <a:t>factor </a:t>
            </a:r>
            <a:r>
              <a:rPr sz="1600" spc="-5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3652" y="5545327"/>
            <a:ext cx="1492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𝛽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46733" y="5728208"/>
            <a:ext cx="12592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5870" algn="l"/>
              </a:tabLst>
            </a:pPr>
            <a:r>
              <a:rPr sz="1150" spc="35" dirty="0">
                <a:latin typeface="Cambria Math"/>
                <a:cs typeface="Cambria Math"/>
              </a:rPr>
              <a:t>𝑟=   </a:t>
            </a:r>
            <a:r>
              <a:rPr sz="1150" spc="-50" dirty="0">
                <a:latin typeface="Cambria Math"/>
                <a:cs typeface="Cambria Math"/>
              </a:rPr>
              <a:t> 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58391" y="5621527"/>
            <a:ext cx="21399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25" baseline="-20467" dirty="0">
                <a:latin typeface="Cambria Math"/>
                <a:cs typeface="Cambria Math"/>
              </a:rPr>
              <a:t>𝑟</a:t>
            </a:r>
            <a:r>
              <a:rPr sz="1425" spc="-209" baseline="-20467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40814" y="5914135"/>
            <a:ext cx="105283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25" spc="757" baseline="2923" dirty="0">
                <a:latin typeface="Cambria Math"/>
                <a:cs typeface="Cambria Math"/>
              </a:rPr>
              <a:t> </a:t>
            </a:r>
            <a:r>
              <a:rPr sz="950" spc="220" dirty="0">
                <a:latin typeface="Cambria Math"/>
                <a:cs typeface="Cambria Math"/>
              </a:rPr>
              <a:t> </a:t>
            </a:r>
            <a:r>
              <a:rPr sz="950" spc="10" dirty="0">
                <a:latin typeface="Cambria Math"/>
                <a:cs typeface="Cambria Math"/>
              </a:rPr>
              <a:t>1−𝑟 </a:t>
            </a:r>
            <a:r>
              <a:rPr sz="1425" spc="104" baseline="17543" dirty="0">
                <a:latin typeface="Cambria Math"/>
                <a:cs typeface="Cambria Math"/>
              </a:rPr>
              <a:t>2</a:t>
            </a:r>
            <a:r>
              <a:rPr sz="950" spc="70" dirty="0">
                <a:latin typeface="Cambria Math"/>
                <a:cs typeface="Cambria Math"/>
              </a:rPr>
              <a:t> </a:t>
            </a:r>
            <a:r>
              <a:rPr sz="950" spc="-15" dirty="0">
                <a:latin typeface="Cambria Math"/>
                <a:cs typeface="Cambria Math"/>
              </a:rPr>
              <a:t>+</a:t>
            </a:r>
            <a:r>
              <a:rPr sz="1425" spc="-22" baseline="2923" dirty="0">
                <a:latin typeface="Cambria Math"/>
                <a:cs typeface="Cambria Math"/>
              </a:rPr>
              <a:t> </a:t>
            </a:r>
            <a:r>
              <a:rPr sz="950" spc="10" dirty="0">
                <a:latin typeface="Cambria Math"/>
                <a:cs typeface="Cambria Math"/>
              </a:rPr>
              <a:t>2𝑟𝜉</a:t>
            </a:r>
            <a:r>
              <a:rPr sz="1425" spc="67" baseline="2923" dirty="0">
                <a:latin typeface="Cambria Math"/>
                <a:cs typeface="Cambria Math"/>
              </a:rPr>
              <a:t> </a:t>
            </a:r>
            <a:r>
              <a:rPr sz="1425" spc="7" baseline="17543" dirty="0">
                <a:latin typeface="Cambria Math"/>
                <a:cs typeface="Cambria Math"/>
              </a:rPr>
              <a:t>2</a:t>
            </a:r>
            <a:endParaRPr sz="1425" baseline="17543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478914" y="5846063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>
                <a:moveTo>
                  <a:pt x="0" y="0"/>
                </a:moveTo>
                <a:lnTo>
                  <a:pt x="98480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133652" y="6274053"/>
            <a:ext cx="346265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 state </a:t>
            </a:r>
            <a:r>
              <a:rPr sz="1600" spc="-5" dirty="0">
                <a:latin typeface="Times New Roman"/>
                <a:cs typeface="Times New Roman"/>
              </a:rPr>
              <a:t>response </a:t>
            </a:r>
            <a:r>
              <a:rPr sz="1600" spc="15" dirty="0">
                <a:latin typeface="Cambria Math"/>
                <a:cs typeface="Cambria Math"/>
              </a:rPr>
              <a:t>𝑥(𝑡)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08252" y="7473518"/>
            <a:ext cx="5584825" cy="229425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8100" marR="30480" indent="51435">
              <a:lnSpc>
                <a:spcPct val="115900"/>
              </a:lnSpc>
              <a:spcBef>
                <a:spcPts val="270"/>
              </a:spcBef>
            </a:pPr>
            <a:r>
              <a:rPr sz="1600" spc="-5" dirty="0">
                <a:latin typeface="Times New Roman"/>
                <a:cs typeface="Times New Roman"/>
              </a:rPr>
              <a:t>Figure </a:t>
            </a:r>
            <a:r>
              <a:rPr sz="1600" dirty="0">
                <a:latin typeface="Times New Roman"/>
                <a:cs typeface="Times New Roman"/>
              </a:rPr>
              <a:t>4.13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plot of the magnification factor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𝑟 </a:t>
            </a:r>
            <a:r>
              <a:rPr sz="1600" dirty="0">
                <a:latin typeface="Times New Roman"/>
                <a:cs typeface="Times New Roman"/>
              </a:rPr>
              <a:t>versus </a:t>
            </a:r>
            <a:r>
              <a:rPr sz="1600" spc="-5" dirty="0">
                <a:latin typeface="Times New Roman"/>
                <a:cs typeface="Times New Roman"/>
              </a:rPr>
              <a:t>the  frequency </a:t>
            </a:r>
            <a:r>
              <a:rPr sz="1600" dirty="0">
                <a:latin typeface="Times New Roman"/>
                <a:cs typeface="Times New Roman"/>
              </a:rPr>
              <a:t>ratio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different values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damping factor </a:t>
            </a:r>
            <a:r>
              <a:rPr sz="1600" dirty="0">
                <a:latin typeface="Cambria Math"/>
                <a:cs typeface="Cambria Math"/>
              </a:rPr>
              <a:t>𝜉 </a:t>
            </a:r>
            <a:r>
              <a:rPr sz="1600" dirty="0">
                <a:latin typeface="Times New Roman"/>
                <a:cs typeface="Times New Roman"/>
              </a:rPr>
              <a:t>.  </a:t>
            </a:r>
            <a:r>
              <a:rPr sz="1600" spc="-5" dirty="0">
                <a:latin typeface="Times New Roman"/>
                <a:cs typeface="Times New Roman"/>
              </a:rPr>
              <a:t>equation (4.86)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steady vibration </a:t>
            </a:r>
            <a:r>
              <a:rPr sz="1600" dirty="0">
                <a:latin typeface="Times New Roman"/>
                <a:cs typeface="Times New Roman"/>
              </a:rPr>
              <a:t>due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unbalance in  </a:t>
            </a:r>
            <a:r>
              <a:rPr sz="1600" dirty="0">
                <a:latin typeface="Times New Roman"/>
                <a:cs typeface="Times New Roman"/>
              </a:rPr>
              <a:t>rotating </a:t>
            </a:r>
            <a:r>
              <a:rPr sz="1600" spc="-10" dirty="0">
                <a:latin typeface="Times New Roman"/>
                <a:cs typeface="Times New Roman"/>
              </a:rPr>
              <a:t>component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proportional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spc="-5" dirty="0">
                <a:latin typeface="Times New Roman"/>
                <a:cs typeface="Times New Roman"/>
              </a:rPr>
              <a:t>amount of </a:t>
            </a:r>
            <a:r>
              <a:rPr sz="1600" dirty="0">
                <a:latin typeface="Times New Roman"/>
                <a:cs typeface="Times New Roman"/>
              </a:rPr>
              <a:t>unbalance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</a:t>
            </a:r>
            <a:endParaRPr sz="1600">
              <a:latin typeface="Cambria Math"/>
              <a:cs typeface="Cambria Math"/>
            </a:endParaRPr>
          </a:p>
          <a:p>
            <a:pPr marL="38100" marR="156845">
              <a:lnSpc>
                <a:spcPct val="111300"/>
              </a:lnSpc>
              <a:spcBef>
                <a:spcPts val="25"/>
              </a:spcBef>
            </a:pP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Times New Roman"/>
                <a:cs typeface="Times New Roman"/>
              </a:rPr>
              <a:t>its </a:t>
            </a:r>
            <a:r>
              <a:rPr sz="1600" spc="-5" dirty="0">
                <a:latin typeface="Times New Roman"/>
                <a:cs typeface="Times New Roman"/>
              </a:rPr>
              <a:t>distance </a:t>
            </a: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-5" dirty="0">
                <a:latin typeface="Times New Roman"/>
                <a:cs typeface="Times New Roman"/>
              </a:rPr>
              <a:t>from the center of the rotation and increases </a:t>
            </a:r>
            <a:r>
              <a:rPr sz="1600" spc="5" dirty="0">
                <a:latin typeface="Times New Roman"/>
                <a:cs typeface="Times New Roman"/>
              </a:rPr>
              <a:t>as  the </a:t>
            </a:r>
            <a:r>
              <a:rPr sz="1600" spc="-5" dirty="0">
                <a:latin typeface="Times New Roman"/>
                <a:cs typeface="Times New Roman"/>
              </a:rPr>
              <a:t>square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speed </a:t>
            </a:r>
            <a:r>
              <a:rPr sz="1600" spc="-5" dirty="0">
                <a:latin typeface="Times New Roman"/>
                <a:cs typeface="Times New Roman"/>
              </a:rPr>
              <a:t>of rotation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maximum </a:t>
            </a:r>
            <a:r>
              <a:rPr sz="1600" spc="-5" dirty="0">
                <a:latin typeface="Times New Roman"/>
                <a:cs typeface="Times New Roman"/>
              </a:rPr>
              <a:t>displacement of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lags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maximum value </a:t>
            </a:r>
            <a:r>
              <a:rPr sz="1600" spc="-20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forcing </a:t>
            </a:r>
            <a:r>
              <a:rPr sz="1600" spc="-10" dirty="0">
                <a:latin typeface="Times New Roman"/>
                <a:cs typeface="Times New Roman"/>
              </a:rPr>
              <a:t>function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10" dirty="0">
                <a:latin typeface="Times New Roman"/>
                <a:cs typeface="Times New Roman"/>
              </a:rPr>
              <a:t>angle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3652" y="4441697"/>
            <a:ext cx="5457825" cy="1871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Example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4.11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35"/>
              </a:spcBef>
            </a:pPr>
            <a:r>
              <a:rPr sz="1600" spc="-15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electric generator weighing </a:t>
            </a:r>
            <a:r>
              <a:rPr sz="1600" dirty="0">
                <a:latin typeface="Times New Roman"/>
                <a:cs typeface="Times New Roman"/>
              </a:rPr>
              <a:t>981 </a:t>
            </a:r>
            <a:r>
              <a:rPr sz="1600" spc="5" dirty="0">
                <a:latin typeface="Times New Roman"/>
                <a:cs typeface="Times New Roman"/>
              </a:rPr>
              <a:t>N </a:t>
            </a:r>
            <a:r>
              <a:rPr sz="1600" spc="-5" dirty="0">
                <a:latin typeface="Times New Roman"/>
                <a:cs typeface="Times New Roman"/>
              </a:rPr>
              <a:t>and operating </a:t>
            </a:r>
            <a:r>
              <a:rPr sz="1600" spc="-10" dirty="0">
                <a:latin typeface="Times New Roman"/>
                <a:cs typeface="Times New Roman"/>
              </a:rPr>
              <a:t>at </a:t>
            </a:r>
            <a:r>
              <a:rPr sz="1600" dirty="0">
                <a:latin typeface="Times New Roman"/>
                <a:cs typeface="Times New Roman"/>
              </a:rPr>
              <a:t>600 rpm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mounted on four parallel </a:t>
            </a:r>
            <a:r>
              <a:rPr sz="1600" dirty="0">
                <a:latin typeface="Times New Roman"/>
                <a:cs typeface="Times New Roman"/>
              </a:rPr>
              <a:t>springs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-10" dirty="0">
                <a:latin typeface="Times New Roman"/>
                <a:cs typeface="Times New Roman"/>
              </a:rPr>
              <a:t>stiffness </a:t>
            </a:r>
            <a:r>
              <a:rPr sz="1600" spc="-5" dirty="0">
                <a:latin typeface="Times New Roman"/>
                <a:cs typeface="Times New Roman"/>
              </a:rPr>
              <a:t>5000 </a:t>
            </a:r>
            <a:r>
              <a:rPr sz="1600" spc="-10" dirty="0">
                <a:latin typeface="Times New Roman"/>
                <a:cs typeface="Times New Roman"/>
              </a:rPr>
              <a:t>N/m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determine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maximum permissible unbalance in order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limit the </a:t>
            </a:r>
            <a:r>
              <a:rPr sz="1600" dirty="0">
                <a:latin typeface="Times New Roman"/>
                <a:cs typeface="Times New Roman"/>
              </a:rPr>
              <a:t>steady-  state </a:t>
            </a:r>
            <a:r>
              <a:rPr sz="1600" spc="-5" dirty="0">
                <a:latin typeface="Times New Roman"/>
                <a:cs typeface="Times New Roman"/>
              </a:rPr>
              <a:t>deflection </a:t>
            </a:r>
            <a:r>
              <a:rPr sz="1600" spc="5" dirty="0">
                <a:latin typeface="Times New Roman"/>
                <a:cs typeface="Times New Roman"/>
              </a:rPr>
              <a:t>to 6mm </a:t>
            </a:r>
            <a:r>
              <a:rPr sz="1600" dirty="0">
                <a:latin typeface="Times New Roman"/>
                <a:cs typeface="Times New Roman"/>
              </a:rPr>
              <a:t>peak-to-peak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40535" y="7283322"/>
            <a:ext cx="1905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60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163" y="7280401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4">
                <a:moveTo>
                  <a:pt x="0" y="0"/>
                </a:moveTo>
                <a:lnTo>
                  <a:pt x="5580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02156" y="7121397"/>
            <a:ext cx="26911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𝜔 = </a:t>
            </a:r>
            <a:r>
              <a:rPr sz="1725" spc="44" baseline="45893" dirty="0">
                <a:latin typeface="Cambria Math"/>
                <a:cs typeface="Cambria Math"/>
              </a:rPr>
              <a:t>2𝜋(600)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62.835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𝑟𝑎𝑑/𝑠𝑒𝑐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08098" y="8289670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08098" y="805802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11857" y="8289670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08808" y="8061070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95552" y="8130666"/>
            <a:ext cx="3341370" cy="362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ts val="1595"/>
              </a:lnSpc>
              <a:spcBef>
                <a:spcPts val="105"/>
              </a:spcBef>
              <a:tabLst>
                <a:tab pos="953135" algn="l"/>
              </a:tabLst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   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7" baseline="45893" dirty="0">
                <a:latin typeface="Cambria Math"/>
                <a:cs typeface="Cambria Math"/>
              </a:rPr>
              <a:t>2000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14.142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𝑟𝑎𝑑/𝑠𝑒𝑐</a:t>
            </a:r>
            <a:endParaRPr sz="1600">
              <a:latin typeface="Cambria Math"/>
              <a:cs typeface="Cambria Math"/>
            </a:endParaRPr>
          </a:p>
          <a:p>
            <a:pPr marL="712470">
              <a:lnSpc>
                <a:spcPts val="1055"/>
              </a:lnSpc>
              <a:tabLst>
                <a:tab pos="1358900" algn="l"/>
              </a:tabLst>
            </a:pPr>
            <a:r>
              <a:rPr sz="1150" dirty="0">
                <a:latin typeface="Cambria Math"/>
                <a:cs typeface="Cambria Math"/>
              </a:rPr>
              <a:t>𝑚	</a:t>
            </a:r>
            <a:r>
              <a:rPr sz="1150" spc="10" dirty="0">
                <a:latin typeface="Cambria Math"/>
                <a:cs typeface="Cambria Math"/>
              </a:rPr>
              <a:t>100</a:t>
            </a:r>
            <a:endParaRPr sz="11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252" y="883665"/>
            <a:ext cx="2480945" cy="673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25" dirty="0">
                <a:latin typeface="Cambria Math"/>
                <a:cs typeface="Cambria Math"/>
              </a:rPr>
              <a:t>𝑚</a:t>
            </a:r>
            <a:r>
              <a:rPr sz="1725" spc="37" baseline="-16908" dirty="0">
                <a:latin typeface="Cambria Math"/>
                <a:cs typeface="Cambria Math"/>
              </a:rPr>
              <a:t>0</a:t>
            </a:r>
            <a:r>
              <a:rPr sz="1600" spc="25" dirty="0">
                <a:latin typeface="Times New Roman"/>
                <a:cs typeface="Times New Roman"/>
              </a:rPr>
              <a:t>= </a:t>
            </a:r>
            <a:r>
              <a:rPr sz="1600" spc="-5" dirty="0">
                <a:latin typeface="Times New Roman"/>
                <a:cs typeface="Times New Roman"/>
              </a:rPr>
              <a:t>unbalanced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mass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50"/>
              </a:spcBef>
            </a:pP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eccentricity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8252" y="1771014"/>
            <a:ext cx="10160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3 x </a:t>
            </a:r>
            <a:r>
              <a:rPr sz="1600" spc="-10" dirty="0">
                <a:latin typeface="Cambria Math"/>
                <a:cs typeface="Cambria Math"/>
              </a:rPr>
              <a:t>10</a:t>
            </a:r>
            <a:r>
              <a:rPr sz="1725" spc="-15" baseline="28985" dirty="0">
                <a:latin typeface="Cambria Math"/>
                <a:cs typeface="Cambria Math"/>
              </a:rPr>
              <a:t>−3</a:t>
            </a:r>
            <a:r>
              <a:rPr sz="1725" spc="31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2485" y="1663115"/>
            <a:ext cx="1345565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0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(62.835)</a:t>
            </a:r>
            <a:r>
              <a:rPr sz="1425" spc="15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150" spc="20" dirty="0">
                <a:latin typeface="Cambria Math"/>
                <a:cs typeface="Cambria Math"/>
              </a:rPr>
              <a:t>20,000|4.4433</a:t>
            </a:r>
            <a:r>
              <a:rPr sz="1425" spc="30" baseline="20467" dirty="0">
                <a:latin typeface="Cambria Math"/>
                <a:cs typeface="Cambria Math"/>
              </a:rPr>
              <a:t>2</a:t>
            </a:r>
            <a:r>
              <a:rPr sz="1425" spc="-209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−1|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40585" y="1930018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>
                <a:moveTo>
                  <a:pt x="0" y="0"/>
                </a:moveTo>
                <a:lnTo>
                  <a:pt x="12652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95552" y="2255647"/>
            <a:ext cx="5597525" cy="320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7810">
              <a:lnSpc>
                <a:spcPct val="100000"/>
              </a:lnSpc>
              <a:spcBef>
                <a:spcPts val="105"/>
              </a:spcBef>
              <a:tabLst>
                <a:tab pos="1535430" algn="l"/>
              </a:tabLst>
            </a:pPr>
            <a:r>
              <a:rPr sz="1600" spc="-5" dirty="0">
                <a:latin typeface="Times New Roman"/>
                <a:cs typeface="Times New Roman"/>
              </a:rPr>
              <a:t>Or	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0.2848 </a:t>
            </a:r>
            <a:r>
              <a:rPr sz="1600" spc="-10" dirty="0">
                <a:latin typeface="Cambria Math"/>
                <a:cs typeface="Cambria Math"/>
              </a:rPr>
              <a:t>𝑘𝑔.</a:t>
            </a:r>
            <a:r>
              <a:rPr sz="1600" spc="-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</a:t>
            </a:r>
            <a:endParaRPr sz="1600">
              <a:latin typeface="Cambria Math"/>
              <a:cs typeface="Cambria Math"/>
            </a:endParaRPr>
          </a:p>
          <a:p>
            <a:pPr marL="50800" marR="337820">
              <a:lnSpc>
                <a:spcPct val="111300"/>
              </a:lnSpc>
              <a:spcBef>
                <a:spcPts val="1035"/>
              </a:spcBef>
              <a:tabLst>
                <a:tab pos="110363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Therefore	unbalance </a:t>
            </a:r>
            <a:r>
              <a:rPr sz="1600" spc="-65" dirty="0">
                <a:latin typeface="Times New Roman"/>
                <a:cs typeface="Times New Roman"/>
              </a:rPr>
              <a:t>=</a:t>
            </a:r>
            <a:r>
              <a:rPr sz="1600" spc="-65" dirty="0">
                <a:latin typeface="Cambria Math"/>
                <a:cs typeface="Cambria Math"/>
              </a:rPr>
              <a:t>𝑊</a:t>
            </a:r>
            <a:r>
              <a:rPr sz="1725" spc="-97" baseline="-16908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Cambria Math"/>
                <a:cs typeface="Cambria Math"/>
              </a:rPr>
              <a:t>𝑒</a:t>
            </a:r>
            <a:r>
              <a:rPr sz="1600" spc="-5" dirty="0">
                <a:latin typeface="Times New Roman"/>
                <a:cs typeface="Times New Roman"/>
              </a:rPr>
              <a:t>=(</a:t>
            </a:r>
            <a:r>
              <a:rPr sz="1600" spc="-5" dirty="0">
                <a:latin typeface="Cambria Math"/>
                <a:cs typeface="Cambria Math"/>
              </a:rPr>
              <a:t>𝑚</a:t>
            </a:r>
            <a:r>
              <a:rPr sz="1725" spc="-7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𝑒</a:t>
            </a:r>
            <a:r>
              <a:rPr sz="1600" spc="5" dirty="0">
                <a:latin typeface="Times New Roman"/>
                <a:cs typeface="Times New Roman"/>
              </a:rPr>
              <a:t>)g </a:t>
            </a:r>
            <a:r>
              <a:rPr sz="1600" spc="-5" dirty="0">
                <a:latin typeface="Times New Roman"/>
                <a:cs typeface="Times New Roman"/>
              </a:rPr>
              <a:t>=(0.2848)(9.81)</a:t>
            </a:r>
            <a:r>
              <a:rPr sz="1600" spc="-2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=2.7939  Nm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Times New Roman"/>
                <a:cs typeface="Times New Roman"/>
              </a:rPr>
              <a:t>Example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4.12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ct val="110000"/>
              </a:lnSpc>
              <a:spcBef>
                <a:spcPts val="101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static </a:t>
            </a:r>
            <a:r>
              <a:rPr sz="1600" spc="-5" dirty="0">
                <a:latin typeface="Times New Roman"/>
                <a:cs typeface="Times New Roman"/>
              </a:rPr>
              <a:t>deflection of </a:t>
            </a:r>
            <a:r>
              <a:rPr sz="1600" spc="-1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electric </a:t>
            </a:r>
            <a:r>
              <a:rPr sz="1600" spc="-10" dirty="0">
                <a:latin typeface="Times New Roman"/>
                <a:cs typeface="Times New Roman"/>
              </a:rPr>
              <a:t>motor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mass 400kg </a:t>
            </a:r>
            <a:r>
              <a:rPr sz="1600" spc="-5" dirty="0">
                <a:latin typeface="Times New Roman"/>
                <a:cs typeface="Times New Roman"/>
              </a:rPr>
              <a:t>supported 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of four parallel </a:t>
            </a:r>
            <a:r>
              <a:rPr sz="1600" dirty="0">
                <a:latin typeface="Times New Roman"/>
                <a:cs typeface="Times New Roman"/>
              </a:rPr>
              <a:t>springs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static-deflection is found </a:t>
            </a:r>
            <a:r>
              <a:rPr sz="1600" spc="5" dirty="0">
                <a:latin typeface="Times New Roman"/>
                <a:cs typeface="Times New Roman"/>
              </a:rPr>
              <a:t>to  be </a:t>
            </a:r>
            <a:r>
              <a:rPr sz="1600" spc="-5" dirty="0">
                <a:latin typeface="Times New Roman"/>
                <a:cs typeface="Times New Roman"/>
              </a:rPr>
              <a:t>50 </a:t>
            </a:r>
            <a:r>
              <a:rPr sz="1600" spc="5" dirty="0">
                <a:latin typeface="Times New Roman"/>
                <a:cs typeface="Times New Roman"/>
              </a:rPr>
              <a:t>mm </a:t>
            </a:r>
            <a:r>
              <a:rPr sz="1600" dirty="0">
                <a:latin typeface="Times New Roman"/>
                <a:cs typeface="Times New Roman"/>
              </a:rPr>
              <a:t>. if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electric motor </a:t>
            </a:r>
            <a:r>
              <a:rPr sz="1600" spc="5" dirty="0">
                <a:latin typeface="Times New Roman"/>
                <a:cs typeface="Times New Roman"/>
              </a:rPr>
              <a:t>has </a:t>
            </a:r>
            <a:r>
              <a:rPr sz="1600" dirty="0">
                <a:latin typeface="Times New Roman"/>
                <a:cs typeface="Times New Roman"/>
              </a:rPr>
              <a:t>a rotating </a:t>
            </a:r>
            <a:r>
              <a:rPr sz="1600" spc="-5" dirty="0">
                <a:latin typeface="Times New Roman"/>
                <a:cs typeface="Times New Roman"/>
              </a:rPr>
              <a:t>unbalance of </a:t>
            </a:r>
            <a:r>
              <a:rPr sz="1600" dirty="0">
                <a:latin typeface="Times New Roman"/>
                <a:cs typeface="Times New Roman"/>
              </a:rPr>
              <a:t>0.20  </a:t>
            </a:r>
            <a:r>
              <a:rPr sz="1600" spc="-15" dirty="0">
                <a:latin typeface="Times New Roman"/>
                <a:cs typeface="Times New Roman"/>
              </a:rPr>
              <a:t>Kgm </a:t>
            </a:r>
            <a:r>
              <a:rPr sz="1600" dirty="0">
                <a:latin typeface="Times New Roman"/>
                <a:cs typeface="Times New Roman"/>
              </a:rPr>
              <a:t>determine </a:t>
            </a:r>
            <a:r>
              <a:rPr sz="1600" spc="-5" dirty="0">
                <a:latin typeface="Times New Roman"/>
                <a:cs typeface="Times New Roman"/>
              </a:rPr>
              <a:t>(a)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vibration </a:t>
            </a:r>
            <a:r>
              <a:rPr sz="1600" spc="-10" dirty="0">
                <a:latin typeface="Times New Roman"/>
                <a:cs typeface="Times New Roman"/>
              </a:rPr>
              <a:t>at </a:t>
            </a:r>
            <a:r>
              <a:rPr sz="1600" spc="-5" dirty="0">
                <a:latin typeface="Times New Roman"/>
                <a:cs typeface="Times New Roman"/>
              </a:rPr>
              <a:t>2000 </a:t>
            </a:r>
            <a:r>
              <a:rPr sz="1600" spc="-10" dirty="0">
                <a:latin typeface="Times New Roman"/>
                <a:cs typeface="Times New Roman"/>
              </a:rPr>
              <a:t>rpm (b) </a:t>
            </a:r>
            <a:r>
              <a:rPr sz="1600" spc="-5" dirty="0">
                <a:latin typeface="Times New Roman"/>
                <a:cs typeface="Times New Roman"/>
              </a:rPr>
              <a:t>the  force transmitted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ground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3652" y="6219189"/>
            <a:ext cx="7588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therefore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4754" y="6219189"/>
            <a:ext cx="14833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78,480</a:t>
            </a:r>
            <a:r>
              <a:rPr sz="1600" spc="1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𝑁/𝑚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3652" y="7488758"/>
            <a:ext cx="5537200" cy="215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12520" algn="just">
              <a:lnSpc>
                <a:spcPct val="108700"/>
              </a:lnSpc>
              <a:spcBef>
                <a:spcPts val="100"/>
              </a:spcBef>
            </a:pPr>
            <a:r>
              <a:rPr sz="1600" b="1" dirty="0">
                <a:latin typeface="Times New Roman"/>
                <a:cs typeface="Times New Roman"/>
              </a:rPr>
              <a:t>RESPONSE </a:t>
            </a:r>
            <a:r>
              <a:rPr sz="1600" b="1" spc="5" dirty="0">
                <a:latin typeface="Times New Roman"/>
                <a:cs typeface="Times New Roman"/>
              </a:rPr>
              <a:t>OF </a:t>
            </a:r>
            <a:r>
              <a:rPr sz="1600" b="1" spc="-5" dirty="0">
                <a:latin typeface="Times New Roman"/>
                <a:cs typeface="Times New Roman"/>
              </a:rPr>
              <a:t>VIBRATING SYSTEMS UNDER  </a:t>
            </a:r>
            <a:r>
              <a:rPr sz="1600" b="1" dirty="0">
                <a:latin typeface="Times New Roman"/>
                <a:cs typeface="Times New Roman"/>
              </a:rPr>
              <a:t>COULOMB </a:t>
            </a:r>
            <a:r>
              <a:rPr sz="1600" b="1" spc="-5" dirty="0">
                <a:latin typeface="Times New Roman"/>
                <a:cs typeface="Times New Roman"/>
              </a:rPr>
              <a:t>AND HYSTERESIS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DAMPING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0"/>
              </a:spcBef>
            </a:pPr>
            <a:r>
              <a:rPr sz="1600" b="1" spc="-10" dirty="0">
                <a:latin typeface="Times New Roman"/>
                <a:cs typeface="Times New Roman"/>
              </a:rPr>
              <a:t>Coulomb</a:t>
            </a:r>
            <a:r>
              <a:rPr sz="1600" b="1" spc="-5" dirty="0">
                <a:latin typeface="Times New Roman"/>
                <a:cs typeface="Times New Roman"/>
              </a:rPr>
              <a:t> damping</a:t>
            </a:r>
            <a:endParaRPr sz="1600">
              <a:latin typeface="Times New Roman"/>
              <a:cs typeface="Times New Roman"/>
            </a:endParaRPr>
          </a:p>
          <a:p>
            <a:pPr marL="466725" marR="5080" algn="just">
              <a:lnSpc>
                <a:spcPct val="110000"/>
              </a:lnSpc>
              <a:spcBef>
                <a:spcPts val="1010"/>
              </a:spcBef>
            </a:pPr>
            <a:r>
              <a:rPr sz="1600" spc="-15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explained 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previous </a:t>
            </a:r>
            <a:r>
              <a:rPr sz="1600" spc="-10" dirty="0">
                <a:latin typeface="Times New Roman"/>
                <a:cs typeface="Times New Roman"/>
              </a:rPr>
              <a:t>chapter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coulomb damping  represents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damping that </a:t>
            </a:r>
            <a:r>
              <a:rPr sz="1600" spc="-10" dirty="0">
                <a:latin typeface="Times New Roman"/>
                <a:cs typeface="Times New Roman"/>
              </a:rPr>
              <a:t>occurs </a:t>
            </a:r>
            <a:r>
              <a:rPr sz="1600" spc="5" dirty="0">
                <a:latin typeface="Times New Roman"/>
                <a:cs typeface="Times New Roman"/>
              </a:rPr>
              <a:t>due to </a:t>
            </a:r>
            <a:r>
              <a:rPr sz="1600" dirty="0">
                <a:latin typeface="Times New Roman"/>
                <a:cs typeface="Times New Roman"/>
              </a:rPr>
              <a:t>dry friction  </a:t>
            </a:r>
            <a:r>
              <a:rPr sz="1600" spc="-10" dirty="0">
                <a:latin typeface="Times New Roman"/>
                <a:cs typeface="Times New Roman"/>
              </a:rPr>
              <a:t>between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surfaces </a:t>
            </a:r>
            <a:r>
              <a:rPr sz="1600" dirty="0">
                <a:latin typeface="Times New Roman"/>
                <a:cs typeface="Times New Roman"/>
              </a:rPr>
              <a:t>sliding </a:t>
            </a:r>
            <a:r>
              <a:rPr sz="1600" spc="-5" dirty="0">
                <a:latin typeface="Times New Roman"/>
                <a:cs typeface="Times New Roman"/>
              </a:rPr>
              <a:t>against </a:t>
            </a:r>
            <a:r>
              <a:rPr sz="1600" dirty="0">
                <a:latin typeface="Times New Roman"/>
                <a:cs typeface="Times New Roman"/>
              </a:rPr>
              <a:t>one another </a:t>
            </a:r>
            <a:r>
              <a:rPr sz="1600" spc="-5" dirty="0">
                <a:latin typeface="Times New Roman"/>
                <a:cs typeface="Times New Roman"/>
              </a:rPr>
              <a:t>.coulomb's  law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frictional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proportional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2504" y="830020"/>
            <a:ext cx="5618480" cy="777303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508000" marR="36830" algn="just">
              <a:lnSpc>
                <a:spcPct val="113300"/>
              </a:lnSpc>
              <a:spcBef>
                <a:spcPts val="275"/>
              </a:spcBef>
            </a:pPr>
            <a:r>
              <a:rPr sz="1600" dirty="0">
                <a:latin typeface="Times New Roman"/>
                <a:cs typeface="Times New Roman"/>
              </a:rPr>
              <a:t>normal </a:t>
            </a:r>
            <a:r>
              <a:rPr sz="1600" spc="-5" dirty="0">
                <a:latin typeface="Times New Roman"/>
                <a:cs typeface="Times New Roman"/>
              </a:rPr>
              <a:t>force developed between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and the </a:t>
            </a:r>
            <a:r>
              <a:rPr sz="1600" dirty="0">
                <a:latin typeface="Times New Roman"/>
                <a:cs typeface="Times New Roman"/>
              </a:rPr>
              <a:t>surface .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constant </a:t>
            </a:r>
            <a:r>
              <a:rPr sz="1600" spc="-5" dirty="0">
                <a:latin typeface="Times New Roman"/>
                <a:cs typeface="Times New Roman"/>
              </a:rPr>
              <a:t>or proportionality </a:t>
            </a:r>
            <a:r>
              <a:rPr sz="1600" dirty="0">
                <a:latin typeface="Cambria Math"/>
                <a:cs typeface="Cambria Math"/>
              </a:rPr>
              <a:t>𝜇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known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the kinetic  coefficient of friction </a:t>
            </a:r>
            <a:r>
              <a:rPr sz="1600" dirty="0">
                <a:latin typeface="Times New Roman"/>
                <a:cs typeface="Times New Roman"/>
              </a:rPr>
              <a:t>. a </a:t>
            </a:r>
            <a:r>
              <a:rPr sz="1600" spc="-5" dirty="0">
                <a:latin typeface="Times New Roman"/>
                <a:cs typeface="Times New Roman"/>
              </a:rPr>
              <a:t>single-degree-of-freedom subjected 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a harmonic </a:t>
            </a:r>
            <a:r>
              <a:rPr sz="1600" spc="-5" dirty="0">
                <a:latin typeface="Times New Roman"/>
                <a:cs typeface="Times New Roman"/>
              </a:rPr>
              <a:t>forcing condition and coulomb damping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fig.4.19(a)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0" dirty="0">
                <a:latin typeface="Times New Roman"/>
                <a:cs typeface="Times New Roman"/>
              </a:rPr>
              <a:t>free </a:t>
            </a:r>
            <a:r>
              <a:rPr sz="1600" dirty="0">
                <a:latin typeface="Times New Roman"/>
                <a:cs typeface="Times New Roman"/>
              </a:rPr>
              <a:t>body </a:t>
            </a:r>
            <a:r>
              <a:rPr sz="1600" spc="-5" dirty="0">
                <a:latin typeface="Times New Roman"/>
                <a:cs typeface="Times New Roman"/>
              </a:rPr>
              <a:t>diagram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Cambria Math"/>
                <a:cs typeface="Cambria Math"/>
              </a:rPr>
              <a:t>𝑚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also 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fig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4.19(b).</a:t>
            </a:r>
            <a:endParaRPr sz="1600">
              <a:latin typeface="Times New Roman"/>
              <a:cs typeface="Times New Roman"/>
            </a:endParaRPr>
          </a:p>
          <a:p>
            <a:pPr marL="508000" marR="40640" algn="just">
              <a:lnSpc>
                <a:spcPct val="110000"/>
              </a:lnSpc>
              <a:spcBef>
                <a:spcPts val="1035"/>
              </a:spcBef>
            </a:pPr>
            <a:r>
              <a:rPr sz="1600" spc="-15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approximate analysis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considered here </a:t>
            </a:r>
            <a:r>
              <a:rPr sz="1600" dirty="0">
                <a:latin typeface="Times New Roman"/>
                <a:cs typeface="Times New Roman"/>
              </a:rPr>
              <a:t>.  since </a:t>
            </a:r>
            <a:r>
              <a:rPr sz="1600" spc="-5" dirty="0">
                <a:latin typeface="Times New Roman"/>
                <a:cs typeface="Times New Roman"/>
              </a:rPr>
              <a:t>with coulomb damping, the half-cycle </a:t>
            </a:r>
            <a:r>
              <a:rPr sz="1600" spc="5" dirty="0">
                <a:latin typeface="Times New Roman"/>
                <a:cs typeface="Times New Roman"/>
              </a:rPr>
              <a:t>of the </a:t>
            </a:r>
            <a:r>
              <a:rPr sz="1600" dirty="0">
                <a:latin typeface="Times New Roman"/>
                <a:cs typeface="Times New Roman"/>
              </a:rPr>
              <a:t>motion  </a:t>
            </a:r>
            <a:r>
              <a:rPr sz="1600" spc="-5" dirty="0">
                <a:latin typeface="Times New Roman"/>
                <a:cs typeface="Times New Roman"/>
              </a:rPr>
              <a:t>curve are sinusoidal, </a:t>
            </a:r>
            <a:r>
              <a:rPr sz="1600" dirty="0">
                <a:latin typeface="Times New Roman"/>
                <a:cs typeface="Times New Roman"/>
              </a:rPr>
              <a:t>it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assumed that </a:t>
            </a:r>
            <a:r>
              <a:rPr sz="1600" dirty="0">
                <a:latin typeface="Times New Roman"/>
                <a:cs typeface="Times New Roman"/>
              </a:rPr>
              <a:t>if </a:t>
            </a:r>
            <a:r>
              <a:rPr sz="1600" spc="-5" dirty="0">
                <a:latin typeface="Times New Roman"/>
                <a:cs typeface="Times New Roman"/>
              </a:rPr>
              <a:t>the coulomb </a:t>
            </a:r>
            <a:r>
              <a:rPr sz="1600" spc="-10" dirty="0">
                <a:latin typeface="Times New Roman"/>
                <a:cs typeface="Times New Roman"/>
              </a:rPr>
              <a:t>friction 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not </a:t>
            </a:r>
            <a:r>
              <a:rPr sz="1600" spc="-5" dirty="0">
                <a:latin typeface="Times New Roman"/>
                <a:cs typeface="Times New Roman"/>
              </a:rPr>
              <a:t>large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steady-state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will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approximately 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of the </a:t>
            </a:r>
            <a:r>
              <a:rPr sz="1600" dirty="0">
                <a:latin typeface="Times New Roman"/>
                <a:cs typeface="Times New Roman"/>
              </a:rPr>
              <a:t>same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that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forcing  function.</a:t>
            </a:r>
            <a:endParaRPr sz="1600">
              <a:latin typeface="Times New Roman"/>
              <a:cs typeface="Times New Roman"/>
            </a:endParaRPr>
          </a:p>
          <a:p>
            <a:pPr marR="6985" algn="ctr">
              <a:lnSpc>
                <a:spcPct val="100000"/>
              </a:lnSpc>
              <a:spcBef>
                <a:spcPts val="1175"/>
              </a:spcBef>
            </a:pPr>
            <a:r>
              <a:rPr sz="1600" spc="-20" dirty="0">
                <a:latin typeface="Times New Roman"/>
                <a:cs typeface="Times New Roman"/>
              </a:rPr>
              <a:t>Let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defined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expression</a:t>
            </a:r>
            <a:endParaRPr sz="1600">
              <a:latin typeface="Times New Roman"/>
              <a:cs typeface="Times New Roman"/>
            </a:endParaRPr>
          </a:p>
          <a:p>
            <a:pPr marL="224790" algn="ctr">
              <a:lnSpc>
                <a:spcPct val="100000"/>
              </a:lnSpc>
              <a:spcBef>
                <a:spcPts val="1245"/>
              </a:spcBef>
            </a:pPr>
            <a:r>
              <a:rPr sz="1600" dirty="0">
                <a:latin typeface="Cambria Math"/>
                <a:cs typeface="Cambria Math"/>
              </a:rPr>
              <a:t>𝑥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𝑋𝑠𝑖𝑛(𝜔𝑡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3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50800" marR="39370" algn="just">
              <a:lnSpc>
                <a:spcPct val="109600"/>
              </a:lnSpc>
              <a:spcBef>
                <a:spcPts val="104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viscously </a:t>
            </a:r>
            <a:r>
              <a:rPr sz="1600" dirty="0">
                <a:latin typeface="Times New Roman"/>
                <a:cs typeface="Times New Roman"/>
              </a:rPr>
              <a:t>damped </a:t>
            </a:r>
            <a:r>
              <a:rPr sz="1600" spc="-5" dirty="0">
                <a:latin typeface="Times New Roman"/>
                <a:cs typeface="Times New Roman"/>
              </a:rPr>
              <a:t>steady-state </a:t>
            </a:r>
            <a:r>
              <a:rPr sz="1600" dirty="0">
                <a:latin typeface="Times New Roman"/>
                <a:cs typeface="Times New Roman"/>
              </a:rPr>
              <a:t>motion , </a:t>
            </a:r>
            <a:r>
              <a:rPr sz="1600" spc="-5" dirty="0">
                <a:latin typeface="Times New Roman"/>
                <a:cs typeface="Times New Roman"/>
              </a:rPr>
              <a:t>assuming that </a:t>
            </a:r>
            <a:r>
              <a:rPr sz="1600" spc="-10" dirty="0">
                <a:latin typeface="Times New Roman"/>
                <a:cs typeface="Times New Roman"/>
              </a:rPr>
              <a:t>an  </a:t>
            </a:r>
            <a:r>
              <a:rPr sz="1600" spc="-5" dirty="0">
                <a:latin typeface="Times New Roman"/>
                <a:cs typeface="Times New Roman"/>
              </a:rPr>
              <a:t>equevilant viscous damping </a:t>
            </a:r>
            <a:r>
              <a:rPr sz="1600" spc="-10" dirty="0">
                <a:latin typeface="Times New Roman"/>
                <a:cs typeface="Times New Roman"/>
              </a:rPr>
              <a:t>constant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introduced </a:t>
            </a:r>
            <a:r>
              <a:rPr sz="1600" spc="5" dirty="0">
                <a:latin typeface="Times New Roman"/>
                <a:cs typeface="Times New Roman"/>
              </a:rPr>
              <a:t>by  </a:t>
            </a:r>
            <a:r>
              <a:rPr sz="1600" spc="-5" dirty="0">
                <a:latin typeface="Times New Roman"/>
                <a:cs typeface="Times New Roman"/>
              </a:rPr>
              <a:t>considering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relationship between the energy absorption per  cycle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two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cases.</a:t>
            </a:r>
            <a:endParaRPr sz="16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imes New Roman"/>
                <a:cs typeface="Times New Roman"/>
              </a:rPr>
              <a:t>The energy dissipation per </a:t>
            </a:r>
            <a:r>
              <a:rPr sz="1600" spc="-10" dirty="0">
                <a:latin typeface="Times New Roman"/>
                <a:cs typeface="Times New Roman"/>
              </a:rPr>
              <a:t>cycle </a:t>
            </a:r>
            <a:r>
              <a:rPr sz="160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coulomb damping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by,</a:t>
            </a:r>
            <a:endParaRPr sz="16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1250"/>
              </a:spcBef>
            </a:pPr>
            <a:r>
              <a:rPr sz="1600" spc="-55" dirty="0">
                <a:latin typeface="Cambria Math"/>
                <a:cs typeface="Cambria Math"/>
              </a:rPr>
              <a:t>∆𝑈</a:t>
            </a:r>
            <a:r>
              <a:rPr sz="1725" spc="-82" baseline="-16908" dirty="0">
                <a:latin typeface="Cambria Math"/>
                <a:cs typeface="Cambria Math"/>
              </a:rPr>
              <a:t>𝜇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4𝐹𝑋</a:t>
            </a:r>
            <a:endParaRPr sz="1600">
              <a:latin typeface="Cambria Math"/>
              <a:cs typeface="Cambria Math"/>
            </a:endParaRPr>
          </a:p>
          <a:p>
            <a:pPr marL="50800" marR="43180" algn="just">
              <a:lnSpc>
                <a:spcPct val="112500"/>
              </a:lnSpc>
              <a:spcBef>
                <a:spcPts val="117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𝐹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constant force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Equating </a:t>
            </a:r>
            <a:r>
              <a:rPr sz="1600" spc="-10" dirty="0">
                <a:latin typeface="Times New Roman"/>
                <a:cs typeface="Times New Roman"/>
              </a:rPr>
              <a:t>with </a:t>
            </a:r>
            <a:r>
              <a:rPr sz="1600" spc="-5" dirty="0">
                <a:latin typeface="Times New Roman"/>
                <a:cs typeface="Times New Roman"/>
              </a:rPr>
              <a:t>the corresponding  expression </a:t>
            </a:r>
            <a:r>
              <a:rPr sz="1600" spc="5" dirty="0">
                <a:latin typeface="Cambria Math"/>
                <a:cs typeface="Cambria Math"/>
              </a:rPr>
              <a:t>∆𝑈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viscously damped system,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  <a:p>
            <a:pPr marR="796290" algn="ctr">
              <a:lnSpc>
                <a:spcPct val="100000"/>
              </a:lnSpc>
              <a:spcBef>
                <a:spcPts val="1250"/>
              </a:spcBef>
            </a:pPr>
            <a:r>
              <a:rPr sz="1600" spc="5" dirty="0">
                <a:latin typeface="Cambria Math"/>
                <a:cs typeface="Cambria Math"/>
              </a:rPr>
              <a:t>∆𝑈  =</a:t>
            </a:r>
            <a:r>
              <a:rPr sz="1600" spc="-170" dirty="0">
                <a:latin typeface="Cambria Math"/>
                <a:cs typeface="Cambria Math"/>
              </a:rPr>
              <a:t> </a:t>
            </a:r>
            <a:r>
              <a:rPr sz="1600" spc="-55" dirty="0">
                <a:latin typeface="Cambria Math"/>
                <a:cs typeface="Cambria Math"/>
              </a:rPr>
              <a:t>∆𝑈</a:t>
            </a:r>
            <a:r>
              <a:rPr sz="1725" spc="-82" baseline="-16908" dirty="0">
                <a:latin typeface="Cambria Math"/>
                <a:cs typeface="Cambria Math"/>
              </a:rPr>
              <a:t>𝜇</a:t>
            </a:r>
            <a:endParaRPr sz="1725" baseline="-16908">
              <a:latin typeface="Cambria Math"/>
              <a:cs typeface="Cambria Math"/>
            </a:endParaRPr>
          </a:p>
          <a:p>
            <a:pPr marL="1626870">
              <a:lnSpc>
                <a:spcPct val="100000"/>
              </a:lnSpc>
              <a:spcBef>
                <a:spcPts val="1465"/>
              </a:spcBef>
            </a:pPr>
            <a:r>
              <a:rPr sz="1600" spc="-5" dirty="0">
                <a:latin typeface="Cambria Math"/>
                <a:cs typeface="Cambria Math"/>
              </a:rPr>
              <a:t>𝜋𝑐</a:t>
            </a:r>
            <a:r>
              <a:rPr sz="1725" spc="-7" baseline="-16908" dirty="0">
                <a:latin typeface="Cambria Math"/>
                <a:cs typeface="Cambria Math"/>
              </a:rPr>
              <a:t>𝑒 </a:t>
            </a:r>
            <a:r>
              <a:rPr sz="1600" spc="40" dirty="0">
                <a:latin typeface="Cambria Math"/>
                <a:cs typeface="Cambria Math"/>
              </a:rPr>
              <a:t>𝜔𝑋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4𝐹𝑋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95777" y="8856344"/>
            <a:ext cx="119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4170" y="8956928"/>
            <a:ext cx="984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𝑒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5073" y="8700896"/>
            <a:ext cx="6038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27025" algn="l"/>
              </a:tabLst>
            </a:pPr>
            <a:r>
              <a:rPr sz="2400" spc="7" baseline="-41666" dirty="0">
                <a:latin typeface="Cambria Math"/>
                <a:cs typeface="Cambria Math"/>
              </a:rPr>
              <a:t>=	</a:t>
            </a:r>
            <a:r>
              <a:rPr sz="1600" dirty="0">
                <a:latin typeface="Cambria Math"/>
                <a:cs typeface="Cambria Math"/>
              </a:rPr>
              <a:t>4𝐹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0785" y="8993504"/>
            <a:ext cx="42925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5" dirty="0">
                <a:latin typeface="Cambria Math"/>
                <a:cs typeface="Cambria Math"/>
              </a:rPr>
              <a:t>𝜋</a:t>
            </a:r>
            <a:r>
              <a:rPr sz="1600" spc="10" dirty="0">
                <a:latin typeface="Cambria Math"/>
                <a:cs typeface="Cambria Math"/>
              </a:rPr>
              <a:t>𝜔</a:t>
            </a:r>
            <a:r>
              <a:rPr sz="1600" spc="5" dirty="0">
                <a:latin typeface="Cambria Math"/>
                <a:cs typeface="Cambria Math"/>
              </a:rPr>
              <a:t>𝑋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53485" y="9015348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>
                <a:moveTo>
                  <a:pt x="0" y="0"/>
                </a:moveTo>
                <a:lnTo>
                  <a:pt x="405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0604" y="9329724"/>
            <a:ext cx="5547360" cy="55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9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Now </a:t>
            </a:r>
            <a:r>
              <a:rPr sz="1600" spc="5" dirty="0">
                <a:latin typeface="Times New Roman"/>
                <a:cs typeface="Times New Roman"/>
              </a:rPr>
              <a:t>Eq. </a:t>
            </a:r>
            <a:r>
              <a:rPr sz="1600" spc="-5" dirty="0">
                <a:latin typeface="Times New Roman"/>
                <a:cs typeface="Times New Roman"/>
              </a:rPr>
              <a:t>(4.108) </a:t>
            </a:r>
            <a:r>
              <a:rPr sz="1600" spc="5" dirty="0">
                <a:latin typeface="Times New Roman"/>
                <a:cs typeface="Times New Roman"/>
              </a:rPr>
              <a:t>can be </a:t>
            </a:r>
            <a:r>
              <a:rPr sz="1600" spc="-5" dirty="0">
                <a:latin typeface="Times New Roman"/>
                <a:cs typeface="Times New Roman"/>
              </a:rPr>
              <a:t>substituted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-5" dirty="0">
                <a:latin typeface="Times New Roman"/>
                <a:cs typeface="Times New Roman"/>
              </a:rPr>
              <a:t>the amplitude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viscously damped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r>
              <a:rPr sz="1600" spc="-5" dirty="0">
                <a:latin typeface="Times New Roman"/>
                <a:cs typeface="Times New Roman"/>
              </a:rPr>
              <a:t> get.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32433"/>
            <a:ext cx="3708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52651" y="1126489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6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42922" y="1091437"/>
            <a:ext cx="1210945" cy="0"/>
          </a:xfrm>
          <a:custGeom>
            <a:avLst/>
            <a:gdLst/>
            <a:ahLst/>
            <a:cxnLst/>
            <a:rect l="l" t="t" r="r" b="b"/>
            <a:pathLst>
              <a:path w="1210945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13585" y="871473"/>
            <a:ext cx="17945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583690" algn="l"/>
              </a:tabLst>
            </a:pP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425" spc="-15" baseline="-14619" dirty="0">
                <a:latin typeface="Cambria Math"/>
                <a:cs typeface="Cambria Math"/>
              </a:rPr>
              <a:t>0	</a:t>
            </a: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425" spc="-15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31566" y="1126489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4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21838" y="1091437"/>
            <a:ext cx="1326515" cy="0"/>
          </a:xfrm>
          <a:custGeom>
            <a:avLst/>
            <a:gdLst/>
            <a:ahLst/>
            <a:cxnLst/>
            <a:rect l="l" t="t" r="r" b="b"/>
            <a:pathLst>
              <a:path w="1326514">
                <a:moveTo>
                  <a:pt x="0" y="0"/>
                </a:moveTo>
                <a:lnTo>
                  <a:pt x="132613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98826" y="932433"/>
            <a:ext cx="17697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04010" algn="l"/>
              </a:tabLst>
            </a:pPr>
            <a:r>
              <a:rPr sz="1600" spc="5" dirty="0">
                <a:latin typeface="Cambria Math"/>
                <a:cs typeface="Cambria Math"/>
              </a:rPr>
              <a:t>=	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3195" y="871473"/>
            <a:ext cx="2355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425" spc="-15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4822" y="1103122"/>
            <a:ext cx="46418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16380" algn="l"/>
                <a:tab pos="3105150" algn="l"/>
              </a:tabLst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1−𝑟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 </a:t>
            </a:r>
            <a:r>
              <a:rPr sz="1425" spc="225" baseline="2923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+(2𝜉𝑟)</a:t>
            </a:r>
            <a:r>
              <a:rPr sz="1425" spc="37" baseline="20467" dirty="0">
                <a:latin typeface="Cambria Math"/>
                <a:cs typeface="Cambria Math"/>
              </a:rPr>
              <a:t>2	</a:t>
            </a:r>
            <a:r>
              <a:rPr sz="1150" spc="25" dirty="0">
                <a:latin typeface="Cambria Math"/>
                <a:cs typeface="Cambria Math"/>
              </a:rPr>
              <a:t>1−𝑟</a:t>
            </a:r>
            <a:r>
              <a:rPr sz="1425" spc="37" baseline="20467" dirty="0">
                <a:latin typeface="Cambria Math"/>
                <a:cs typeface="Cambria Math"/>
              </a:rPr>
              <a:t>2 </a:t>
            </a:r>
            <a:r>
              <a:rPr sz="1425" spc="209" baseline="2923" dirty="0">
                <a:latin typeface="Cambria Math"/>
                <a:cs typeface="Cambria Math"/>
              </a:rPr>
              <a:t> </a:t>
            </a:r>
            <a:r>
              <a:rPr sz="1425" spc="15" baseline="20467" dirty="0">
                <a:latin typeface="Cambria Math"/>
                <a:cs typeface="Cambria Math"/>
              </a:rPr>
              <a:t>2</a:t>
            </a:r>
            <a:r>
              <a:rPr sz="1150" spc="10" dirty="0">
                <a:latin typeface="Cambria Math"/>
                <a:cs typeface="Cambria Math"/>
              </a:rPr>
              <a:t>+(𝑐𝜔</a:t>
            </a:r>
            <a:r>
              <a:rPr sz="1150" spc="-110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/𝑘)</a:t>
            </a:r>
            <a:r>
              <a:rPr sz="1425" spc="30" baseline="20467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1−𝑟 </a:t>
            </a:r>
            <a:r>
              <a:rPr sz="1425" spc="104" baseline="20467" dirty="0">
                <a:latin typeface="Cambria Math"/>
                <a:cs typeface="Cambria Math"/>
              </a:rPr>
              <a:t>2</a:t>
            </a:r>
            <a:r>
              <a:rPr sz="1425" spc="104" baseline="2923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 </a:t>
            </a:r>
            <a:r>
              <a:rPr sz="1150" dirty="0">
                <a:latin typeface="Cambria Math"/>
                <a:cs typeface="Cambria Math"/>
              </a:rPr>
              <a:t>+(4𝐹/𝜋𝑋𝑘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20082" y="1126489"/>
            <a:ext cx="1400175" cy="0"/>
          </a:xfrm>
          <a:custGeom>
            <a:avLst/>
            <a:gdLst/>
            <a:ahLst/>
            <a:cxnLst/>
            <a:rect l="l" t="t" r="r" b="b"/>
            <a:pathLst>
              <a:path w="1400175">
                <a:moveTo>
                  <a:pt x="0" y="0"/>
                </a:moveTo>
                <a:lnTo>
                  <a:pt x="139966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10353" y="1091437"/>
            <a:ext cx="1509395" cy="0"/>
          </a:xfrm>
          <a:custGeom>
            <a:avLst/>
            <a:gdLst/>
            <a:ahLst/>
            <a:cxnLst/>
            <a:rect l="l" t="t" r="r" b="b"/>
            <a:pathLst>
              <a:path w="1509395">
                <a:moveTo>
                  <a:pt x="0" y="0"/>
                </a:moveTo>
                <a:lnTo>
                  <a:pt x="15093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0604" y="1441449"/>
            <a:ext cx="31210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Solving </a:t>
            </a:r>
            <a:r>
              <a:rPr sz="1600" dirty="0">
                <a:latin typeface="Times New Roman"/>
                <a:cs typeface="Times New Roman"/>
              </a:rPr>
              <a:t>this </a:t>
            </a:r>
            <a:r>
              <a:rPr sz="1600" spc="-5" dirty="0">
                <a:latin typeface="Times New Roman"/>
                <a:cs typeface="Times New Roman"/>
              </a:rPr>
              <a:t>for the amplitude </a:t>
            </a: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11726" y="2069718"/>
            <a:ext cx="28511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5" dirty="0">
                <a:latin typeface="Cambria Math"/>
                <a:cs typeface="Cambria Math"/>
              </a:rPr>
              <a:t>𝜋</a:t>
            </a: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150" dirty="0">
                <a:latin typeface="Cambria Math"/>
                <a:cs typeface="Cambria Math"/>
              </a:rPr>
              <a:t>𝑘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24426" y="2067178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259451" y="201180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83154" y="1908174"/>
            <a:ext cx="25298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45" dirty="0">
                <a:latin typeface="Cambria Math"/>
                <a:cs typeface="Cambria Math"/>
              </a:rPr>
              <a:t>𝑋</a:t>
            </a:r>
            <a:r>
              <a:rPr sz="1725" spc="67" baseline="28985" dirty="0">
                <a:latin typeface="Cambria Math"/>
                <a:cs typeface="Cambria Math"/>
              </a:rPr>
              <a:t>2</a:t>
            </a:r>
            <a:r>
              <a:rPr sz="1725" spc="6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</a:t>
            </a:r>
            <a:r>
              <a:rPr sz="1725" spc="60" baseline="2415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725" spc="22" baseline="45893" dirty="0">
                <a:latin typeface="Cambria Math"/>
                <a:cs typeface="Cambria Math"/>
              </a:rPr>
              <a:t>4𝐹</a:t>
            </a:r>
            <a:r>
              <a:rPr sz="1150" spc="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90" dirty="0">
                <a:latin typeface="Cambria Math"/>
                <a:cs typeface="Cambria Math"/>
              </a:rPr>
              <a:t> </a:t>
            </a:r>
            <a:r>
              <a:rPr sz="1600" spc="45" dirty="0">
                <a:latin typeface="Cambria Math"/>
                <a:cs typeface="Cambria Math"/>
              </a:rPr>
              <a:t>𝑋</a:t>
            </a:r>
            <a:r>
              <a:rPr sz="1725" spc="67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56026" y="2557398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0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9457" y="2493390"/>
            <a:ext cx="111061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𝑋</a:t>
            </a:r>
            <a:r>
              <a:rPr sz="1425" spc="75" baseline="26315" dirty="0">
                <a:latin typeface="Cambria Math"/>
                <a:cs typeface="Cambria Math"/>
              </a:rPr>
              <a:t>2</a:t>
            </a:r>
            <a:r>
              <a:rPr sz="1425" spc="-202" baseline="263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−(4𝐹/𝜋𝑘</a:t>
            </a:r>
            <a:r>
              <a:rPr sz="1150" spc="-9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77285" y="2443606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299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373882" y="2783204"/>
            <a:ext cx="4216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1−𝑟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67557" y="2780410"/>
            <a:ext cx="1043305" cy="0"/>
          </a:xfrm>
          <a:custGeom>
            <a:avLst/>
            <a:gdLst/>
            <a:ahLst/>
            <a:cxnLst/>
            <a:rect l="l" t="t" r="r" b="b"/>
            <a:pathLst>
              <a:path w="1043304">
                <a:moveTo>
                  <a:pt x="0" y="0"/>
                </a:moveTo>
                <a:lnTo>
                  <a:pt x="10427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655189" y="2621661"/>
            <a:ext cx="18649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12570" algn="l"/>
              </a:tabLst>
            </a:pP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1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	=</a:t>
            </a:r>
            <a:r>
              <a:rPr sz="1600" spc="-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𝑋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84878" y="2722244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36819" y="2542158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35321" y="2583814"/>
            <a:ext cx="890905" cy="0"/>
          </a:xfrm>
          <a:custGeom>
            <a:avLst/>
            <a:gdLst/>
            <a:ahLst/>
            <a:cxnLst/>
            <a:rect l="l" t="t" r="r" b="b"/>
            <a:pathLst>
              <a:path w="890904">
                <a:moveTo>
                  <a:pt x="0" y="0"/>
                </a:moveTo>
                <a:lnTo>
                  <a:pt x="8903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87494" y="2513254"/>
            <a:ext cx="1000125" cy="471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680" marR="30480" indent="-323215">
              <a:lnSpc>
                <a:spcPct val="127099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1−(4𝐹/𝜋</a:t>
            </a:r>
            <a:r>
              <a:rPr sz="1150" spc="-175" dirty="0">
                <a:latin typeface="Cambria Math"/>
                <a:cs typeface="Cambria Math"/>
              </a:rPr>
              <a:t> </a:t>
            </a: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1425" spc="-21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  1−𝑟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25594" y="2780410"/>
            <a:ext cx="1000125" cy="0"/>
          </a:xfrm>
          <a:custGeom>
            <a:avLst/>
            <a:gdLst/>
            <a:ahLst/>
            <a:cxnLst/>
            <a:rect l="l" t="t" r="r" b="b"/>
            <a:pathLst>
              <a:path w="1000125">
                <a:moveTo>
                  <a:pt x="0" y="0"/>
                </a:moveTo>
                <a:lnTo>
                  <a:pt x="1000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130604" y="3078861"/>
            <a:ext cx="43230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This expression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Cambria Math"/>
                <a:cs typeface="Cambria Math"/>
              </a:rPr>
              <a:t>𝑋 </a:t>
            </a:r>
            <a:r>
              <a:rPr sz="1600" spc="5" dirty="0">
                <a:latin typeface="Times New Roman"/>
                <a:cs typeface="Times New Roman"/>
              </a:rPr>
              <a:t>has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real value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provided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23790" y="3411092"/>
            <a:ext cx="146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𝜋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936490" y="3725544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9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464689" y="3566540"/>
            <a:ext cx="28657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691005" algn="l"/>
                <a:tab pos="2078355" algn="l"/>
              </a:tabLst>
            </a:pPr>
            <a:r>
              <a:rPr sz="1600" dirty="0">
                <a:latin typeface="Cambria Math"/>
                <a:cs typeface="Cambria Math"/>
              </a:rPr>
              <a:t>4𝐹</a:t>
            </a:r>
            <a:r>
              <a:rPr sz="1600" spc="15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&lt;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-45" dirty="0">
                <a:latin typeface="Cambria Math"/>
                <a:cs typeface="Cambria Math"/>
              </a:rPr>
              <a:t>𝜋𝐹</a:t>
            </a:r>
            <a:r>
              <a:rPr sz="1725" spc="-67" baseline="-16908" dirty="0">
                <a:latin typeface="Cambria Math"/>
                <a:cs typeface="Cambria Math"/>
              </a:rPr>
              <a:t>0	</a:t>
            </a:r>
            <a:r>
              <a:rPr sz="1600" spc="5" dirty="0">
                <a:latin typeface="Cambria Math"/>
                <a:cs typeface="Cambria Math"/>
              </a:rPr>
              <a:t>𝑜𝑟	</a:t>
            </a:r>
            <a:r>
              <a:rPr sz="1600" dirty="0">
                <a:latin typeface="Cambria Math"/>
                <a:cs typeface="Cambria Math"/>
              </a:rPr>
              <a:t>𝐹 </a:t>
            </a:r>
            <a:r>
              <a:rPr sz="1600" spc="5" dirty="0">
                <a:latin typeface="Cambria Math"/>
                <a:cs typeface="Cambria Math"/>
              </a:rPr>
              <a:t>&lt; </a:t>
            </a:r>
            <a:r>
              <a:rPr sz="2400" baseline="-38194" dirty="0">
                <a:latin typeface="Cambria Math"/>
                <a:cs typeface="Cambria Math"/>
              </a:rPr>
              <a:t>4</a:t>
            </a:r>
            <a:r>
              <a:rPr sz="2400" spc="202" baseline="-38194" dirty="0">
                <a:latin typeface="Cambria Math"/>
                <a:cs typeface="Cambria Math"/>
              </a:rPr>
              <a:t>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30604" y="4054602"/>
            <a:ext cx="55346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most practical </a:t>
            </a:r>
            <a:r>
              <a:rPr sz="1600" spc="-5" dirty="0">
                <a:latin typeface="Times New Roman"/>
                <a:cs typeface="Times New Roman"/>
              </a:rPr>
              <a:t>applications, in Eq(4.110)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generally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valid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887721" y="4515357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105204" y="4356353"/>
            <a:ext cx="559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since </a:t>
            </a:r>
            <a:r>
              <a:rPr sz="1600" dirty="0">
                <a:latin typeface="Cambria Math"/>
                <a:cs typeface="Cambria Math"/>
              </a:rPr>
              <a:t>𝐹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assumed </a:t>
            </a:r>
            <a:r>
              <a:rPr sz="1600" spc="5" dirty="0">
                <a:latin typeface="Times New Roman"/>
                <a:cs typeface="Times New Roman"/>
              </a:rPr>
              <a:t>to be </a:t>
            </a:r>
            <a:r>
              <a:rPr sz="1600" dirty="0">
                <a:latin typeface="Times New Roman"/>
                <a:cs typeface="Times New Roman"/>
              </a:rPr>
              <a:t>small . if </a:t>
            </a:r>
            <a:r>
              <a:rPr sz="1600" dirty="0">
                <a:latin typeface="Cambria Math"/>
                <a:cs typeface="Cambria Math"/>
              </a:rPr>
              <a:t>𝐹 </a:t>
            </a:r>
            <a:r>
              <a:rPr sz="1600" spc="5" dirty="0">
                <a:latin typeface="Cambria Math"/>
                <a:cs typeface="Cambria Math"/>
              </a:rPr>
              <a:t>≥ </a:t>
            </a:r>
            <a:r>
              <a:rPr sz="1725" baseline="45893" dirty="0">
                <a:latin typeface="Cambria Math"/>
                <a:cs typeface="Cambria Math"/>
              </a:rPr>
              <a:t>𝜋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then the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case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30604" y="4517897"/>
            <a:ext cx="554926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696720" algn="r">
              <a:lnSpc>
                <a:spcPts val="134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4</a:t>
            </a:r>
            <a:endParaRPr sz="1150">
              <a:latin typeface="Cambria Math"/>
              <a:cs typeface="Cambria Math"/>
            </a:endParaRPr>
          </a:p>
          <a:p>
            <a:pPr marL="12700" algn="just">
              <a:lnSpc>
                <a:spcPts val="1880"/>
              </a:lnSpc>
            </a:pPr>
            <a:r>
              <a:rPr sz="1600" spc="-5" dirty="0">
                <a:latin typeface="Times New Roman"/>
                <a:cs typeface="Times New Roman"/>
              </a:rPr>
              <a:t>represent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large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friction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exact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analysis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recommended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it  </a:t>
            </a:r>
            <a:r>
              <a:rPr sz="1600" spc="-5" dirty="0">
                <a:latin typeface="Times New Roman"/>
                <a:cs typeface="Times New Roman"/>
              </a:rPr>
              <a:t>should 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noted  here </a:t>
            </a:r>
            <a:r>
              <a:rPr sz="1600" dirty="0">
                <a:latin typeface="Times New Roman"/>
                <a:cs typeface="Times New Roman"/>
              </a:rPr>
              <a:t>that  </a:t>
            </a:r>
            <a:r>
              <a:rPr sz="1600" spc="-10" dirty="0">
                <a:latin typeface="Times New Roman"/>
                <a:cs typeface="Times New Roman"/>
              </a:rPr>
              <a:t>at  </a:t>
            </a:r>
            <a:r>
              <a:rPr sz="1600" spc="-5" dirty="0">
                <a:latin typeface="Times New Roman"/>
                <a:cs typeface="Times New Roman"/>
              </a:rPr>
              <a:t>resonant condition  of 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  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09400"/>
              </a:lnSpc>
              <a:spcBef>
                <a:spcPts val="60"/>
              </a:spcBef>
            </a:pP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becomes </a:t>
            </a:r>
            <a:r>
              <a:rPr sz="1600" dirty="0">
                <a:latin typeface="Times New Roman"/>
                <a:cs typeface="Times New Roman"/>
              </a:rPr>
              <a:t>infinite , </a:t>
            </a:r>
            <a:r>
              <a:rPr sz="1600" spc="-5" dirty="0">
                <a:latin typeface="Times New Roman"/>
                <a:cs typeface="Times New Roman"/>
              </a:rPr>
              <a:t>irrespective of friction </a:t>
            </a:r>
            <a:r>
              <a:rPr sz="1600" dirty="0">
                <a:latin typeface="Times New Roman"/>
                <a:cs typeface="Times New Roman"/>
              </a:rPr>
              <a:t>since both </a:t>
            </a:r>
            <a:r>
              <a:rPr sz="1600" spc="-5" dirty="0">
                <a:latin typeface="Times New Roman"/>
                <a:cs typeface="Times New Roman"/>
              </a:rPr>
              <a:t>the  energy </a:t>
            </a:r>
            <a:r>
              <a:rPr sz="1600" spc="5" dirty="0">
                <a:latin typeface="Times New Roman"/>
                <a:cs typeface="Times New Roman"/>
              </a:rPr>
              <a:t>input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10" dirty="0">
                <a:latin typeface="Times New Roman"/>
                <a:cs typeface="Times New Roman"/>
              </a:rPr>
              <a:t>energy </a:t>
            </a:r>
            <a:r>
              <a:rPr sz="1600" spc="-5" dirty="0">
                <a:latin typeface="Times New Roman"/>
                <a:cs typeface="Times New Roman"/>
              </a:rPr>
              <a:t>dissipation are linear </a:t>
            </a:r>
            <a:r>
              <a:rPr sz="1600" dirty="0">
                <a:latin typeface="Times New Roman"/>
                <a:cs typeface="Times New Roman"/>
              </a:rPr>
              <a:t>functions </a:t>
            </a:r>
            <a:r>
              <a:rPr sz="1600" spc="-5" dirty="0">
                <a:latin typeface="Times New Roman"/>
                <a:cs typeface="Times New Roman"/>
              </a:rPr>
              <a:t>of the  </a:t>
            </a:r>
            <a:r>
              <a:rPr sz="1600" dirty="0">
                <a:latin typeface="Times New Roman"/>
                <a:cs typeface="Times New Roman"/>
              </a:rPr>
              <a:t>amplitude as </a:t>
            </a:r>
            <a:r>
              <a:rPr sz="1600" spc="-5" dirty="0">
                <a:latin typeface="Times New Roman"/>
                <a:cs typeface="Times New Roman"/>
              </a:rPr>
              <a:t>shown in </a:t>
            </a:r>
            <a:r>
              <a:rPr sz="1600" spc="-10" dirty="0">
                <a:latin typeface="Times New Roman"/>
                <a:cs typeface="Times New Roman"/>
              </a:rPr>
              <a:t>fig.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4.20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05204" y="8503996"/>
            <a:ext cx="5592445" cy="11106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 marR="30480" algn="just">
              <a:lnSpc>
                <a:spcPct val="110800"/>
              </a:lnSpc>
              <a:spcBef>
                <a:spcPts val="130"/>
              </a:spcBef>
            </a:pPr>
            <a:r>
              <a:rPr sz="1600" spc="-5" dirty="0">
                <a:latin typeface="Times New Roman"/>
                <a:cs typeface="Times New Roman"/>
              </a:rPr>
              <a:t>Also </a:t>
            </a:r>
            <a:r>
              <a:rPr sz="1600" spc="5" dirty="0">
                <a:latin typeface="Times New Roman"/>
                <a:cs typeface="Times New Roman"/>
              </a:rPr>
              <a:t>since </a:t>
            </a:r>
            <a:r>
              <a:rPr sz="1600" spc="-45" dirty="0">
                <a:latin typeface="Cambria Math"/>
                <a:cs typeface="Cambria Math"/>
              </a:rPr>
              <a:t>𝜋𝐹</a:t>
            </a:r>
            <a:r>
              <a:rPr sz="1725" spc="-67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&gt; </a:t>
            </a:r>
            <a:r>
              <a:rPr sz="1600" spc="15" dirty="0">
                <a:latin typeface="Cambria Math"/>
                <a:cs typeface="Cambria Math"/>
              </a:rPr>
              <a:t>4𝐹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the slope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resonant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input </a:t>
            </a:r>
            <a:r>
              <a:rPr sz="1600" spc="-10" dirty="0">
                <a:latin typeface="Times New Roman"/>
                <a:cs typeface="Times New Roman"/>
              </a:rPr>
              <a:t>function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10" dirty="0">
                <a:latin typeface="Times New Roman"/>
                <a:cs typeface="Times New Roman"/>
              </a:rPr>
              <a:t>larger </a:t>
            </a:r>
            <a:r>
              <a:rPr sz="1600" spc="5" dirty="0">
                <a:latin typeface="Times New Roman"/>
                <a:cs typeface="Times New Roman"/>
              </a:rPr>
              <a:t>than </a:t>
            </a:r>
            <a:r>
              <a:rPr sz="1600" spc="-5" dirty="0">
                <a:latin typeface="Times New Roman"/>
                <a:cs typeface="Times New Roman"/>
              </a:rPr>
              <a:t>that of the </a:t>
            </a:r>
            <a:r>
              <a:rPr sz="1600" spc="-10" dirty="0">
                <a:latin typeface="Times New Roman"/>
                <a:cs typeface="Times New Roman"/>
              </a:rPr>
              <a:t>energy </a:t>
            </a:r>
            <a:r>
              <a:rPr sz="1600" dirty="0">
                <a:latin typeface="Times New Roman"/>
                <a:cs typeface="Times New Roman"/>
              </a:rPr>
              <a:t>dissipation </a:t>
            </a:r>
            <a:r>
              <a:rPr sz="1600" spc="-10" dirty="0">
                <a:latin typeface="Times New Roman"/>
                <a:cs typeface="Times New Roman"/>
              </a:rPr>
              <a:t>function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amplitude  decreases linearly </a:t>
            </a:r>
            <a:r>
              <a:rPr sz="1600" spc="5" dirty="0">
                <a:latin typeface="Times New Roman"/>
                <a:cs typeface="Times New Roman"/>
              </a:rPr>
              <a:t>due to </a:t>
            </a:r>
            <a:r>
              <a:rPr sz="1600" spc="-5" dirty="0">
                <a:latin typeface="Times New Roman"/>
                <a:cs typeface="Times New Roman"/>
              </a:rPr>
              <a:t>coulomb </a:t>
            </a:r>
            <a:r>
              <a:rPr sz="1600" dirty="0">
                <a:latin typeface="Times New Roman"/>
                <a:cs typeface="Times New Roman"/>
              </a:rPr>
              <a:t>damping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exponentially </a:t>
            </a:r>
            <a:r>
              <a:rPr sz="1600" spc="5" dirty="0">
                <a:latin typeface="Times New Roman"/>
                <a:cs typeface="Times New Roman"/>
              </a:rPr>
              <a:t>due  to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viscous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damping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factor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restricts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amplitude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63548"/>
            <a:ext cx="5536565" cy="556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motion . </a:t>
            </a:r>
            <a:r>
              <a:rPr sz="1600" spc="-5" dirty="0">
                <a:latin typeface="Times New Roman"/>
                <a:cs typeface="Times New Roman"/>
              </a:rPr>
              <a:t>the decrease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per </a:t>
            </a:r>
            <a:r>
              <a:rPr sz="1600" spc="-10" dirty="0">
                <a:latin typeface="Times New Roman"/>
                <a:cs typeface="Times New Roman"/>
              </a:rPr>
              <a:t>cycle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motion 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74063" y="1535937"/>
            <a:ext cx="200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4</a:t>
            </a:r>
            <a:r>
              <a:rPr sz="1150" dirty="0">
                <a:latin typeface="Cambria Math"/>
                <a:cs typeface="Cambria Math"/>
              </a:rPr>
              <a:t>𝐹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6367" y="1758823"/>
            <a:ext cx="4064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5" dirty="0">
                <a:latin typeface="Cambria Math"/>
                <a:cs typeface="Cambria Math"/>
              </a:rPr>
              <a:t>𝑚𝜔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04467" y="1756282"/>
            <a:ext cx="347980" cy="0"/>
          </a:xfrm>
          <a:custGeom>
            <a:avLst/>
            <a:gdLst/>
            <a:ahLst/>
            <a:cxnLst/>
            <a:rect l="l" t="t" r="r" b="b"/>
            <a:pathLst>
              <a:path w="347980">
                <a:moveTo>
                  <a:pt x="0" y="0"/>
                </a:moveTo>
                <a:lnTo>
                  <a:pt x="3477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0604" y="1597278"/>
            <a:ext cx="11449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9169" algn="l"/>
              </a:tabLst>
            </a:pPr>
            <a:r>
              <a:rPr sz="1600" spc="5" dirty="0">
                <a:latin typeface="Cambria Math"/>
                <a:cs typeface="Cambria Math"/>
              </a:rPr>
              <a:t>∆𝐴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3089" y="1756282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5">
                <a:moveTo>
                  <a:pt x="0" y="0"/>
                </a:moveTo>
                <a:lnTo>
                  <a:pt x="4145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50847" y="1819782"/>
            <a:ext cx="132778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01675" algn="l"/>
                <a:tab pos="1244600" algn="l"/>
              </a:tabLst>
            </a:pPr>
            <a:r>
              <a:rPr sz="950" spc="10" dirty="0">
                <a:latin typeface="Cambria Math"/>
                <a:cs typeface="Cambria Math"/>
              </a:rPr>
              <a:t>𝑛	𝑛	𝑛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38601" y="1703958"/>
            <a:ext cx="26606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21739" dirty="0">
                <a:latin typeface="Cambria Math"/>
                <a:cs typeface="Cambria Math"/>
              </a:rPr>
              <a:t>𝜔</a:t>
            </a:r>
            <a:r>
              <a:rPr sz="1725" spc="-240" baseline="-21739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3173" y="1756282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3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24989" y="1478025"/>
            <a:ext cx="14738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150" spc="5" dirty="0">
                <a:latin typeface="Cambria Math"/>
                <a:cs typeface="Cambria Math"/>
              </a:rPr>
              <a:t>4𝜇𝑚𝑔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1150" spc="5" dirty="0">
                <a:latin typeface="Cambria Math"/>
                <a:cs typeface="Cambria Math"/>
              </a:rPr>
              <a:t>4𝜇𝑔 </a:t>
            </a:r>
            <a:r>
              <a:rPr sz="2400" spc="7" baseline="-32986" dirty="0">
                <a:latin typeface="Cambria Math"/>
                <a:cs typeface="Cambria Math"/>
              </a:rPr>
              <a:t>=</a:t>
            </a:r>
            <a:r>
              <a:rPr sz="2400" spc="-120" baseline="-32986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4𝐹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5817" y="1758823"/>
            <a:ext cx="14020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282700" algn="l"/>
              </a:tabLst>
            </a:pPr>
            <a:r>
              <a:rPr sz="1150" spc="55" dirty="0">
                <a:latin typeface="Cambria Math"/>
                <a:cs typeface="Cambria Math"/>
              </a:rPr>
              <a:t>𝑚𝜔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𝑘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85717" y="1756282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05204" y="2061794"/>
            <a:ext cx="5593715" cy="2050414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∆𝐴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decrease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amplitude per </a:t>
            </a:r>
            <a:r>
              <a:rPr sz="1600" spc="-10" dirty="0">
                <a:latin typeface="Times New Roman"/>
                <a:cs typeface="Times New Roman"/>
              </a:rPr>
              <a:t>cycle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r>
              <a:rPr sz="1600" spc="2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25" dirty="0">
                <a:latin typeface="Cambria Math"/>
                <a:cs typeface="Cambria Math"/>
              </a:rPr>
              <a:t>𝐹</a:t>
            </a:r>
            <a:r>
              <a:rPr sz="1600" spc="25" dirty="0">
                <a:latin typeface="Times New Roman"/>
                <a:cs typeface="Times New Roman"/>
              </a:rPr>
              <a:t>= </a:t>
            </a:r>
            <a:r>
              <a:rPr sz="1600" spc="-5" dirty="0">
                <a:latin typeface="Times New Roman"/>
                <a:cs typeface="Times New Roman"/>
              </a:rPr>
              <a:t>the magnitude of the coulomb </a:t>
            </a:r>
            <a:r>
              <a:rPr sz="1600" dirty="0">
                <a:latin typeface="Times New Roman"/>
                <a:cs typeface="Times New Roman"/>
              </a:rPr>
              <a:t>damping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1600" dirty="0">
                <a:latin typeface="Times New Roman"/>
                <a:cs typeface="Times New Roman"/>
              </a:rPr>
              <a:t>g = </a:t>
            </a:r>
            <a:r>
              <a:rPr sz="1600" spc="-5" dirty="0">
                <a:latin typeface="Times New Roman"/>
                <a:cs typeface="Times New Roman"/>
              </a:rPr>
              <a:t>gravitational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constant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25"/>
              </a:spcBef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dirty="0">
                <a:latin typeface="Times New Roman"/>
                <a:cs typeface="Times New Roman"/>
              </a:rPr>
              <a:t>=the </a:t>
            </a:r>
            <a:r>
              <a:rPr sz="1600" spc="-5" dirty="0">
                <a:latin typeface="Times New Roman"/>
                <a:cs typeface="Times New Roman"/>
              </a:rPr>
              <a:t>natural frequency or circular frequency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1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38100" marR="30480">
              <a:lnSpc>
                <a:spcPct val="110200"/>
              </a:lnSpc>
              <a:spcBef>
                <a:spcPts val="112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ceases </a:t>
            </a:r>
            <a:r>
              <a:rPr sz="1600" dirty="0">
                <a:latin typeface="Times New Roman"/>
                <a:cs typeface="Times New Roman"/>
              </a:rPr>
              <a:t>during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145" dirty="0">
                <a:latin typeface="Cambria Math"/>
                <a:cs typeface="Cambria Math"/>
              </a:rPr>
              <a:t>𝑛</a:t>
            </a:r>
            <a:r>
              <a:rPr sz="1725" spc="217" baseline="28985" dirty="0">
                <a:latin typeface="Cambria Math"/>
                <a:cs typeface="Cambria Math"/>
              </a:rPr>
              <a:t>𝑡𝑕 </a:t>
            </a:r>
            <a:r>
              <a:rPr sz="1600" dirty="0">
                <a:latin typeface="Times New Roman"/>
                <a:cs typeface="Times New Roman"/>
              </a:rPr>
              <a:t>cycle </a:t>
            </a:r>
            <a:r>
              <a:rPr sz="1600" spc="-10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Cambria Math"/>
                <a:cs typeface="Cambria Math"/>
              </a:rPr>
              <a:t>𝑛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smallest  </a:t>
            </a:r>
            <a:r>
              <a:rPr sz="1600" spc="-10" dirty="0">
                <a:latin typeface="Times New Roman"/>
                <a:cs typeface="Times New Roman"/>
              </a:rPr>
              <a:t>integer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59073" y="4374641"/>
            <a:ext cx="3556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𝑛</a:t>
            </a:r>
            <a:r>
              <a:rPr sz="1600" spc="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&gt;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59123" y="4533645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>
                <a:moveTo>
                  <a:pt x="0" y="0"/>
                </a:moveTo>
                <a:lnTo>
                  <a:pt x="5212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21023" y="4171644"/>
            <a:ext cx="977265" cy="610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480"/>
              </a:spcBef>
              <a:tabLst>
                <a:tab pos="604520" algn="l"/>
              </a:tabLst>
            </a:pPr>
            <a:r>
              <a:rPr sz="1600" dirty="0">
                <a:latin typeface="Cambria Math"/>
                <a:cs typeface="Cambria Math"/>
              </a:rPr>
              <a:t>4𝛿	</a:t>
            </a:r>
            <a:r>
              <a:rPr sz="2400" spc="7" baseline="-41666" dirty="0">
                <a:latin typeface="Cambria Math"/>
                <a:cs typeface="Cambria Math"/>
              </a:rPr>
              <a:t>−</a:t>
            </a:r>
            <a:r>
              <a:rPr sz="2400" spc="-172" baseline="-4166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85"/>
              </a:spcBef>
              <a:tabLst>
                <a:tab pos="800100" algn="l"/>
              </a:tabLst>
            </a:pPr>
            <a:r>
              <a:rPr sz="1600" dirty="0">
                <a:latin typeface="Cambria Math"/>
                <a:cs typeface="Cambria Math"/>
              </a:rPr>
              <a:t>4𝜇𝑚𝑔	4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421378" y="453364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05051" y="8542908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05051" y="831100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63089" y="8314055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>
                <a:moveTo>
                  <a:pt x="0" y="0"/>
                </a:moveTo>
                <a:lnTo>
                  <a:pt x="3383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67104" y="4888179"/>
            <a:ext cx="5623560" cy="428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26670">
              <a:lnSpc>
                <a:spcPct val="110000"/>
              </a:lnSpc>
              <a:spcBef>
                <a:spcPts val="95"/>
              </a:spcBef>
              <a:tabLst>
                <a:tab pos="736600" algn="l"/>
                <a:tab pos="1162685" algn="l"/>
                <a:tab pos="1911985" algn="l"/>
                <a:tab pos="2606675" algn="l"/>
                <a:tab pos="2832100" algn="l"/>
                <a:tab pos="3096895" algn="l"/>
                <a:tab pos="3946525" algn="l"/>
                <a:tab pos="5194935" algn="l"/>
              </a:tabLst>
            </a:pP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n	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4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	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	,	a	</a:t>
            </a:r>
            <a:r>
              <a:rPr sz="1600" spc="-20" dirty="0">
                <a:latin typeface="Times New Roman"/>
                <a:cs typeface="Times New Roman"/>
              </a:rPr>
              <a:t>c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t	</a:t>
            </a:r>
            <a:r>
              <a:rPr sz="1600" spc="5" dirty="0">
                <a:latin typeface="Times New Roman"/>
                <a:cs typeface="Times New Roman"/>
              </a:rPr>
              <a:t>di</a:t>
            </a:r>
            <a:r>
              <a:rPr sz="1600" spc="-3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ac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t	</a:t>
            </a:r>
            <a:r>
              <a:rPr sz="1600" spc="-10" dirty="0">
                <a:latin typeface="Times New Roman"/>
                <a:cs typeface="Times New Roman"/>
              </a:rPr>
              <a:t>fr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m  </a:t>
            </a:r>
            <a:r>
              <a:rPr sz="1600" spc="-5" dirty="0">
                <a:latin typeface="Times New Roman"/>
                <a:cs typeface="Times New Roman"/>
              </a:rPr>
              <a:t>equilibrium of </a:t>
            </a:r>
            <a:r>
              <a:rPr sz="1600" dirty="0">
                <a:latin typeface="Cambria Math"/>
                <a:cs typeface="Cambria Math"/>
              </a:rPr>
              <a:t>𝜇𝑚𝑔/𝑘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maintained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Times New Roman"/>
                <a:cs typeface="Times New Roman"/>
              </a:rPr>
              <a:t>Example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4.15</a:t>
            </a:r>
            <a:endParaRPr sz="1600">
              <a:latin typeface="Times New Roman"/>
              <a:cs typeface="Times New Roman"/>
            </a:endParaRPr>
          </a:p>
          <a:p>
            <a:pPr marL="76200" marR="17780">
              <a:lnSpc>
                <a:spcPct val="110100"/>
              </a:lnSpc>
              <a:spcBef>
                <a:spcPts val="1030"/>
              </a:spcBef>
            </a:pPr>
            <a:r>
              <a:rPr sz="1600" spc="5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single-degree-of-freedom </a:t>
            </a:r>
            <a:r>
              <a:rPr sz="1600" dirty="0">
                <a:latin typeface="Times New Roman"/>
                <a:cs typeface="Times New Roman"/>
              </a:rPr>
              <a:t>spring-mass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subjected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spc="-5" dirty="0">
                <a:latin typeface="Times New Roman"/>
                <a:cs typeface="Times New Roman"/>
              </a:rPr>
              <a:t>coulomb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damping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when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harmonic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150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frequency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2.517 Hz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applied,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oscillates with </a:t>
            </a:r>
            <a:r>
              <a:rPr sz="160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amplitude of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0.07</a:t>
            </a:r>
            <a:endParaRPr sz="1600">
              <a:latin typeface="Times New Roman"/>
              <a:cs typeface="Times New Roman"/>
            </a:endParaRPr>
          </a:p>
          <a:p>
            <a:pPr marL="76200" marR="23495">
              <a:lnSpc>
                <a:spcPct val="108800"/>
              </a:lnSpc>
              <a:spcBef>
                <a:spcPts val="45"/>
              </a:spcBef>
            </a:pPr>
            <a:r>
              <a:rPr sz="1600" dirty="0">
                <a:latin typeface="Times New Roman"/>
                <a:cs typeface="Times New Roman"/>
              </a:rPr>
              <a:t>m. </a:t>
            </a:r>
            <a:r>
              <a:rPr sz="1600" spc="-5" dirty="0">
                <a:latin typeface="Times New Roman"/>
                <a:cs typeface="Times New Roman"/>
              </a:rPr>
              <a:t>the mass of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2 </a:t>
            </a:r>
            <a:r>
              <a:rPr sz="1600" spc="5" dirty="0">
                <a:latin typeface="Times New Roman"/>
                <a:cs typeface="Times New Roman"/>
              </a:rPr>
              <a:t>kg </a:t>
            </a:r>
            <a:r>
              <a:rPr sz="1600" spc="-5" dirty="0">
                <a:latin typeface="Times New Roman"/>
                <a:cs typeface="Times New Roman"/>
              </a:rPr>
              <a:t>and linear spring stiffness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2000  </a:t>
            </a:r>
            <a:r>
              <a:rPr sz="1600" dirty="0">
                <a:latin typeface="Times New Roman"/>
                <a:cs typeface="Times New Roman"/>
              </a:rPr>
              <a:t>N/m . </a:t>
            </a:r>
            <a:r>
              <a:rPr sz="1600" spc="-5" dirty="0">
                <a:latin typeface="Times New Roman"/>
                <a:cs typeface="Times New Roman"/>
              </a:rPr>
              <a:t>find the coefficient of </a:t>
            </a:r>
            <a:r>
              <a:rPr sz="1600" dirty="0">
                <a:latin typeface="Times New Roman"/>
                <a:cs typeface="Times New Roman"/>
              </a:rPr>
              <a:t>dry </a:t>
            </a:r>
            <a:r>
              <a:rPr sz="1600" spc="-5" dirty="0">
                <a:latin typeface="Times New Roman"/>
                <a:cs typeface="Times New Roman"/>
              </a:rPr>
              <a:t>friction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205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17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frequency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76200">
              <a:lnSpc>
                <a:spcPts val="1595"/>
              </a:lnSpc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baseline="45893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u="sng" spc="7" baseline="4589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2000</a:t>
            </a:r>
            <a:r>
              <a:rPr sz="1725" spc="7" baseline="45893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31.623</a:t>
            </a:r>
            <a:r>
              <a:rPr sz="1600" spc="-1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𝑟𝑎𝑑/𝑠𝑒𝑐</a:t>
            </a:r>
            <a:endParaRPr sz="1600">
              <a:latin typeface="Cambria Math"/>
              <a:cs typeface="Cambria Math"/>
            </a:endParaRPr>
          </a:p>
          <a:p>
            <a:pPr marL="737870">
              <a:lnSpc>
                <a:spcPts val="1055"/>
              </a:lnSpc>
              <a:tabLst>
                <a:tab pos="1420495" algn="l"/>
              </a:tabLst>
            </a:pPr>
            <a:r>
              <a:rPr sz="1150" dirty="0">
                <a:latin typeface="Cambria Math"/>
                <a:cs typeface="Cambria Math"/>
              </a:rPr>
              <a:t>𝑚	2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tabLst>
                <a:tab pos="228346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vertical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	</a:t>
            </a:r>
            <a:r>
              <a:rPr sz="1600" spc="5" dirty="0">
                <a:latin typeface="Cambria Math"/>
                <a:cs typeface="Cambria Math"/>
              </a:rPr>
              <a:t>𝑁 = 𝑚𝑔 = </a:t>
            </a:r>
            <a:r>
              <a:rPr sz="1600" spc="-5" dirty="0">
                <a:latin typeface="Cambria Math"/>
                <a:cs typeface="Cambria Math"/>
              </a:rPr>
              <a:t>2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9.81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19.62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𝑁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0604" y="9368434"/>
            <a:ext cx="24466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22805" algn="l"/>
              </a:tabLst>
            </a:pPr>
            <a:r>
              <a:rPr sz="1600" spc="-5" dirty="0">
                <a:latin typeface="Times New Roman"/>
                <a:cs typeface="Times New Roman"/>
              </a:rPr>
              <a:t>The frequency </a:t>
            </a:r>
            <a:r>
              <a:rPr sz="1600" dirty="0">
                <a:latin typeface="Times New Roman"/>
                <a:cs typeface="Times New Roman"/>
              </a:rPr>
              <a:t>ratio	</a:t>
            </a: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19500" y="9527438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875023" y="9368434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37735" y="9530282"/>
            <a:ext cx="47370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3</a:t>
            </a:r>
            <a:r>
              <a:rPr sz="1150" spc="60" dirty="0">
                <a:latin typeface="Cambria Math"/>
                <a:cs typeface="Cambria Math"/>
              </a:rPr>
              <a:t>1</a:t>
            </a:r>
            <a:r>
              <a:rPr sz="1150" dirty="0">
                <a:latin typeface="Cambria Math"/>
                <a:cs typeface="Cambria Math"/>
              </a:rPr>
              <a:t>.</a:t>
            </a:r>
            <a:r>
              <a:rPr sz="1150" spc="10" dirty="0">
                <a:latin typeface="Cambria Math"/>
                <a:cs typeface="Cambria Math"/>
              </a:rPr>
              <a:t>623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40708" y="9527438"/>
            <a:ext cx="674370" cy="0"/>
          </a:xfrm>
          <a:custGeom>
            <a:avLst/>
            <a:gdLst/>
            <a:ahLst/>
            <a:cxnLst/>
            <a:rect l="l" t="t" r="r" b="b"/>
            <a:pathLst>
              <a:path w="674370">
                <a:moveTo>
                  <a:pt x="0" y="0"/>
                </a:moveTo>
                <a:lnTo>
                  <a:pt x="673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68700" y="9199784"/>
            <a:ext cx="1828164" cy="53149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500"/>
              </a:spcBef>
              <a:tabLst>
                <a:tab pos="571500" algn="l"/>
              </a:tabLst>
            </a:pPr>
            <a:r>
              <a:rPr sz="1150" dirty="0">
                <a:latin typeface="Cambria Math"/>
                <a:cs typeface="Cambria Math"/>
              </a:rPr>
              <a:t>𝜔	</a:t>
            </a:r>
            <a:r>
              <a:rPr sz="1150" spc="20" dirty="0">
                <a:latin typeface="Cambria Math"/>
                <a:cs typeface="Cambria Math"/>
              </a:rPr>
              <a:t>2.517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150" spc="65" dirty="0">
                <a:latin typeface="Cambria Math"/>
                <a:cs typeface="Cambria Math"/>
              </a:rPr>
              <a:t>2𝜋</a:t>
            </a:r>
            <a:r>
              <a:rPr sz="1725" spc="97" baseline="2415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</a:t>
            </a:r>
            <a:r>
              <a:rPr sz="2400" spc="-179" baseline="-32986" dirty="0">
                <a:latin typeface="Cambria Math"/>
                <a:cs typeface="Cambria Math"/>
              </a:rPr>
              <a:t> </a:t>
            </a:r>
            <a:r>
              <a:rPr sz="2400" baseline="-32986" dirty="0">
                <a:latin typeface="Cambria Math"/>
                <a:cs typeface="Cambria Math"/>
              </a:rPr>
              <a:t>0.5</a:t>
            </a:r>
            <a:endParaRPr sz="2400" baseline="-32986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284"/>
              </a:spcBef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194561"/>
            <a:ext cx="10826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Amplitude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4210" y="1194561"/>
            <a:ext cx="3702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3752" y="1133601"/>
            <a:ext cx="11493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𝐹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3752" y="1188465"/>
            <a:ext cx="16319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950" u="sng" spc="-8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95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0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6632" y="1142745"/>
            <a:ext cx="1816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8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75759" y="1170177"/>
            <a:ext cx="31496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𝜋</a:t>
            </a:r>
            <a:r>
              <a:rPr sz="950" spc="-130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𝐹</a:t>
            </a:r>
            <a:r>
              <a:rPr sz="950" spc="-145" dirty="0">
                <a:latin typeface="Cambria Math"/>
                <a:cs typeface="Cambria Math"/>
              </a:rPr>
              <a:t> </a:t>
            </a:r>
            <a:r>
              <a:rPr sz="1425" spc="7" baseline="-11695" dirty="0">
                <a:latin typeface="Cambria Math"/>
                <a:cs typeface="Cambria Math"/>
              </a:rPr>
              <a:t>0</a:t>
            </a:r>
            <a:endParaRPr sz="1425" baseline="-11695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16679" y="1072641"/>
            <a:ext cx="7200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1−(</a:t>
            </a:r>
            <a:r>
              <a:rPr sz="1425" u="sng" spc="15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4𝜇𝑁</a:t>
            </a:r>
            <a:r>
              <a:rPr sz="1425" u="sng" spc="-30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5784" y="1356105"/>
            <a:ext cx="98234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97510" algn="l"/>
              </a:tabLst>
            </a:pPr>
            <a:r>
              <a:rPr sz="1150" dirty="0">
                <a:latin typeface="Cambria Math"/>
                <a:cs typeface="Cambria Math"/>
              </a:rPr>
              <a:t>𝑘	(1−𝑟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95" baseline="20467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54779" y="1353565"/>
            <a:ext cx="649605" cy="0"/>
          </a:xfrm>
          <a:custGeom>
            <a:avLst/>
            <a:gdLst/>
            <a:ahLst/>
            <a:cxnLst/>
            <a:rect l="l" t="t" r="r" b="b"/>
            <a:pathLst>
              <a:path w="649604">
                <a:moveTo>
                  <a:pt x="0" y="0"/>
                </a:moveTo>
                <a:lnTo>
                  <a:pt x="6495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54779" y="957325"/>
            <a:ext cx="649605" cy="0"/>
          </a:xfrm>
          <a:custGeom>
            <a:avLst/>
            <a:gdLst/>
            <a:ahLst/>
            <a:cxnLst/>
            <a:rect l="l" t="t" r="r" b="b"/>
            <a:pathLst>
              <a:path w="649604">
                <a:moveTo>
                  <a:pt x="0" y="0"/>
                </a:moveTo>
                <a:lnTo>
                  <a:pt x="6495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30604" y="2078862"/>
            <a:ext cx="8255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92451" y="2078862"/>
            <a:ext cx="6489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0.070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89679" y="2027047"/>
            <a:ext cx="1816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8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45128" y="1959990"/>
            <a:ext cx="27876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1</a:t>
            </a:r>
            <a:r>
              <a:rPr sz="1150" spc="-25" dirty="0">
                <a:latin typeface="Cambria Math"/>
                <a:cs typeface="Cambria Math"/>
              </a:rPr>
              <a:t>−</a:t>
            </a:r>
            <a:r>
              <a:rPr sz="1150" dirty="0">
                <a:latin typeface="Cambria Math"/>
                <a:cs typeface="Cambria Math"/>
              </a:rPr>
              <a:t>(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98111" y="1899030"/>
            <a:ext cx="60071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u="sng" spc="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4𝜇</a:t>
            </a:r>
            <a:r>
              <a:rPr sz="950" u="sng" spc="-7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95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(19</a:t>
            </a:r>
            <a:r>
              <a:rPr sz="950" u="sng" spc="-14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950" u="sng" spc="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.62)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408" y="2057526"/>
            <a:ext cx="43307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𝜋</a:t>
            </a:r>
            <a:r>
              <a:rPr sz="950" spc="-120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(150</a:t>
            </a:r>
            <a:r>
              <a:rPr sz="950" spc="-125" dirty="0">
                <a:latin typeface="Cambria Math"/>
                <a:cs typeface="Cambria Math"/>
              </a:rPr>
              <a:t> </a:t>
            </a:r>
            <a:r>
              <a:rPr sz="950" dirty="0">
                <a:latin typeface="Cambria Math"/>
                <a:cs typeface="Cambria Math"/>
              </a:rPr>
              <a:t>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71390" y="1959990"/>
            <a:ext cx="863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32350" y="1941702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92170" y="1970963"/>
            <a:ext cx="139700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sz="1150" u="sng" spc="8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150</a:t>
            </a:r>
            <a:r>
              <a:rPr sz="1150" u="sng" spc="-1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70"/>
              </a:spcBef>
              <a:tabLst>
                <a:tab pos="751205" algn="l"/>
              </a:tabLst>
            </a:pPr>
            <a:r>
              <a:rPr sz="1150" spc="5" dirty="0">
                <a:latin typeface="Cambria Math"/>
                <a:cs typeface="Cambria Math"/>
              </a:rPr>
              <a:t>2000	</a:t>
            </a:r>
            <a:r>
              <a:rPr sz="1150" spc="10" dirty="0">
                <a:latin typeface="Cambria Math"/>
                <a:cs typeface="Cambria Math"/>
              </a:rPr>
              <a:t>(1−0.5</a:t>
            </a:r>
            <a:r>
              <a:rPr sz="1425" spc="15" baseline="20467" dirty="0">
                <a:latin typeface="Cambria Math"/>
                <a:cs typeface="Cambria Math"/>
              </a:rPr>
              <a:t>2</a:t>
            </a:r>
            <a:r>
              <a:rPr sz="1425" spc="-209" baseline="20467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957828" y="2237866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57828" y="1841626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30604" y="2810636"/>
            <a:ext cx="24002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42564" y="2691764"/>
            <a:ext cx="17665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-7" baseline="-32986" dirty="0">
                <a:latin typeface="Times New Roman"/>
                <a:cs typeface="Times New Roman"/>
              </a:rPr>
              <a:t>0.9334=</a:t>
            </a:r>
            <a:r>
              <a:rPr sz="2400" spc="-7" baseline="-29513" dirty="0">
                <a:latin typeface="Times New Roman"/>
                <a:cs typeface="Times New Roman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1−0.027𝛿𝜇</a:t>
            </a:r>
            <a:r>
              <a:rPr sz="1150" spc="-17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14647" y="2972180"/>
            <a:ext cx="3060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0</a:t>
            </a:r>
            <a:r>
              <a:rPr sz="1150" dirty="0">
                <a:latin typeface="Cambria Math"/>
                <a:cs typeface="Cambria Math"/>
              </a:rPr>
              <a:t>.</a:t>
            </a:r>
            <a:r>
              <a:rPr sz="1150" spc="10" dirty="0">
                <a:latin typeface="Cambria Math"/>
                <a:cs typeface="Cambria Math"/>
              </a:rPr>
              <a:t>75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56076" y="2969640"/>
            <a:ext cx="829944" cy="0"/>
          </a:xfrm>
          <a:custGeom>
            <a:avLst/>
            <a:gdLst/>
            <a:ahLst/>
            <a:cxnLst/>
            <a:rect l="l" t="t" r="r" b="b"/>
            <a:pathLst>
              <a:path w="829945">
                <a:moveTo>
                  <a:pt x="0" y="0"/>
                </a:moveTo>
                <a:lnTo>
                  <a:pt x="8293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56076" y="2728594"/>
            <a:ext cx="829944" cy="0"/>
          </a:xfrm>
          <a:custGeom>
            <a:avLst/>
            <a:gdLst/>
            <a:ahLst/>
            <a:cxnLst/>
            <a:rect l="l" t="t" r="r" b="b"/>
            <a:pathLst>
              <a:path w="829945">
                <a:moveTo>
                  <a:pt x="0" y="0"/>
                </a:moveTo>
                <a:lnTo>
                  <a:pt x="829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092504" y="3313557"/>
            <a:ext cx="5622925" cy="2560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00355" algn="ctr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0.6534=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1-0.0278</a:t>
            </a:r>
            <a:r>
              <a:rPr sz="1600" dirty="0">
                <a:latin typeface="Cambria Math"/>
                <a:cs typeface="Cambria Math"/>
              </a:rPr>
              <a:t>𝜇</a:t>
            </a:r>
            <a:r>
              <a:rPr sz="1725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  <a:p>
            <a:pPr marL="50800" algn="just">
              <a:lnSpc>
                <a:spcPct val="100000"/>
              </a:lnSpc>
              <a:spcBef>
                <a:spcPts val="1225"/>
              </a:spcBef>
            </a:pPr>
            <a:r>
              <a:rPr sz="1600" spc="-5" dirty="0">
                <a:latin typeface="Times New Roman"/>
                <a:cs typeface="Times New Roman"/>
              </a:rPr>
              <a:t>Hence </a:t>
            </a:r>
            <a:r>
              <a:rPr sz="1600" spc="15" dirty="0">
                <a:latin typeface="Cambria Math"/>
                <a:cs typeface="Cambria Math"/>
              </a:rPr>
              <a:t>𝜇</a:t>
            </a:r>
            <a:r>
              <a:rPr sz="1600" spc="15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0.5887</a:t>
            </a:r>
            <a:endParaRPr sz="16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1230"/>
              </a:spcBef>
            </a:pPr>
            <a:r>
              <a:rPr sz="1600" dirty="0">
                <a:latin typeface="Times New Roman"/>
                <a:cs typeface="Times New Roman"/>
              </a:rPr>
              <a:t>Example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4.16</a:t>
            </a:r>
            <a:endParaRPr sz="16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11900"/>
              </a:lnSpc>
              <a:spcBef>
                <a:spcPts val="99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single-degree-of-freedom </a:t>
            </a:r>
            <a:r>
              <a:rPr sz="1600" spc="-10" dirty="0">
                <a:latin typeface="Times New Roman"/>
                <a:cs typeface="Times New Roman"/>
              </a:rPr>
              <a:t>forced </a:t>
            </a:r>
            <a:r>
              <a:rPr sz="1600" spc="-5" dirty="0">
                <a:latin typeface="Times New Roman"/>
                <a:cs typeface="Times New Roman"/>
              </a:rPr>
              <a:t>vibrating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 </a:t>
            </a:r>
            <a:r>
              <a:rPr sz="1600" spc="-5" dirty="0">
                <a:latin typeface="Times New Roman"/>
                <a:cs typeface="Times New Roman"/>
              </a:rPr>
              <a:t>fig.4.21, determine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steady-state </a:t>
            </a:r>
            <a:r>
              <a:rPr sz="1600" spc="-5" dirty="0">
                <a:latin typeface="Times New Roman"/>
                <a:cs typeface="Times New Roman"/>
              </a:rPr>
              <a:t>amplitude </a:t>
            </a:r>
            <a:r>
              <a:rPr sz="1600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coefficient of  friction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Cambria Math"/>
                <a:cs typeface="Cambria Math"/>
              </a:rPr>
              <a:t>𝜇</a:t>
            </a:r>
            <a:r>
              <a:rPr sz="1600" spc="5" dirty="0">
                <a:latin typeface="Times New Roman"/>
                <a:cs typeface="Times New Roman"/>
              </a:rPr>
              <a:t>) </a:t>
            </a:r>
            <a:r>
              <a:rPr sz="1600" spc="-10" dirty="0">
                <a:latin typeface="Times New Roman"/>
                <a:cs typeface="Times New Roman"/>
              </a:rPr>
              <a:t>between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block and the </a:t>
            </a:r>
            <a:r>
              <a:rPr sz="1600" dirty="0">
                <a:latin typeface="Times New Roman"/>
                <a:cs typeface="Times New Roman"/>
              </a:rPr>
              <a:t>surface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0.1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of  block </a:t>
            </a:r>
            <a:r>
              <a:rPr sz="1600" spc="5" dirty="0">
                <a:latin typeface="Times New Roman"/>
                <a:cs typeface="Times New Roman"/>
              </a:rPr>
              <a:t>is 25 </a:t>
            </a:r>
            <a:r>
              <a:rPr sz="1600" spc="-15" dirty="0">
                <a:latin typeface="Times New Roman"/>
                <a:cs typeface="Times New Roman"/>
              </a:rPr>
              <a:t>Kg, </a:t>
            </a:r>
            <a:r>
              <a:rPr sz="1600" spc="-5" dirty="0">
                <a:latin typeface="Times New Roman"/>
                <a:cs typeface="Times New Roman"/>
              </a:rPr>
              <a:t>the springe stiffness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15" dirty="0">
                <a:latin typeface="Times New Roman"/>
                <a:cs typeface="Times New Roman"/>
              </a:rPr>
              <a:t>2x</a:t>
            </a:r>
            <a:r>
              <a:rPr sz="1600" spc="15" dirty="0">
                <a:latin typeface="Cambria Math"/>
                <a:cs typeface="Cambria Math"/>
              </a:rPr>
              <a:t>10</a:t>
            </a:r>
            <a:r>
              <a:rPr sz="1725" spc="22" baseline="28985" dirty="0">
                <a:latin typeface="Cambria Math"/>
                <a:cs typeface="Cambria Math"/>
              </a:rPr>
              <a:t>5</a:t>
            </a:r>
            <a:r>
              <a:rPr sz="1600" spc="15" dirty="0">
                <a:latin typeface="Times New Roman"/>
                <a:cs typeface="Times New Roman"/>
              </a:rPr>
              <a:t>N/m,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500 </a:t>
            </a:r>
            <a:r>
              <a:rPr sz="1600" spc="10" dirty="0">
                <a:latin typeface="Cambria Math"/>
                <a:cs typeface="Cambria Math"/>
              </a:rPr>
              <a:t>𝑁</a:t>
            </a:r>
            <a:r>
              <a:rPr sz="1600" spc="10" dirty="0">
                <a:latin typeface="Times New Roman"/>
                <a:cs typeface="Times New Roman"/>
              </a:rPr>
              <a:t>, 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𝜔 = </a:t>
            </a:r>
            <a:r>
              <a:rPr sz="1600" dirty="0">
                <a:latin typeface="Cambria Math"/>
                <a:cs typeface="Cambria Math"/>
              </a:rPr>
              <a:t>100</a:t>
            </a:r>
            <a:r>
              <a:rPr sz="1600" spc="2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𝑟𝑎𝑑/𝑠𝑒𝑐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05204" y="7981315"/>
            <a:ext cx="4940300" cy="1874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normal </a:t>
            </a:r>
            <a:r>
              <a:rPr sz="1600" spc="-5" dirty="0">
                <a:latin typeface="Times New Roman"/>
                <a:cs typeface="Times New Roman"/>
              </a:rPr>
              <a:t>force </a:t>
            </a:r>
            <a:r>
              <a:rPr sz="1600" spc="-10" dirty="0">
                <a:latin typeface="Times New Roman"/>
                <a:cs typeface="Times New Roman"/>
              </a:rPr>
              <a:t>between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block and the surface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L="655320" algn="ctr">
              <a:lnSpc>
                <a:spcPct val="100000"/>
              </a:lnSpc>
              <a:spcBef>
                <a:spcPts val="1295"/>
              </a:spcBef>
            </a:pPr>
            <a:r>
              <a:rPr sz="1600" spc="5" dirty="0">
                <a:latin typeface="Cambria Math"/>
                <a:cs typeface="Cambria Math"/>
              </a:rPr>
              <a:t>𝑁 = 𝑚𝑔 </a:t>
            </a:r>
            <a:r>
              <a:rPr sz="1600" spc="10" dirty="0">
                <a:latin typeface="Cambria Math"/>
                <a:cs typeface="Cambria Math"/>
              </a:rPr>
              <a:t>cos </a:t>
            </a:r>
            <a:r>
              <a:rPr sz="1600" dirty="0">
                <a:latin typeface="Cambria Math"/>
                <a:cs typeface="Cambria Math"/>
              </a:rPr>
              <a:t>𝜃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25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9.81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cos </a:t>
            </a:r>
            <a:r>
              <a:rPr sz="1600" spc="-5" dirty="0">
                <a:latin typeface="Cambria Math"/>
                <a:cs typeface="Cambria Math"/>
              </a:rPr>
              <a:t>30</a:t>
            </a:r>
            <a:r>
              <a:rPr sz="1725" spc="-7" baseline="28985" dirty="0">
                <a:latin typeface="Cambria Math"/>
                <a:cs typeface="Cambria Math"/>
              </a:rPr>
              <a:t>°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212.3933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𝑁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imes New Roman"/>
                <a:cs typeface="Times New Roman"/>
              </a:rPr>
              <a:t>The friction force </a:t>
            </a:r>
            <a:r>
              <a:rPr sz="1600" spc="-10" dirty="0">
                <a:latin typeface="Times New Roman"/>
                <a:cs typeface="Times New Roman"/>
              </a:rPr>
              <a:t>between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block and the surface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L="655320" algn="ctr">
              <a:lnSpc>
                <a:spcPct val="100000"/>
              </a:lnSpc>
              <a:spcBef>
                <a:spcPts val="1250"/>
              </a:spcBef>
            </a:pPr>
            <a:r>
              <a:rPr sz="1600" spc="-130" dirty="0">
                <a:latin typeface="Cambria Math"/>
                <a:cs typeface="Cambria Math"/>
              </a:rPr>
              <a:t>𝐹</a:t>
            </a:r>
            <a:r>
              <a:rPr sz="1725" spc="-195" baseline="-16908" dirty="0">
                <a:latin typeface="Cambria Math"/>
                <a:cs typeface="Cambria Math"/>
              </a:rPr>
              <a:t>𝑓 </a:t>
            </a:r>
            <a:r>
              <a:rPr sz="1600" spc="5" dirty="0">
                <a:latin typeface="Cambria Math"/>
                <a:cs typeface="Cambria Math"/>
              </a:rPr>
              <a:t>= 𝜇𝑁 =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0.1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212.393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21.239𝑁</a:t>
            </a:r>
            <a:endParaRPr sz="1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48685" y="1109725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87597" y="1109725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5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9804" y="950722"/>
            <a:ext cx="3691890" cy="755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ts val="1595"/>
              </a:lnSpc>
              <a:spcBef>
                <a:spcPts val="105"/>
              </a:spcBef>
              <a:tabLst>
                <a:tab pos="1423035" algn="l"/>
              </a:tabLst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ratio	</a:t>
            </a:r>
            <a:r>
              <a:rPr sz="1600" spc="5" dirty="0">
                <a:latin typeface="Cambria Math"/>
                <a:cs typeface="Cambria Math"/>
              </a:rPr>
              <a:t>𝑅 = </a:t>
            </a:r>
            <a:r>
              <a:rPr sz="1725" spc="15" baseline="50724" dirty="0">
                <a:latin typeface="Cambria Math"/>
                <a:cs typeface="Cambria Math"/>
              </a:rPr>
              <a:t>𝐹</a:t>
            </a:r>
            <a:r>
              <a:rPr sz="1425" spc="15" baseline="46783" dirty="0">
                <a:latin typeface="Cambria Math"/>
                <a:cs typeface="Cambria Math"/>
              </a:rPr>
              <a:t>𝑓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22" baseline="45893" dirty="0">
                <a:latin typeface="Cambria Math"/>
                <a:cs typeface="Cambria Math"/>
              </a:rPr>
              <a:t>21.239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14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0.0425</a:t>
            </a:r>
            <a:endParaRPr sz="1600">
              <a:latin typeface="Cambria Math"/>
              <a:cs typeface="Cambria Math"/>
            </a:endParaRPr>
          </a:p>
          <a:p>
            <a:pPr marL="1880870">
              <a:lnSpc>
                <a:spcPts val="1055"/>
              </a:lnSpc>
              <a:tabLst>
                <a:tab pos="2404745" algn="l"/>
              </a:tabLst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	</a:t>
            </a:r>
            <a:r>
              <a:rPr sz="1150" spc="10" dirty="0">
                <a:latin typeface="Cambria Math"/>
                <a:cs typeface="Cambria Math"/>
              </a:rPr>
              <a:t>500</a:t>
            </a:r>
            <a:endParaRPr sz="1150">
              <a:latin typeface="Cambria Math"/>
              <a:cs typeface="Cambria Math"/>
            </a:endParaRPr>
          </a:p>
          <a:p>
            <a:pPr marL="63500">
              <a:lnSpc>
                <a:spcPct val="100000"/>
              </a:lnSpc>
              <a:spcBef>
                <a:spcPts val="117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frequency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2108" y="2124582"/>
            <a:ext cx="7416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</a:t>
            </a:r>
            <a:r>
              <a:rPr sz="1725" spc="15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2400" spc="1312" baseline="5208" dirty="0">
                <a:latin typeface="Cambria Math"/>
                <a:cs typeface="Cambria Math"/>
              </a:rPr>
              <a:t> </a:t>
            </a:r>
            <a:endParaRPr sz="2400" baseline="5208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45054" y="2283586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45054" y="1917826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38601" y="2094102"/>
            <a:ext cx="440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7" baseline="-8680" dirty="0">
                <a:latin typeface="Cambria Math"/>
                <a:cs typeface="Cambria Math"/>
              </a:rPr>
              <a:t>=</a:t>
            </a:r>
            <a:r>
              <a:rPr sz="2400" spc="112" baseline="-8680" dirty="0">
                <a:latin typeface="Cambria Math"/>
                <a:cs typeface="Cambria Math"/>
              </a:rPr>
              <a:t> </a:t>
            </a:r>
            <a:r>
              <a:rPr sz="1600" spc="8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145" y="1969135"/>
            <a:ext cx="12039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619760" algn="l"/>
              </a:tabLst>
            </a:pPr>
            <a:r>
              <a:rPr sz="1600" spc="5" dirty="0">
                <a:latin typeface="Cambria Math"/>
                <a:cs typeface="Cambria Math"/>
              </a:rPr>
              <a:t>𝐾	2𝑥10</a:t>
            </a:r>
            <a:r>
              <a:rPr sz="1725" spc="7" baseline="24154" dirty="0">
                <a:latin typeface="Cambria Math"/>
                <a:cs typeface="Cambria Math"/>
              </a:rPr>
              <a:t>5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2354" y="2261742"/>
            <a:ext cx="10039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65175" algn="l"/>
              </a:tabLst>
            </a:pPr>
            <a:r>
              <a:rPr sz="1600" spc="5" dirty="0">
                <a:latin typeface="Cambria Math"/>
                <a:cs typeface="Cambria Math"/>
              </a:rPr>
              <a:t>𝑚	</a:t>
            </a:r>
            <a:r>
              <a:rPr sz="1600" spc="-5" dirty="0">
                <a:latin typeface="Cambria Math"/>
                <a:cs typeface="Cambria Math"/>
              </a:rPr>
              <a:t>25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39414" y="2283586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>
                <a:moveTo>
                  <a:pt x="0" y="0"/>
                </a:moveTo>
                <a:lnTo>
                  <a:pt x="5458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39414" y="1908682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>
                <a:moveTo>
                  <a:pt x="0" y="0"/>
                </a:moveTo>
                <a:lnTo>
                  <a:pt x="5458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27423" y="2124582"/>
            <a:ext cx="1606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89.443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𝑟𝑎𝑑/𝑠𝑒𝑐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2780156"/>
            <a:ext cx="27578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3332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frequency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ratio	</a:t>
            </a: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30396" y="293916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182871" y="2780156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60367" y="2719197"/>
            <a:ext cx="8032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2925" algn="l"/>
              </a:tabLst>
            </a:pPr>
            <a:r>
              <a:rPr sz="1150" dirty="0">
                <a:latin typeface="Cambria Math"/>
                <a:cs typeface="Cambria Math"/>
              </a:rPr>
              <a:t>𝜔	</a:t>
            </a:r>
            <a:r>
              <a:rPr sz="1150" spc="10" dirty="0">
                <a:latin typeface="Cambria Math"/>
                <a:cs typeface="Cambria Math"/>
              </a:rPr>
              <a:t>100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92296" y="2941700"/>
            <a:ext cx="9944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3715" algn="l"/>
              </a:tabLst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	</a:t>
            </a:r>
            <a:r>
              <a:rPr sz="1150" spc="5" dirty="0">
                <a:latin typeface="Cambria Math"/>
                <a:cs typeface="Cambria Math"/>
              </a:rPr>
              <a:t>89.443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06138" y="2939160"/>
            <a:ext cx="448309" cy="0"/>
          </a:xfrm>
          <a:custGeom>
            <a:avLst/>
            <a:gdLst/>
            <a:ahLst/>
            <a:cxnLst/>
            <a:rect l="l" t="t" r="r" b="b"/>
            <a:pathLst>
              <a:path w="448310">
                <a:moveTo>
                  <a:pt x="0" y="0"/>
                </a:moveTo>
                <a:lnTo>
                  <a:pt x="4480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896358" y="2780156"/>
            <a:ext cx="7162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1.11</a:t>
            </a:r>
            <a:r>
              <a:rPr sz="1600" spc="-5" dirty="0">
                <a:latin typeface="Times New Roman"/>
                <a:cs typeface="Times New Roman"/>
              </a:rPr>
              <a:t>8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04" y="3261740"/>
            <a:ext cx="29870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magnification factor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99158" y="4167377"/>
            <a:ext cx="4127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𝑀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61439" y="3932682"/>
            <a:ext cx="6661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1342" baseline="-27777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</a:t>
            </a:r>
            <a:r>
              <a:rPr sz="1600" spc="-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53689" y="4036314"/>
            <a:ext cx="146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𝜋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65753" y="3932682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49957" y="3810761"/>
            <a:ext cx="11239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4(0.0425)</a:t>
            </a:r>
            <a:r>
              <a:rPr sz="1600" spc="190" dirty="0">
                <a:latin typeface="Cambria Math"/>
                <a:cs typeface="Cambria Math"/>
              </a:rPr>
              <a:t> </a:t>
            </a:r>
            <a:r>
              <a:rPr sz="1725" baseline="36231" dirty="0">
                <a:latin typeface="Cambria Math"/>
                <a:cs typeface="Cambria Math"/>
              </a:rPr>
              <a:t>2</a:t>
            </a:r>
            <a:endParaRPr sz="1725" baseline="36231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96944" y="3770757"/>
            <a:ext cx="7715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8190" algn="l"/>
              </a:tabLst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75636" y="4304538"/>
            <a:ext cx="12401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1.118</a:t>
            </a:r>
            <a:r>
              <a:rPr sz="1725" baseline="24154" dirty="0">
                <a:latin typeface="Cambria Math"/>
                <a:cs typeface="Cambria Math"/>
              </a:rPr>
              <a:t>2</a:t>
            </a:r>
            <a:r>
              <a:rPr sz="1725" spc="82" baseline="2415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58289" y="4326381"/>
            <a:ext cx="1487805" cy="0"/>
          </a:xfrm>
          <a:custGeom>
            <a:avLst/>
            <a:gdLst/>
            <a:ahLst/>
            <a:cxnLst/>
            <a:rect l="l" t="t" r="r" b="b"/>
            <a:pathLst>
              <a:path w="1487804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55241" y="3737736"/>
            <a:ext cx="1487805" cy="0"/>
          </a:xfrm>
          <a:custGeom>
            <a:avLst/>
            <a:gdLst/>
            <a:ahLst/>
            <a:cxnLst/>
            <a:rect l="l" t="t" r="r" b="b"/>
            <a:pathLst>
              <a:path w="1487804">
                <a:moveTo>
                  <a:pt x="0" y="0"/>
                </a:moveTo>
                <a:lnTo>
                  <a:pt x="148767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563111" y="4146041"/>
            <a:ext cx="4857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7" baseline="-5208" dirty="0">
                <a:latin typeface="Cambria Math"/>
                <a:cs typeface="Cambria Math"/>
              </a:rPr>
              <a:t>= </a:t>
            </a:r>
            <a:r>
              <a:rPr sz="2400" spc="127" baseline="-5208" dirty="0">
                <a:latin typeface="Cambria Math"/>
                <a:cs typeface="Cambria Math"/>
              </a:rPr>
              <a:t> </a:t>
            </a:r>
            <a:r>
              <a:rPr sz="1600" spc="8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96944" y="4011929"/>
            <a:ext cx="7448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1600" spc="5" dirty="0">
                <a:latin typeface="Cambria Math"/>
                <a:cs typeface="Cambria Math"/>
              </a:rPr>
              <a:t>.</a:t>
            </a:r>
            <a:r>
              <a:rPr sz="1600" spc="-5" dirty="0">
                <a:latin typeface="Cambria Math"/>
                <a:cs typeface="Cambria Math"/>
              </a:rPr>
              <a:t>99707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09644" y="4326381"/>
            <a:ext cx="716915" cy="0"/>
          </a:xfrm>
          <a:custGeom>
            <a:avLst/>
            <a:gdLst/>
            <a:ahLst/>
            <a:cxnLst/>
            <a:rect l="l" t="t" r="r" b="b"/>
            <a:pathLst>
              <a:path w="716914">
                <a:moveTo>
                  <a:pt x="0" y="0"/>
                </a:moveTo>
                <a:lnTo>
                  <a:pt x="716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745990" y="4167377"/>
            <a:ext cx="16865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428115" algn="l"/>
                <a:tab pos="1647825" algn="l"/>
              </a:tabLst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3.9954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312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725" u="sng" baseline="4347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𝑛	</a:t>
            </a:r>
            <a:endParaRPr sz="1725" baseline="43478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22315" y="4011929"/>
            <a:ext cx="6057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0" dirty="0">
                <a:latin typeface="Cambria Math"/>
                <a:cs typeface="Cambria Math"/>
              </a:rPr>
              <a:t>𝑚𝜔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-262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71544" y="4304538"/>
            <a:ext cx="22923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056130" algn="l"/>
              </a:tabLst>
            </a:pPr>
            <a:r>
              <a:rPr sz="1600" dirty="0">
                <a:latin typeface="Cambria Math"/>
                <a:cs typeface="Cambria Math"/>
              </a:rPr>
              <a:t>0.06246	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07717" y="5161279"/>
            <a:ext cx="1098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𝑛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68373" y="5060696"/>
            <a:ext cx="4864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" dirty="0">
                <a:latin typeface="Cambria Math"/>
                <a:cs typeface="Cambria Math"/>
              </a:rPr>
              <a:t>𝑚𝜔</a:t>
            </a:r>
            <a:r>
              <a:rPr sz="1725" spc="37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006473" y="5076189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5">
                <a:moveTo>
                  <a:pt x="0" y="0"/>
                </a:moveTo>
                <a:lnTo>
                  <a:pt x="4206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590166" y="4917439"/>
            <a:ext cx="10826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spc="-75" baseline="43402" dirty="0">
                <a:latin typeface="Cambria Math"/>
                <a:cs typeface="Cambria Math"/>
              </a:rPr>
              <a:t>𝑀𝐹</a:t>
            </a:r>
            <a:r>
              <a:rPr sz="1725" spc="-75" baseline="43478" dirty="0">
                <a:latin typeface="Cambria Math"/>
                <a:cs typeface="Cambria Math"/>
              </a:rPr>
              <a:t>0</a:t>
            </a:r>
            <a:r>
              <a:rPr sz="1725" spc="112" baseline="4347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96845" y="4713935"/>
            <a:ext cx="1160780" cy="6115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484"/>
              </a:spcBef>
            </a:pPr>
            <a:r>
              <a:rPr sz="1600" dirty="0">
                <a:latin typeface="Cambria Math"/>
                <a:cs typeface="Cambria Math"/>
              </a:rPr>
              <a:t>3.99</a:t>
            </a:r>
            <a:r>
              <a:rPr sz="2400" spc="434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500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1600" dirty="0">
                <a:latin typeface="Cambria Math"/>
                <a:cs typeface="Cambria Math"/>
              </a:rPr>
              <a:t>25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89.443</a:t>
            </a:r>
            <a:r>
              <a:rPr sz="2400" spc="300" baseline="1736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734945" y="5076189"/>
            <a:ext cx="1092200" cy="0"/>
          </a:xfrm>
          <a:custGeom>
            <a:avLst/>
            <a:gdLst/>
            <a:ahLst/>
            <a:cxnLst/>
            <a:rect l="l" t="t" r="r" b="b"/>
            <a:pathLst>
              <a:path w="1092200">
                <a:moveTo>
                  <a:pt x="0" y="0"/>
                </a:moveTo>
                <a:lnTo>
                  <a:pt x="10917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846576" y="4917439"/>
            <a:ext cx="23704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9.98 ∗ </a:t>
            </a:r>
            <a:r>
              <a:rPr sz="1600" spc="-10" dirty="0">
                <a:latin typeface="Cambria Math"/>
                <a:cs typeface="Cambria Math"/>
              </a:rPr>
              <a:t>10</a:t>
            </a:r>
            <a:r>
              <a:rPr sz="1725" spc="-15" baseline="28985" dirty="0">
                <a:latin typeface="Cambria Math"/>
                <a:cs typeface="Cambria Math"/>
              </a:rPr>
              <a:t>−3 </a:t>
            </a:r>
            <a:r>
              <a:rPr sz="1600" spc="5" dirty="0">
                <a:latin typeface="Cambria Math"/>
                <a:cs typeface="Cambria Math"/>
              </a:rPr>
              <a:t>𝑚 = </a:t>
            </a:r>
            <a:r>
              <a:rPr sz="1600" dirty="0">
                <a:latin typeface="Cambria Math"/>
                <a:cs typeface="Cambria Math"/>
              </a:rPr>
              <a:t>9.9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𝑚𝑚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30604" y="5456935"/>
            <a:ext cx="5538470" cy="1468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VIBRATION </a:t>
            </a:r>
            <a:r>
              <a:rPr sz="1600" b="1" spc="-5" dirty="0">
                <a:latin typeface="Times New Roman"/>
                <a:cs typeface="Times New Roman"/>
              </a:rPr>
              <a:t>MEASURING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INSTRUMENTS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985"/>
              </a:spcBef>
            </a:pP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basic element of many vibrating measuring instrument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seismic unit </a:t>
            </a:r>
            <a:r>
              <a:rPr sz="1600" spc="-5" dirty="0">
                <a:latin typeface="Times New Roman"/>
                <a:cs typeface="Times New Roman"/>
              </a:rPr>
              <a:t>shown in </a:t>
            </a:r>
            <a:r>
              <a:rPr sz="1600" dirty="0">
                <a:latin typeface="Times New Roman"/>
                <a:cs typeface="Times New Roman"/>
              </a:rPr>
              <a:t>fig </a:t>
            </a:r>
            <a:r>
              <a:rPr sz="1600" spc="-5" dirty="0">
                <a:latin typeface="Times New Roman"/>
                <a:cs typeface="Times New Roman"/>
              </a:rPr>
              <a:t>4.23. depending upon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frequency  range utilized, displacement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" dirty="0">
                <a:latin typeface="Times New Roman"/>
                <a:cs typeface="Times New Roman"/>
              </a:rPr>
              <a:t>velocity </a:t>
            </a:r>
            <a:r>
              <a:rPr sz="1600" spc="5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Times New Roman"/>
                <a:cs typeface="Times New Roman"/>
              </a:rPr>
              <a:t>acceleration </a:t>
            </a:r>
            <a:r>
              <a:rPr sz="1600" spc="-10" dirty="0">
                <a:latin typeface="Times New Roman"/>
                <a:cs typeface="Times New Roman"/>
              </a:rPr>
              <a:t>indicated </a:t>
            </a:r>
            <a:r>
              <a:rPr sz="1600" spc="5" dirty="0">
                <a:latin typeface="Times New Roman"/>
                <a:cs typeface="Times New Roman"/>
              </a:rPr>
              <a:t>by  </a:t>
            </a:r>
            <a:r>
              <a:rPr sz="1600" spc="-5" dirty="0">
                <a:latin typeface="Times New Roman"/>
                <a:cs typeface="Times New Roman"/>
              </a:rPr>
              <a:t>relative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suspend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with respect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case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204" y="860500"/>
            <a:ext cx="5599430" cy="3799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8735" algn="just">
              <a:lnSpc>
                <a:spcPct val="11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determine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behavior of </a:t>
            </a:r>
            <a:r>
              <a:rPr sz="1600" spc="-10" dirty="0">
                <a:latin typeface="Times New Roman"/>
                <a:cs typeface="Times New Roman"/>
              </a:rPr>
              <a:t>such </a:t>
            </a:r>
            <a:r>
              <a:rPr sz="1600" spc="-5" dirty="0">
                <a:latin typeface="Times New Roman"/>
                <a:cs typeface="Times New Roman"/>
              </a:rPr>
              <a:t>instruments, consider the  equation of motion mass </a:t>
            </a:r>
            <a:r>
              <a:rPr sz="1600" spc="10" dirty="0">
                <a:latin typeface="Cambria Math"/>
                <a:cs typeface="Cambria Math"/>
              </a:rPr>
              <a:t>𝑚</a:t>
            </a:r>
            <a:r>
              <a:rPr sz="1600" spc="10" dirty="0">
                <a:latin typeface="Times New Roman"/>
                <a:cs typeface="Times New Roman"/>
              </a:rPr>
              <a:t>,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75"/>
              </a:spcBef>
            </a:pP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−𝑐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60" dirty="0">
                <a:latin typeface="Cambria Math"/>
                <a:cs typeface="Cambria Math"/>
              </a:rPr>
              <a:t>𝑦</a:t>
            </a:r>
            <a:r>
              <a:rPr sz="2400" spc="-2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0" dirty="0">
                <a:latin typeface="Cambria Math"/>
                <a:cs typeface="Cambria Math"/>
              </a:rPr>
              <a:t>𝑘(𝑥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𝑦)</a:t>
            </a:r>
            <a:endParaRPr sz="1600">
              <a:latin typeface="Cambria Math"/>
              <a:cs typeface="Cambria Math"/>
            </a:endParaRPr>
          </a:p>
          <a:p>
            <a:pPr marL="38100" marR="30480" algn="just">
              <a:lnSpc>
                <a:spcPct val="111800"/>
              </a:lnSpc>
              <a:spcBef>
                <a:spcPts val="975"/>
              </a:spcBef>
            </a:pP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5" dirty="0">
                <a:latin typeface="Cambria Math"/>
                <a:cs typeface="Cambria Math"/>
              </a:rPr>
              <a:t>𝑦</a:t>
            </a:r>
            <a:r>
              <a:rPr sz="1600" spc="5" dirty="0">
                <a:latin typeface="Times New Roman"/>
                <a:cs typeface="Times New Roman"/>
              </a:rPr>
              <a:t>, the </a:t>
            </a:r>
            <a:r>
              <a:rPr sz="1600" spc="-5" dirty="0">
                <a:latin typeface="Times New Roman"/>
                <a:cs typeface="Times New Roman"/>
              </a:rPr>
              <a:t>displacement of </a:t>
            </a:r>
            <a:r>
              <a:rPr sz="1600" dirty="0">
                <a:latin typeface="Times New Roman"/>
                <a:cs typeface="Times New Roman"/>
              </a:rPr>
              <a:t>seismic </a:t>
            </a:r>
            <a:r>
              <a:rPr sz="1600" spc="-5" dirty="0">
                <a:latin typeface="Times New Roman"/>
                <a:cs typeface="Times New Roman"/>
              </a:rPr>
              <a:t>mass and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vibrating  </a:t>
            </a:r>
            <a:r>
              <a:rPr sz="1600" dirty="0">
                <a:latin typeface="Times New Roman"/>
                <a:cs typeface="Times New Roman"/>
              </a:rPr>
              <a:t>body </a:t>
            </a:r>
            <a:r>
              <a:rPr sz="1600" spc="-5" dirty="0">
                <a:latin typeface="Times New Roman"/>
                <a:cs typeface="Times New Roman"/>
              </a:rPr>
              <a:t>respectively </a:t>
            </a:r>
            <a:r>
              <a:rPr sz="1600" dirty="0">
                <a:latin typeface="Times New Roman"/>
                <a:cs typeface="Times New Roman"/>
              </a:rPr>
              <a:t>, both </a:t>
            </a:r>
            <a:r>
              <a:rPr sz="1600" spc="-5" dirty="0">
                <a:latin typeface="Times New Roman"/>
                <a:cs typeface="Times New Roman"/>
              </a:rPr>
              <a:t>measured with respect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inertial  </a:t>
            </a:r>
            <a:r>
              <a:rPr sz="1600" spc="-10" dirty="0">
                <a:latin typeface="Times New Roman"/>
                <a:cs typeface="Times New Roman"/>
              </a:rPr>
              <a:t>reference. </a:t>
            </a:r>
            <a:r>
              <a:rPr sz="1600" spc="-25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relative displacement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Cambria Math"/>
                <a:cs typeface="Cambria Math"/>
              </a:rPr>
              <a:t>𝑚 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case  </a:t>
            </a:r>
            <a:r>
              <a:rPr sz="1600" spc="-5" dirty="0">
                <a:latin typeface="Times New Roman"/>
                <a:cs typeface="Times New Roman"/>
              </a:rPr>
              <a:t>attached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vibrating body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Cambria Math"/>
                <a:cs typeface="Cambria Math"/>
              </a:rPr>
              <a:t>𝑧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𝑦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assuming sinusoidal 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dirty="0">
                <a:latin typeface="Cambria Math"/>
                <a:cs typeface="Cambria Math"/>
              </a:rPr>
              <a:t>𝑦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𝑌 </a:t>
            </a:r>
            <a:r>
              <a:rPr sz="1600" spc="5" dirty="0">
                <a:latin typeface="Cambria Math"/>
                <a:cs typeface="Cambria Math"/>
              </a:rPr>
              <a:t>sin 𝜔𝑡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vibrating </a:t>
            </a:r>
            <a:r>
              <a:rPr sz="1600" spc="-10" dirty="0">
                <a:latin typeface="Times New Roman"/>
                <a:cs typeface="Times New Roman"/>
              </a:rPr>
              <a:t>body,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equation of motion  becomes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70"/>
              </a:spcBef>
            </a:pPr>
            <a:r>
              <a:rPr sz="1600" spc="-15" dirty="0">
                <a:latin typeface="Cambria Math"/>
                <a:cs typeface="Cambria Math"/>
              </a:rPr>
              <a:t>𝑚𝑧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𝑐𝑧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𝑘𝑧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𝑚𝜔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𝑌 </a:t>
            </a:r>
            <a:r>
              <a:rPr sz="1600" spc="5" dirty="0">
                <a:latin typeface="Cambria Math"/>
                <a:cs typeface="Cambria Math"/>
              </a:rPr>
              <a:t>sin 𝜔𝑡</a:t>
            </a:r>
            <a:endParaRPr sz="1600">
              <a:latin typeface="Cambria Math"/>
              <a:cs typeface="Cambria Math"/>
            </a:endParaRPr>
          </a:p>
          <a:p>
            <a:pPr marL="38100" marR="34925" algn="just">
              <a:lnSpc>
                <a:spcPct val="111300"/>
              </a:lnSpc>
              <a:spcBef>
                <a:spcPts val="99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 state </a:t>
            </a:r>
            <a:r>
              <a:rPr sz="1600" spc="-5" dirty="0">
                <a:latin typeface="Times New Roman"/>
                <a:cs typeface="Times New Roman"/>
              </a:rPr>
              <a:t>solution </a:t>
            </a:r>
            <a:r>
              <a:rPr sz="1600" dirty="0">
                <a:latin typeface="Cambria Math"/>
                <a:cs typeface="Cambria Math"/>
              </a:rPr>
              <a:t>𝑧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𝑍 sin(𝜔𝑡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𝜙) </a:t>
            </a:r>
            <a:r>
              <a:rPr sz="1600" spc="5" dirty="0">
                <a:latin typeface="Times New Roman"/>
                <a:cs typeface="Times New Roman"/>
              </a:rPr>
              <a:t>has </a:t>
            </a:r>
            <a:r>
              <a:rPr sz="1600" spc="-5" dirty="0">
                <a:latin typeface="Times New Roman"/>
                <a:cs typeface="Times New Roman"/>
              </a:rPr>
              <a:t>amplitude written 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49729" y="5109971"/>
            <a:ext cx="1851025" cy="0"/>
          </a:xfrm>
          <a:custGeom>
            <a:avLst/>
            <a:gdLst/>
            <a:ahLst/>
            <a:cxnLst/>
            <a:rect l="l" t="t" r="r" b="b"/>
            <a:pathLst>
              <a:path w="1851025">
                <a:moveTo>
                  <a:pt x="0" y="0"/>
                </a:moveTo>
                <a:lnTo>
                  <a:pt x="185077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46630" y="4950967"/>
            <a:ext cx="43580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54990" algn="l"/>
                <a:tab pos="2298700" algn="l"/>
                <a:tab pos="2671445" algn="l"/>
                <a:tab pos="4344670" algn="l"/>
              </a:tabLst>
            </a:pPr>
            <a:r>
              <a:rPr sz="1600" dirty="0">
                <a:latin typeface="Cambria Math"/>
                <a:cs typeface="Cambria Math"/>
              </a:rPr>
              <a:t>𝑍</a:t>
            </a:r>
            <a:r>
              <a:rPr sz="1600" spc="11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1582" y="4795265"/>
            <a:ext cx="26098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242185" algn="l"/>
              </a:tabLst>
            </a:pPr>
            <a:r>
              <a:rPr sz="1600" spc="15" dirty="0">
                <a:latin typeface="Cambria Math"/>
                <a:cs typeface="Cambria Math"/>
              </a:rPr>
              <a:t>𝑚𝜔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𝑌	</a:t>
            </a:r>
            <a:r>
              <a:rPr sz="1600" spc="35" dirty="0">
                <a:latin typeface="Cambria Math"/>
                <a:cs typeface="Cambria Math"/>
              </a:rPr>
              <a:t>𝑌𝑟</a:t>
            </a:r>
            <a:r>
              <a:rPr sz="1725" spc="5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5676" y="5109971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6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67104" y="5139944"/>
            <a:ext cx="5659120" cy="121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2430" algn="ctr">
              <a:lnSpc>
                <a:spcPct val="100000"/>
              </a:lnSpc>
              <a:spcBef>
                <a:spcPts val="105"/>
              </a:spcBef>
              <a:tabLst>
                <a:tab pos="2508250" algn="l"/>
              </a:tabLst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spc="472" baseline="3472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𝑘 </a:t>
            </a:r>
            <a:r>
              <a:rPr sz="2400" spc="7" baseline="1736" dirty="0">
                <a:latin typeface="Cambria Math"/>
                <a:cs typeface="Cambria Math"/>
              </a:rPr>
              <a:t>− </a:t>
            </a:r>
            <a:r>
              <a:rPr sz="2400" spc="37" baseline="1736" dirty="0">
                <a:latin typeface="Cambria Math"/>
                <a:cs typeface="Cambria Math"/>
              </a:rPr>
              <a:t>𝑚𝜔</a:t>
            </a:r>
            <a:r>
              <a:rPr sz="1725" spc="37" baseline="26570" dirty="0">
                <a:latin typeface="Cambria Math"/>
                <a:cs typeface="Cambria Math"/>
              </a:rPr>
              <a:t>2 </a:t>
            </a:r>
            <a:r>
              <a:rPr sz="1725" spc="37" baseline="4830" dirty="0">
                <a:latin typeface="Cambria Math"/>
                <a:cs typeface="Cambria Math"/>
              </a:rPr>
              <a:t>  </a:t>
            </a:r>
            <a:r>
              <a:rPr sz="1725" spc="60" baseline="4830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+ (𝑐𝜔)</a:t>
            </a:r>
            <a:r>
              <a:rPr sz="1725" spc="7" baseline="26570" dirty="0">
                <a:latin typeface="Cambria Math"/>
                <a:cs typeface="Cambria Math"/>
              </a:rPr>
              <a:t>2	</a:t>
            </a:r>
            <a:r>
              <a:rPr sz="2400" baseline="1736" dirty="0">
                <a:latin typeface="Cambria Math"/>
                <a:cs typeface="Cambria Math"/>
              </a:rPr>
              <a:t>(1 </a:t>
            </a:r>
            <a:r>
              <a:rPr sz="2400" spc="7" baseline="1736" dirty="0">
                <a:latin typeface="Cambria Math"/>
                <a:cs typeface="Cambria Math"/>
              </a:rPr>
              <a:t>− </a:t>
            </a:r>
            <a:r>
              <a:rPr sz="2400" spc="60" baseline="1736" dirty="0">
                <a:latin typeface="Cambria Math"/>
                <a:cs typeface="Cambria Math"/>
              </a:rPr>
              <a:t>𝑟</a:t>
            </a:r>
            <a:r>
              <a:rPr sz="1725" spc="60" baseline="26570" dirty="0">
                <a:latin typeface="Cambria Math"/>
                <a:cs typeface="Cambria Math"/>
              </a:rPr>
              <a:t>2 </a:t>
            </a:r>
            <a:r>
              <a:rPr sz="2400" baseline="1736" dirty="0">
                <a:latin typeface="Cambria Math"/>
                <a:cs typeface="Cambria Math"/>
              </a:rPr>
              <a:t>)</a:t>
            </a:r>
            <a:r>
              <a:rPr sz="1725" baseline="26570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+</a:t>
            </a:r>
            <a:r>
              <a:rPr sz="2400" spc="-89" baseline="1736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(2𝜉𝑟)</a:t>
            </a:r>
            <a:r>
              <a:rPr sz="1725" baseline="26570" dirty="0">
                <a:latin typeface="Cambria Math"/>
                <a:cs typeface="Cambria Math"/>
              </a:rPr>
              <a:t>2</a:t>
            </a:r>
            <a:endParaRPr sz="1725" baseline="26570">
              <a:latin typeface="Cambria Math"/>
              <a:cs typeface="Cambria Math"/>
            </a:endParaRPr>
          </a:p>
          <a:p>
            <a:pPr marL="76200" marR="55880" algn="just">
              <a:lnSpc>
                <a:spcPct val="111300"/>
              </a:lnSpc>
              <a:spcBef>
                <a:spcPts val="103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𝜔/𝜔</a:t>
            </a:r>
            <a:r>
              <a:rPr sz="1725" spc="-7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Times New Roman"/>
                <a:cs typeface="Times New Roman"/>
              </a:rPr>
              <a:t>is the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dirty="0">
                <a:latin typeface="Times New Roman"/>
                <a:cs typeface="Times New Roman"/>
              </a:rPr>
              <a:t>ratio. </a:t>
            </a:r>
            <a:r>
              <a:rPr sz="1600" spc="-5" dirty="0">
                <a:latin typeface="Times New Roman"/>
                <a:cs typeface="Times New Roman"/>
              </a:rPr>
              <a:t>Type of </a:t>
            </a:r>
            <a:r>
              <a:rPr sz="1600" dirty="0">
                <a:latin typeface="Times New Roman"/>
                <a:cs typeface="Times New Roman"/>
              </a:rPr>
              <a:t>instrument </a:t>
            </a:r>
            <a:r>
              <a:rPr sz="1600" spc="-5" dirty="0">
                <a:latin typeface="Times New Roman"/>
                <a:cs typeface="Times New Roman"/>
              </a:rPr>
              <a:t>is  determined </a:t>
            </a:r>
            <a:r>
              <a:rPr sz="1600" spc="5" dirty="0">
                <a:latin typeface="Times New Roman"/>
                <a:cs typeface="Times New Roman"/>
              </a:rPr>
              <a:t>by the </a:t>
            </a:r>
            <a:r>
              <a:rPr sz="1600" spc="-5" dirty="0">
                <a:latin typeface="Times New Roman"/>
                <a:cs typeface="Times New Roman"/>
              </a:rPr>
              <a:t>useful range of frequencies with respect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spc="-5" dirty="0">
                <a:latin typeface="Times New Roman"/>
                <a:cs typeface="Times New Roman"/>
              </a:rPr>
              <a:t>of the instrument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0" dirty="0">
                <a:latin typeface="Times New Roman"/>
                <a:cs typeface="Times New Roman"/>
              </a:rPr>
              <a:t>when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3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natural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5204" y="6359397"/>
            <a:ext cx="5596890" cy="1118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frequency which depend </a:t>
            </a:r>
            <a:r>
              <a:rPr sz="1600" spc="-20" dirty="0">
                <a:latin typeface="Times New Roman"/>
                <a:cs typeface="Times New Roman"/>
              </a:rPr>
              <a:t>on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Cambria Math"/>
                <a:cs typeface="Cambria Math"/>
              </a:rPr>
              <a:t>&amp;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𝜉</a:t>
            </a:r>
            <a:r>
              <a:rPr sz="1600" spc="2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1250"/>
              </a:spcBef>
            </a:pPr>
            <a:r>
              <a:rPr sz="1600" spc="5" dirty="0">
                <a:latin typeface="Times New Roman"/>
                <a:cs typeface="Times New Roman"/>
              </a:rPr>
              <a:t>1)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Seismometer:</a:t>
            </a:r>
            <a:endParaRPr sz="1600">
              <a:latin typeface="Times New Roman"/>
              <a:cs typeface="Times New Roman"/>
            </a:endParaRPr>
          </a:p>
          <a:p>
            <a:pPr marL="4953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spc="-10" dirty="0">
                <a:latin typeface="Times New Roman"/>
                <a:cs typeface="Times New Roman"/>
              </a:rPr>
              <a:t>low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spc="-5" dirty="0">
                <a:latin typeface="Times New Roman"/>
                <a:cs typeface="Times New Roman"/>
              </a:rPr>
              <a:t>devise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low </a:t>
            </a:r>
            <a:r>
              <a:rPr sz="1600" spc="-5" dirty="0">
                <a:latin typeface="Times New Roman"/>
                <a:cs typeface="Times New Roman"/>
              </a:rPr>
              <a:t>compared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  <a:p>
            <a:pPr marR="1430020" algn="ctr">
              <a:lnSpc>
                <a:spcPct val="100000"/>
              </a:lnSpc>
              <a:spcBef>
                <a:spcPts val="20"/>
              </a:spcBef>
            </a:pPr>
            <a:r>
              <a:rPr sz="1150" dirty="0">
                <a:latin typeface="Cambria Math"/>
                <a:cs typeface="Cambria Math"/>
              </a:rPr>
              <a:t>𝜔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0794" y="7499730"/>
            <a:ext cx="2654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88894" y="749719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88135" y="7338186"/>
            <a:ext cx="5092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65300" algn="l"/>
              </a:tabLst>
            </a:pPr>
            <a:r>
              <a:rPr sz="1600" spc="5" dirty="0">
                <a:latin typeface="Times New Roman"/>
                <a:cs typeface="Times New Roman"/>
              </a:rPr>
              <a:t>be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measured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then	approaches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large </a:t>
            </a:r>
            <a:r>
              <a:rPr sz="1600" dirty="0">
                <a:latin typeface="Times New Roman"/>
                <a:cs typeface="Times New Roman"/>
              </a:rPr>
              <a:t>no.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𝑍 </a:t>
            </a:r>
            <a:r>
              <a:rPr sz="1600" spc="5" dirty="0">
                <a:latin typeface="Cambria Math"/>
                <a:cs typeface="Cambria Math"/>
              </a:rPr>
              <a:t>→ </a:t>
            </a:r>
            <a:r>
              <a:rPr sz="1600" dirty="0">
                <a:latin typeface="Cambria Math"/>
                <a:cs typeface="Cambria Math"/>
              </a:rPr>
              <a:t>𝑌 </a:t>
            </a:r>
            <a:r>
              <a:rPr sz="1600" dirty="0">
                <a:latin typeface="Times New Roman"/>
                <a:cs typeface="Times New Roman"/>
              </a:rPr>
              <a:t>so</a:t>
            </a:r>
            <a:r>
              <a:rPr sz="1600" spc="-2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8135" y="7671637"/>
            <a:ext cx="5085715" cy="836294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11300"/>
              </a:lnSpc>
              <a:spcBef>
                <a:spcPts val="70"/>
              </a:spcBef>
            </a:pP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remains constant while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case </a:t>
            </a:r>
            <a:r>
              <a:rPr sz="1600" spc="-5" dirty="0">
                <a:latin typeface="Times New Roman"/>
                <a:cs typeface="Times New Roman"/>
              </a:rPr>
              <a:t>moves with vibrating  </a:t>
            </a:r>
            <a:r>
              <a:rPr sz="1600" dirty="0">
                <a:latin typeface="Times New Roman"/>
                <a:cs typeface="Times New Roman"/>
              </a:rPr>
              <a:t>body </a:t>
            </a:r>
            <a:r>
              <a:rPr sz="1600" spc="-5" dirty="0">
                <a:latin typeface="Times New Roman"/>
                <a:cs typeface="Times New Roman"/>
              </a:rPr>
              <a:t>disadvantage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large size </a:t>
            </a:r>
            <a:r>
              <a:rPr sz="1600" dirty="0">
                <a:latin typeface="Cambria Math"/>
                <a:cs typeface="Cambria Math"/>
              </a:rPr>
              <a:t>𝑍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𝑌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motion must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with  </a:t>
            </a:r>
            <a:r>
              <a:rPr sz="1600" dirty="0">
                <a:latin typeface="Times New Roman"/>
                <a:cs typeface="Times New Roman"/>
              </a:rPr>
              <a:t>same </a:t>
            </a:r>
            <a:r>
              <a:rPr sz="1600" spc="-5" dirty="0">
                <a:latin typeface="Times New Roman"/>
                <a:cs typeface="Times New Roman"/>
              </a:rPr>
              <a:t>order of vibrating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body.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535" y="8505825"/>
            <a:ext cx="11868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Times New Roman"/>
                <a:cs typeface="Times New Roman"/>
              </a:rPr>
              <a:t>2) </a:t>
            </a:r>
            <a:r>
              <a:rPr sz="1600" spc="-10" dirty="0">
                <a:latin typeface="Times New Roman"/>
                <a:cs typeface="Times New Roman"/>
              </a:rPr>
              <a:t>Velometers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93889" y="8505825"/>
            <a:ext cx="82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8135" y="8744787"/>
            <a:ext cx="5086985" cy="1116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11700"/>
              </a:lnSpc>
              <a:spcBef>
                <a:spcPts val="110"/>
              </a:spcBef>
            </a:pP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spc="-5" dirty="0">
                <a:latin typeface="Times New Roman"/>
                <a:cs typeface="Times New Roman"/>
              </a:rPr>
              <a:t>relative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dirty="0">
                <a:latin typeface="Cambria Math"/>
                <a:cs typeface="Cambria Math"/>
              </a:rPr>
              <a:t>𝑍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converted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electric voltage 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making </a:t>
            </a:r>
            <a:r>
              <a:rPr sz="1600" spc="5" dirty="0">
                <a:latin typeface="Cambria Math"/>
                <a:cs typeface="Cambria Math"/>
              </a:rPr>
              <a:t>𝑚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magnet moving relative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coils fixed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 case. Because the voltage generated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proportional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rate 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cutting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magnetic </a:t>
            </a:r>
            <a:r>
              <a:rPr sz="1600" spc="-5" dirty="0">
                <a:latin typeface="Times New Roman"/>
                <a:cs typeface="Times New Roman"/>
              </a:rPr>
              <a:t>field,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output of instrument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&amp;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80617"/>
            <a:ext cx="26898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frequency </a:t>
            </a:r>
            <a:r>
              <a:rPr sz="1600" dirty="0">
                <a:latin typeface="Times New Roman"/>
                <a:cs typeface="Times New Roman"/>
              </a:rPr>
              <a:t>ratio r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41878" y="1569973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51147" y="1569973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8017" y="1410969"/>
            <a:ext cx="19361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spc="7" baseline="41666" dirty="0">
                <a:latin typeface="Cambria Math"/>
                <a:cs typeface="Cambria Math"/>
              </a:rPr>
              <a:t>𝜔</a:t>
            </a:r>
            <a:r>
              <a:rPr sz="2400" spc="540" baseline="4166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baseline="41666" dirty="0">
                <a:latin typeface="Cambria Math"/>
                <a:cs typeface="Cambria Math"/>
              </a:rPr>
              <a:t>20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1.428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5204" y="1548511"/>
            <a:ext cx="5517515" cy="661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00990" algn="ctr">
              <a:lnSpc>
                <a:spcPct val="100000"/>
              </a:lnSpc>
              <a:spcBef>
                <a:spcPts val="105"/>
              </a:spcBef>
              <a:tabLst>
                <a:tab pos="508634" algn="l"/>
              </a:tabLst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	</a:t>
            </a:r>
            <a:r>
              <a:rPr sz="1600" spc="-5" dirty="0">
                <a:latin typeface="Cambria Math"/>
                <a:cs typeface="Cambria Math"/>
              </a:rPr>
              <a:t>14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15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steady-state </a:t>
            </a:r>
            <a:r>
              <a:rPr sz="1600" spc="-5" dirty="0">
                <a:latin typeface="Times New Roman"/>
                <a:cs typeface="Times New Roman"/>
              </a:rPr>
              <a:t>amplitude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related to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magnification factor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4757" y="2636900"/>
            <a:ext cx="24002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14" dirty="0">
                <a:latin typeface="Cambria Math"/>
                <a:cs typeface="Cambria Math"/>
              </a:rPr>
              <a:t>𝑓</a:t>
            </a:r>
            <a:r>
              <a:rPr sz="1725" spc="-172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2732" y="2386711"/>
            <a:ext cx="8420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51790" algn="l"/>
                <a:tab pos="592455" algn="l"/>
              </a:tabLst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𝑛	</a:t>
            </a:r>
            <a:r>
              <a:rPr sz="2400" spc="7" baseline="-31250" dirty="0">
                <a:latin typeface="Cambria Math"/>
                <a:cs typeface="Cambria Math"/>
              </a:rPr>
              <a:t>=</a:t>
            </a:r>
            <a:endParaRPr sz="2400" baseline="-312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0032" y="2344038"/>
            <a:ext cx="18580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06245" algn="l"/>
              </a:tabLst>
            </a:pPr>
            <a:r>
              <a:rPr sz="1600" spc="20" dirty="0">
                <a:latin typeface="Cambria Math"/>
                <a:cs typeface="Cambria Math"/>
              </a:rPr>
              <a:t>𝑚𝜔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𝑋	</a:t>
            </a:r>
            <a:r>
              <a:rPr sz="1600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0826" y="2499486"/>
            <a:ext cx="16992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85925" algn="l"/>
              </a:tabLst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21126" y="265849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6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72463" y="3094100"/>
            <a:ext cx="14509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20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14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725" spc="120" baseline="28985" dirty="0">
                <a:latin typeface="Cambria Math"/>
                <a:cs typeface="Cambria Math"/>
              </a:rPr>
              <a:t>2</a:t>
            </a:r>
            <a:r>
              <a:rPr sz="1725" spc="472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0.002</a:t>
            </a:r>
            <a:r>
              <a:rPr sz="2400" spc="465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1141" y="3386709"/>
            <a:ext cx="2514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20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10563" y="3408552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>
                <a:moveTo>
                  <a:pt x="0" y="0"/>
                </a:moveTo>
                <a:lnTo>
                  <a:pt x="13722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124961" y="3249549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3026" y="2688716"/>
            <a:ext cx="1849755" cy="676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spc="480" baseline="3472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− </a:t>
            </a:r>
            <a:r>
              <a:rPr sz="2400" spc="60" baseline="1736" dirty="0">
                <a:latin typeface="Cambria Math"/>
                <a:cs typeface="Cambria Math"/>
              </a:rPr>
              <a:t>𝑟</a:t>
            </a:r>
            <a:r>
              <a:rPr sz="1725" spc="60" baseline="26570" dirty="0">
                <a:latin typeface="Cambria Math"/>
                <a:cs typeface="Cambria Math"/>
              </a:rPr>
              <a:t>2</a:t>
            </a:r>
            <a:r>
              <a:rPr sz="1725" spc="60" baseline="4830" dirty="0">
                <a:latin typeface="Cambria Math"/>
                <a:cs typeface="Cambria Math"/>
              </a:rPr>
              <a:t> </a:t>
            </a:r>
            <a:r>
              <a:rPr sz="1725" baseline="26570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+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(2𝜉𝑟)</a:t>
            </a:r>
            <a:r>
              <a:rPr sz="1725" spc="7" baseline="26570" dirty="0">
                <a:latin typeface="Cambria Math"/>
                <a:cs typeface="Cambria Math"/>
              </a:rPr>
              <a:t>2</a:t>
            </a:r>
            <a:endParaRPr sz="1725" baseline="26570">
              <a:latin typeface="Cambria Math"/>
              <a:cs typeface="Cambria Math"/>
            </a:endParaRPr>
          </a:p>
          <a:p>
            <a:pPr marR="446405" algn="r">
              <a:lnSpc>
                <a:spcPct val="100000"/>
              </a:lnSpc>
              <a:spcBef>
                <a:spcPts val="1275"/>
              </a:spcBef>
            </a:pPr>
            <a:r>
              <a:rPr sz="1600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09873" y="3563492"/>
            <a:ext cx="27355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1260" baseline="8680" dirty="0">
                <a:latin typeface="Cambria Math"/>
                <a:cs typeface="Cambria Math"/>
              </a:rPr>
              <a:t> </a:t>
            </a:r>
            <a:r>
              <a:rPr sz="2400" spc="472" baseline="347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0" dirty="0">
                <a:latin typeface="Cambria Math"/>
                <a:cs typeface="Cambria Math"/>
              </a:rPr>
              <a:t>1.428</a:t>
            </a:r>
            <a:r>
              <a:rPr sz="1725" spc="15" baseline="24154" dirty="0">
                <a:latin typeface="Cambria Math"/>
                <a:cs typeface="Cambria Math"/>
              </a:rPr>
              <a:t>2</a:t>
            </a:r>
            <a:r>
              <a:rPr sz="1725" spc="15" baseline="4830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 </a:t>
            </a:r>
            <a:r>
              <a:rPr sz="1600" spc="30" dirty="0">
                <a:latin typeface="Cambria Math"/>
                <a:cs typeface="Cambria Math"/>
              </a:rPr>
              <a:t>2𝜉</a:t>
            </a:r>
            <a:r>
              <a:rPr sz="2400" spc="67" baseline="347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1.428</a:t>
            </a:r>
            <a:r>
              <a:rPr sz="2400" spc="442" baseline="3472" dirty="0">
                <a:latin typeface="Cambria Math"/>
                <a:cs typeface="Cambria Math"/>
              </a:rPr>
              <a:t> </a:t>
            </a:r>
            <a:r>
              <a:rPr sz="1600" spc="37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4272" y="348424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00373" y="3463416"/>
            <a:ext cx="2598420" cy="0"/>
          </a:xfrm>
          <a:custGeom>
            <a:avLst/>
            <a:gdLst/>
            <a:ahLst/>
            <a:cxnLst/>
            <a:rect l="l" t="t" r="r" b="b"/>
            <a:pathLst>
              <a:path w="2598420">
                <a:moveTo>
                  <a:pt x="0" y="0"/>
                </a:moveTo>
                <a:lnTo>
                  <a:pt x="259816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47973" y="3408552"/>
            <a:ext cx="2750820" cy="0"/>
          </a:xfrm>
          <a:custGeom>
            <a:avLst/>
            <a:gdLst/>
            <a:ahLst/>
            <a:cxnLst/>
            <a:rect l="l" t="t" r="r" b="b"/>
            <a:pathLst>
              <a:path w="2750820">
                <a:moveTo>
                  <a:pt x="0" y="0"/>
                </a:moveTo>
                <a:lnTo>
                  <a:pt x="275056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609469" y="4572761"/>
            <a:ext cx="7270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0.392</a:t>
            </a:r>
            <a:r>
              <a:rPr sz="1600" spc="5" dirty="0">
                <a:latin typeface="Cambria Math"/>
                <a:cs typeface="Cambria Math"/>
              </a:rPr>
              <a:t> 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3352" y="4417314"/>
            <a:ext cx="139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33902" y="4783581"/>
            <a:ext cx="1652905" cy="0"/>
          </a:xfrm>
          <a:custGeom>
            <a:avLst/>
            <a:gdLst/>
            <a:ahLst/>
            <a:cxnLst/>
            <a:rect l="l" t="t" r="r" b="b"/>
            <a:pathLst>
              <a:path w="1652904">
                <a:moveTo>
                  <a:pt x="0" y="0"/>
                </a:moveTo>
                <a:lnTo>
                  <a:pt x="16526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81502" y="4731765"/>
            <a:ext cx="1802130" cy="0"/>
          </a:xfrm>
          <a:custGeom>
            <a:avLst/>
            <a:gdLst/>
            <a:ahLst/>
            <a:cxnLst/>
            <a:rect l="l" t="t" r="r" b="b"/>
            <a:pathLst>
              <a:path w="1802129">
                <a:moveTo>
                  <a:pt x="0" y="0"/>
                </a:moveTo>
                <a:lnTo>
                  <a:pt x="180200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092504" y="4758689"/>
            <a:ext cx="5340350" cy="2938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854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1.0799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8.1567𝜉</a:t>
            </a:r>
            <a:r>
              <a:rPr sz="1725" spc="7" baseline="24154" dirty="0">
                <a:latin typeface="Cambria Math"/>
                <a:cs typeface="Cambria Math"/>
              </a:rPr>
              <a:t>2</a:t>
            </a:r>
            <a:endParaRPr sz="1725" baseline="24154" dirty="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1250"/>
              </a:spcBef>
            </a:pPr>
            <a:r>
              <a:rPr sz="1600" spc="-10" dirty="0">
                <a:latin typeface="Times New Roman"/>
                <a:cs typeface="Times New Roman"/>
              </a:rPr>
              <a:t>Or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00"/>
              </a:spcBef>
            </a:pPr>
            <a:r>
              <a:rPr sz="1600" spc="-10" dirty="0">
                <a:latin typeface="Times New Roman"/>
                <a:cs typeface="Times New Roman"/>
              </a:rPr>
              <a:t>From </a:t>
            </a:r>
            <a:r>
              <a:rPr sz="1600" spc="-5" dirty="0">
                <a:latin typeface="Times New Roman"/>
                <a:cs typeface="Times New Roman"/>
              </a:rPr>
              <a:t>which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ξ=0.8157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25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4.8</a:t>
            </a:r>
            <a:endParaRPr sz="1600" dirty="0">
              <a:latin typeface="Times New Roman"/>
              <a:cs typeface="Times New Roman"/>
            </a:endParaRPr>
          </a:p>
          <a:p>
            <a:pPr marL="50800" marR="43180">
              <a:lnSpc>
                <a:spcPct val="110000"/>
              </a:lnSpc>
              <a:spcBef>
                <a:spcPts val="1010"/>
              </a:spcBef>
            </a:pPr>
            <a:r>
              <a:rPr sz="1600" b="1" spc="5" dirty="0">
                <a:latin typeface="Times New Roman"/>
                <a:cs typeface="Times New Roman"/>
              </a:rPr>
              <a:t>A </a:t>
            </a:r>
            <a:r>
              <a:rPr sz="1600" b="1" spc="-10" dirty="0">
                <a:latin typeface="Times New Roman"/>
                <a:cs typeface="Times New Roman"/>
              </a:rPr>
              <a:t>25kg mass </a:t>
            </a:r>
            <a:r>
              <a:rPr sz="1600" b="1" spc="5" dirty="0">
                <a:latin typeface="Times New Roman"/>
                <a:cs typeface="Times New Roman"/>
              </a:rPr>
              <a:t>is </a:t>
            </a:r>
            <a:r>
              <a:rPr sz="1600" b="1" spc="-10" dirty="0">
                <a:latin typeface="Times New Roman"/>
                <a:cs typeface="Times New Roman"/>
              </a:rPr>
              <a:t>mounted </a:t>
            </a:r>
            <a:r>
              <a:rPr sz="1600" b="1" spc="5" dirty="0">
                <a:latin typeface="Times New Roman"/>
                <a:cs typeface="Times New Roman"/>
              </a:rPr>
              <a:t>on an </a:t>
            </a:r>
            <a:r>
              <a:rPr sz="1600" b="1" spc="-5" dirty="0">
                <a:latin typeface="Times New Roman"/>
                <a:cs typeface="Times New Roman"/>
              </a:rPr>
              <a:t>isolator </a:t>
            </a:r>
            <a:r>
              <a:rPr sz="1600" b="1" spc="-10" dirty="0">
                <a:latin typeface="Times New Roman"/>
                <a:cs typeface="Times New Roman"/>
              </a:rPr>
              <a:t>pad </a:t>
            </a:r>
            <a:r>
              <a:rPr sz="1600" b="1" dirty="0">
                <a:latin typeface="Times New Roman"/>
                <a:cs typeface="Times New Roman"/>
              </a:rPr>
              <a:t>whose </a:t>
            </a:r>
            <a:r>
              <a:rPr sz="1600" b="1" spc="-5" dirty="0">
                <a:latin typeface="Times New Roman"/>
                <a:cs typeface="Times New Roman"/>
              </a:rPr>
              <a:t>stiffness </a:t>
            </a:r>
            <a:r>
              <a:rPr sz="1600" b="1" spc="5" dirty="0">
                <a:latin typeface="Times New Roman"/>
                <a:cs typeface="Times New Roman"/>
              </a:rPr>
              <a:t>is  </a:t>
            </a:r>
            <a:r>
              <a:rPr sz="1600" b="1" dirty="0">
                <a:latin typeface="Times New Roman"/>
                <a:cs typeface="Times New Roman"/>
              </a:rPr>
              <a:t>5x10</a:t>
            </a:r>
            <a:r>
              <a:rPr sz="1575" b="1" baseline="39682" dirty="0">
                <a:latin typeface="Times New Roman"/>
                <a:cs typeface="Times New Roman"/>
              </a:rPr>
              <a:t>5 </a:t>
            </a:r>
            <a:r>
              <a:rPr sz="1600" b="1" spc="-10" dirty="0">
                <a:latin typeface="Times New Roman"/>
                <a:cs typeface="Times New Roman"/>
              </a:rPr>
              <a:t>N/m. </a:t>
            </a:r>
            <a:r>
              <a:rPr sz="1600" b="1" spc="-5" dirty="0">
                <a:latin typeface="Times New Roman"/>
                <a:cs typeface="Times New Roman"/>
              </a:rPr>
              <a:t>when the system </a:t>
            </a:r>
            <a:r>
              <a:rPr sz="1600" b="1" spc="5" dirty="0">
                <a:latin typeface="Times New Roman"/>
                <a:cs typeface="Times New Roman"/>
              </a:rPr>
              <a:t>is </a:t>
            </a:r>
            <a:r>
              <a:rPr sz="1600" b="1" spc="-5" dirty="0">
                <a:latin typeface="Times New Roman"/>
                <a:cs typeface="Times New Roman"/>
              </a:rPr>
              <a:t>subjected to </a:t>
            </a:r>
            <a:r>
              <a:rPr sz="1600" b="1" dirty="0">
                <a:latin typeface="Times New Roman"/>
                <a:cs typeface="Times New Roman"/>
              </a:rPr>
              <a:t>a </a:t>
            </a:r>
            <a:r>
              <a:rPr sz="1600" b="1" spc="-5" dirty="0">
                <a:latin typeface="Times New Roman"/>
                <a:cs typeface="Times New Roman"/>
              </a:rPr>
              <a:t>harmonic  excitation of </a:t>
            </a:r>
            <a:r>
              <a:rPr sz="1600" b="1" spc="-10" dirty="0">
                <a:latin typeface="Times New Roman"/>
                <a:cs typeface="Times New Roman"/>
              </a:rPr>
              <a:t>magnitude </a:t>
            </a:r>
            <a:r>
              <a:rPr sz="1600" b="1" dirty="0">
                <a:latin typeface="Times New Roman"/>
                <a:cs typeface="Times New Roman"/>
              </a:rPr>
              <a:t>300N and </a:t>
            </a:r>
            <a:r>
              <a:rPr sz="1600" b="1" spc="-5" dirty="0">
                <a:latin typeface="Times New Roman"/>
                <a:cs typeface="Times New Roman"/>
              </a:rPr>
              <a:t>frequency </a:t>
            </a:r>
            <a:r>
              <a:rPr sz="1600" b="1" dirty="0">
                <a:latin typeface="Times New Roman"/>
                <a:cs typeface="Times New Roman"/>
              </a:rPr>
              <a:t>100 </a:t>
            </a:r>
            <a:r>
              <a:rPr sz="1600" b="1" spc="-10" dirty="0">
                <a:latin typeface="Times New Roman"/>
                <a:cs typeface="Times New Roman"/>
              </a:rPr>
              <a:t>rad/sec. </a:t>
            </a:r>
            <a:r>
              <a:rPr sz="1600" b="1" spc="-5" dirty="0">
                <a:latin typeface="Times New Roman"/>
                <a:cs typeface="Times New Roman"/>
              </a:rPr>
              <a:t>the  </a:t>
            </a:r>
            <a:r>
              <a:rPr sz="1600" b="1" dirty="0">
                <a:latin typeface="Times New Roman"/>
                <a:cs typeface="Times New Roman"/>
              </a:rPr>
              <a:t>phase </a:t>
            </a:r>
            <a:r>
              <a:rPr sz="1600" b="1" spc="-5" dirty="0">
                <a:latin typeface="Times New Roman"/>
                <a:cs typeface="Times New Roman"/>
              </a:rPr>
              <a:t>difference between the excitation </a:t>
            </a:r>
            <a:r>
              <a:rPr sz="1600" b="1" dirty="0">
                <a:latin typeface="Times New Roman"/>
                <a:cs typeface="Times New Roman"/>
              </a:rPr>
              <a:t>and </a:t>
            </a:r>
            <a:r>
              <a:rPr sz="1600" b="1" spc="-5" dirty="0">
                <a:latin typeface="Times New Roman"/>
                <a:cs typeface="Times New Roman"/>
              </a:rPr>
              <a:t>the </a:t>
            </a:r>
            <a:r>
              <a:rPr sz="1600" b="1" dirty="0">
                <a:latin typeface="Times New Roman"/>
                <a:cs typeface="Times New Roman"/>
              </a:rPr>
              <a:t>steady-state  </a:t>
            </a:r>
            <a:r>
              <a:rPr sz="1600" b="1" spc="-5" dirty="0">
                <a:latin typeface="Times New Roman"/>
                <a:cs typeface="Times New Roman"/>
              </a:rPr>
              <a:t>response </a:t>
            </a:r>
            <a:r>
              <a:rPr sz="1600" b="1" spc="5" dirty="0">
                <a:latin typeface="Times New Roman"/>
                <a:cs typeface="Times New Roman"/>
              </a:rPr>
              <a:t>is 25 </a:t>
            </a:r>
            <a:r>
              <a:rPr sz="1600" b="1" spc="-5" dirty="0">
                <a:latin typeface="Times New Roman"/>
                <a:cs typeface="Times New Roman"/>
              </a:rPr>
              <a:t>deg. Determine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59535" y="7802702"/>
            <a:ext cx="273685" cy="56197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b="1" dirty="0">
                <a:latin typeface="Times New Roman"/>
                <a:cs typeface="Times New Roman"/>
              </a:rPr>
              <a:t>(a)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b="1" spc="-10" dirty="0">
                <a:latin typeface="Times New Roman"/>
                <a:cs typeface="Times New Roman"/>
              </a:rPr>
              <a:t>(b</a:t>
            </a:r>
            <a:r>
              <a:rPr sz="1600" b="1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5589" y="7802702"/>
            <a:ext cx="4364355" cy="56197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b="1" dirty="0">
                <a:latin typeface="Times New Roman"/>
                <a:cs typeface="Times New Roman"/>
              </a:rPr>
              <a:t>The </a:t>
            </a:r>
            <a:r>
              <a:rPr sz="1600" b="1" spc="-10" dirty="0">
                <a:latin typeface="Times New Roman"/>
                <a:cs typeface="Times New Roman"/>
              </a:rPr>
              <a:t>damping </a:t>
            </a:r>
            <a:r>
              <a:rPr sz="1600" b="1" spc="-5" dirty="0">
                <a:latin typeface="Times New Roman"/>
                <a:cs typeface="Times New Roman"/>
              </a:rPr>
              <a:t>ratio </a:t>
            </a:r>
            <a:r>
              <a:rPr sz="1600" b="1" spc="5" dirty="0">
                <a:latin typeface="Times New Roman"/>
                <a:cs typeface="Times New Roman"/>
              </a:rPr>
              <a:t>of </a:t>
            </a:r>
            <a:r>
              <a:rPr sz="1600" b="1" spc="-5" dirty="0">
                <a:latin typeface="Times New Roman"/>
                <a:cs typeface="Times New Roman"/>
              </a:rPr>
              <a:t>the isolator </a:t>
            </a:r>
            <a:r>
              <a:rPr sz="1600" b="1" spc="-10" dirty="0">
                <a:latin typeface="Times New Roman"/>
                <a:cs typeface="Times New Roman"/>
              </a:rPr>
              <a:t>pad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b="1" dirty="0">
                <a:latin typeface="Times New Roman"/>
                <a:cs typeface="Times New Roman"/>
              </a:rPr>
              <a:t>The isolator </a:t>
            </a:r>
            <a:r>
              <a:rPr sz="1600" b="1" spc="-5" dirty="0">
                <a:latin typeface="Times New Roman"/>
                <a:cs typeface="Times New Roman"/>
              </a:rPr>
              <a:t>pad's </a:t>
            </a:r>
            <a:r>
              <a:rPr sz="1600" b="1" spc="-10" dirty="0">
                <a:latin typeface="Times New Roman"/>
                <a:cs typeface="Times New Roman"/>
              </a:rPr>
              <a:t>maximum </a:t>
            </a:r>
            <a:r>
              <a:rPr sz="1600" b="1" dirty="0">
                <a:latin typeface="Times New Roman"/>
                <a:cs typeface="Times New Roman"/>
              </a:rPr>
              <a:t>deflection </a:t>
            </a:r>
            <a:r>
              <a:rPr sz="1600" b="1" spc="-15" dirty="0">
                <a:latin typeface="Times New Roman"/>
                <a:cs typeface="Times New Roman"/>
              </a:rPr>
              <a:t>due to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this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30604" y="8359520"/>
            <a:ext cx="4253230" cy="1066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5"/>
              </a:spcBef>
            </a:pPr>
            <a:r>
              <a:rPr sz="1600" b="1" spc="-5" dirty="0">
                <a:latin typeface="Times New Roman"/>
                <a:cs typeface="Times New Roman"/>
              </a:rPr>
              <a:t>excitation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b="1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225"/>
              </a:spcBef>
              <a:tabLst>
                <a:tab pos="927100" algn="l"/>
              </a:tabLst>
            </a:pPr>
            <a:r>
              <a:rPr sz="1600" b="1" dirty="0">
                <a:latin typeface="Times New Roman"/>
                <a:cs typeface="Times New Roman"/>
              </a:rPr>
              <a:t>(a)	The </a:t>
            </a:r>
            <a:r>
              <a:rPr sz="1600" b="1" spc="-10" dirty="0">
                <a:latin typeface="Times New Roman"/>
                <a:cs typeface="Times New Roman"/>
              </a:rPr>
              <a:t>natural </a:t>
            </a:r>
            <a:r>
              <a:rPr sz="1600" b="1" spc="-5" dirty="0">
                <a:latin typeface="Times New Roman"/>
                <a:cs typeface="Times New Roman"/>
              </a:rPr>
              <a:t>frequency of the </a:t>
            </a:r>
            <a:r>
              <a:rPr sz="1600" b="1" spc="-10" dirty="0">
                <a:latin typeface="Times New Roman"/>
                <a:cs typeface="Times New Roman"/>
              </a:rPr>
              <a:t>system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135" y="860500"/>
            <a:ext cx="5369560" cy="2449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0" marR="30480" algn="just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proportionality velocity of vibrating </a:t>
            </a:r>
            <a:r>
              <a:rPr sz="1600" dirty="0">
                <a:latin typeface="Times New Roman"/>
                <a:cs typeface="Times New Roman"/>
              </a:rPr>
              <a:t>body </a:t>
            </a:r>
            <a:r>
              <a:rPr sz="1600" spc="5" dirty="0">
                <a:latin typeface="Times New Roman"/>
                <a:cs typeface="Times New Roman"/>
              </a:rPr>
              <a:t>(1-5hz) </a:t>
            </a:r>
            <a:r>
              <a:rPr sz="1600" dirty="0">
                <a:latin typeface="Times New Roman"/>
                <a:cs typeface="Times New Roman"/>
              </a:rPr>
              <a:t>natural  </a:t>
            </a:r>
            <a:r>
              <a:rPr sz="1600" spc="-5" dirty="0">
                <a:latin typeface="Times New Roman"/>
                <a:cs typeface="Times New Roman"/>
              </a:rPr>
              <a:t>frequency with </a:t>
            </a:r>
            <a:r>
              <a:rPr sz="1600" dirty="0">
                <a:latin typeface="Times New Roman"/>
                <a:cs typeface="Times New Roman"/>
              </a:rPr>
              <a:t>max </a:t>
            </a:r>
            <a:r>
              <a:rPr sz="1600" spc="-5" dirty="0">
                <a:latin typeface="Times New Roman"/>
                <a:cs typeface="Times New Roman"/>
              </a:rPr>
              <a:t>displacement limited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0.5cm peak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dirty="0">
                <a:latin typeface="Times New Roman"/>
                <a:cs typeface="Times New Roman"/>
              </a:rPr>
              <a:t>peak </a:t>
            </a:r>
            <a:r>
              <a:rPr sz="1600" spc="5" dirty="0">
                <a:latin typeface="Times New Roman"/>
                <a:cs typeface="Times New Roman"/>
              </a:rPr>
              <a:t>&amp; </a:t>
            </a:r>
            <a:r>
              <a:rPr sz="1600" dirty="0">
                <a:latin typeface="Times New Roman"/>
                <a:cs typeface="Times New Roman"/>
              </a:rPr>
              <a:t>sensitivity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range of </a:t>
            </a:r>
            <a:r>
              <a:rPr sz="1600" dirty="0">
                <a:latin typeface="Times New Roman"/>
                <a:cs typeface="Times New Roman"/>
              </a:rPr>
              <a:t>20-350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mv/cm/s.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Both </a:t>
            </a:r>
            <a:r>
              <a:rPr sz="1600" spc="-5" dirty="0">
                <a:latin typeface="Times New Roman"/>
                <a:cs typeface="Times New Roman"/>
              </a:rPr>
              <a:t>the displacement </a:t>
            </a:r>
            <a:r>
              <a:rPr sz="1600" spc="5" dirty="0">
                <a:latin typeface="Times New Roman"/>
                <a:cs typeface="Times New Roman"/>
              </a:rPr>
              <a:t>&amp; </a:t>
            </a:r>
            <a:r>
              <a:rPr sz="1600" spc="-5" dirty="0">
                <a:latin typeface="Times New Roman"/>
                <a:cs typeface="Times New Roman"/>
              </a:rPr>
              <a:t>and acceleration are available from</a:t>
            </a:r>
            <a:r>
              <a:rPr sz="1600" spc="5" dirty="0">
                <a:latin typeface="Times New Roman"/>
                <a:cs typeface="Times New Roman"/>
              </a:rPr>
              <a:t> the</a:t>
            </a:r>
            <a:endParaRPr sz="1600">
              <a:latin typeface="Times New Roman"/>
              <a:cs typeface="Times New Roman"/>
            </a:endParaRPr>
          </a:p>
          <a:p>
            <a:pPr marL="38100" marR="33020">
              <a:lnSpc>
                <a:spcPct val="110000"/>
              </a:lnSpc>
              <a:spcBef>
                <a:spcPts val="25"/>
              </a:spcBef>
            </a:pPr>
            <a:r>
              <a:rPr sz="1600" spc="-5" dirty="0">
                <a:latin typeface="Times New Roman"/>
                <a:cs typeface="Times New Roman"/>
              </a:rPr>
              <a:t>velocity type </a:t>
            </a:r>
            <a:r>
              <a:rPr sz="1600" dirty="0">
                <a:latin typeface="Times New Roman"/>
                <a:cs typeface="Times New Roman"/>
              </a:rPr>
              <a:t>transducer </a:t>
            </a:r>
            <a:r>
              <a:rPr sz="1600" spc="5" dirty="0">
                <a:latin typeface="Times New Roman"/>
                <a:cs typeface="Times New Roman"/>
              </a:rPr>
              <a:t>by means </a:t>
            </a:r>
            <a:r>
              <a:rPr sz="1600" spc="-5" dirty="0">
                <a:latin typeface="Times New Roman"/>
                <a:cs typeface="Times New Roman"/>
              </a:rPr>
              <a:t>of integrator or differentiotor  provided in </a:t>
            </a:r>
            <a:r>
              <a:rPr sz="1600" dirty="0">
                <a:latin typeface="Times New Roman"/>
                <a:cs typeface="Times New Roman"/>
              </a:rPr>
              <a:t>most </a:t>
            </a:r>
            <a:r>
              <a:rPr sz="1600" spc="-5" dirty="0">
                <a:latin typeface="Times New Roman"/>
                <a:cs typeface="Times New Roman"/>
              </a:rPr>
              <a:t>single conditioner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unites.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spc="5" dirty="0">
                <a:latin typeface="Times New Roman"/>
                <a:cs typeface="Times New Roman"/>
              </a:rPr>
              <a:t>3) </a:t>
            </a:r>
            <a:r>
              <a:rPr sz="1600" spc="-10" dirty="0">
                <a:latin typeface="Times New Roman"/>
                <a:cs typeface="Times New Roman"/>
              </a:rPr>
              <a:t>Accelerometer </a:t>
            </a: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dirty="0">
                <a:latin typeface="Times New Roman"/>
                <a:cs typeface="Times New Roman"/>
              </a:rPr>
              <a:t>high </a:t>
            </a:r>
            <a:r>
              <a:rPr sz="1600" spc="-5" dirty="0">
                <a:latin typeface="Times New Roman"/>
                <a:cs typeface="Times New Roman"/>
              </a:rPr>
              <a:t>natural frequency </a:t>
            </a:r>
            <a:r>
              <a:rPr sz="1600" spc="-10" dirty="0">
                <a:latin typeface="Times New Roman"/>
                <a:cs typeface="Times New Roman"/>
              </a:rPr>
              <a:t>when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instruments</a:t>
            </a:r>
            <a:endParaRPr sz="1600">
              <a:latin typeface="Times New Roman"/>
              <a:cs typeface="Times New Roman"/>
            </a:endParaRPr>
          </a:p>
          <a:p>
            <a:pPr marL="266700" marR="33020">
              <a:lnSpc>
                <a:spcPts val="2160"/>
              </a:lnSpc>
              <a:spcBef>
                <a:spcPts val="65"/>
              </a:spcBef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high compared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vibration </a:t>
            </a:r>
            <a:r>
              <a:rPr sz="1600" spc="5" dirty="0">
                <a:latin typeface="Times New Roman"/>
                <a:cs typeface="Times New Roman"/>
              </a:rPr>
              <a:t>to be </a:t>
            </a:r>
            <a:r>
              <a:rPr sz="1600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mcaml </a:t>
            </a:r>
            <a:r>
              <a:rPr sz="1600" spc="-5" dirty="0">
                <a:solidFill>
                  <a:srgbClr val="0D0D0D"/>
                </a:solidFill>
                <a:latin typeface="Times New Roman"/>
                <a:cs typeface="Times New Roman"/>
              </a:rPr>
              <a:t>the instrument  indicates acceleration</a:t>
            </a:r>
            <a:r>
              <a:rPr sz="1600" spc="15" dirty="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D0D0D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1620" y="3438524"/>
            <a:ext cx="1739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30501" y="3731133"/>
            <a:ext cx="300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solidFill>
                  <a:srgbClr val="0D0D0D"/>
                </a:solidFill>
                <a:latin typeface="Cambria Math"/>
                <a:cs typeface="Cambria Math"/>
              </a:rPr>
              <a:t>𝑛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68601" y="375297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77973" y="3383661"/>
            <a:ext cx="3314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21739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r>
              <a:rPr sz="1725" spc="225" baseline="-21739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150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1399" y="3597021"/>
            <a:ext cx="19278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973455" algn="l"/>
                <a:tab pos="1382395" algn="l"/>
              </a:tabLst>
            </a:pPr>
            <a:r>
              <a:rPr sz="2400" spc="1297" baseline="6944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spc="26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1</a:t>
            </a:r>
            <a:r>
              <a:rPr sz="1600" spc="-20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−		+</a:t>
            </a:r>
            <a:r>
              <a:rPr sz="1600" spc="33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2𝜉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4841" y="3390975"/>
            <a:ext cx="300990" cy="610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480"/>
              </a:spcBef>
            </a:pP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1600" spc="-3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solidFill>
                  <a:srgbClr val="0D0D0D"/>
                </a:solidFill>
                <a:latin typeface="Cambria Math"/>
                <a:cs typeface="Cambria Math"/>
              </a:rPr>
              <a:t>𝑛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72941" y="375297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4144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34947" y="3384169"/>
            <a:ext cx="2177415" cy="0"/>
          </a:xfrm>
          <a:custGeom>
            <a:avLst/>
            <a:gdLst/>
            <a:ahLst/>
            <a:cxnLst/>
            <a:rect l="l" t="t" r="r" b="b"/>
            <a:pathLst>
              <a:path w="2177415">
                <a:moveTo>
                  <a:pt x="0" y="0"/>
                </a:moveTo>
                <a:lnTo>
                  <a:pt x="2177161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07384" y="3438524"/>
            <a:ext cx="1721485" cy="4260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>
              <a:lnSpc>
                <a:spcPts val="1305"/>
              </a:lnSpc>
              <a:spcBef>
                <a:spcPts val="100"/>
              </a:spcBef>
            </a:pPr>
            <a:r>
              <a:rPr sz="1150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845"/>
              </a:lnSpc>
              <a:tabLst>
                <a:tab pos="262255" algn="l"/>
                <a:tab pos="579120" algn="l"/>
                <a:tab pos="1374775" algn="l"/>
              </a:tabLst>
            </a:pPr>
            <a:r>
              <a:rPr sz="1600" spc="440" dirty="0">
                <a:solidFill>
                  <a:srgbClr val="0D0D0D"/>
                </a:solidFill>
                <a:latin typeface="Cambria Math"/>
                <a:cs typeface="Cambria Math"/>
              </a:rPr>
              <a:t> 	</a:t>
            </a: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→	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1</a:t>
            </a: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spc="130" dirty="0">
                <a:solidFill>
                  <a:srgbClr val="0D0D0D"/>
                </a:solidFill>
                <a:latin typeface="Cambria Math"/>
                <a:cs typeface="Cambria Math"/>
              </a:rPr>
              <a:t>𝑡𝑕𝑒𝑛	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𝑍</a:t>
            </a:r>
            <a:r>
              <a:rPr sz="1600" spc="3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96178" y="3737228"/>
            <a:ext cx="300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solidFill>
                  <a:srgbClr val="0D0D0D"/>
                </a:solidFill>
                <a:latin typeface="Cambria Math"/>
                <a:cs typeface="Cambria Math"/>
              </a:rPr>
              <a:t>𝑛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7027" y="3721988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70271" y="3752976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>
                <a:moveTo>
                  <a:pt x="0" y="0"/>
                </a:moveTo>
                <a:lnTo>
                  <a:pt x="371855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887339" y="3593973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19471" y="3438524"/>
            <a:ext cx="10763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687705" algn="l"/>
              </a:tabLst>
            </a:pPr>
            <a:r>
              <a:rPr sz="1600" spc="15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725" spc="22" baseline="28985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r>
              <a:rPr sz="1725" spc="-225" baseline="2898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𝑌	</a:t>
            </a:r>
            <a:r>
              <a:rPr sz="1600" spc="10" dirty="0">
                <a:solidFill>
                  <a:srgbClr val="0D0D0D"/>
                </a:solidFill>
                <a:latin typeface="Cambria Math"/>
                <a:cs typeface="Cambria Math"/>
              </a:rPr>
              <a:t>𝑎𝑐𝑐.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21272" y="3737228"/>
            <a:ext cx="300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solidFill>
                  <a:srgbClr val="0D0D0D"/>
                </a:solidFill>
                <a:latin typeface="Cambria Math"/>
                <a:cs typeface="Cambria Math"/>
              </a:rPr>
              <a:t>𝑛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02121" y="3721988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0D0D0D"/>
                </a:solidFill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07557" y="3752976"/>
            <a:ext cx="347980" cy="0"/>
          </a:xfrm>
          <a:custGeom>
            <a:avLst/>
            <a:gdLst/>
            <a:ahLst/>
            <a:cxnLst/>
            <a:rect l="l" t="t" r="r" b="b"/>
            <a:pathLst>
              <a:path w="347979">
                <a:moveTo>
                  <a:pt x="0" y="0"/>
                </a:moveTo>
                <a:lnTo>
                  <a:pt x="347472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359535" y="4097273"/>
            <a:ext cx="23069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solidFill>
                  <a:srgbClr val="0D0D0D"/>
                </a:solidFill>
                <a:latin typeface="Times New Roman"/>
                <a:cs typeface="Times New Roman"/>
              </a:rPr>
              <a:t>Useful frequency range 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0</a:t>
            </a:r>
            <a:r>
              <a:rPr sz="1600" spc="60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≤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69791" y="3989374"/>
            <a:ext cx="26543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70"/>
              </a:spcBef>
            </a:pPr>
            <a:r>
              <a:rPr sz="1150" spc="50" dirty="0">
                <a:solidFill>
                  <a:srgbClr val="0D0D0D"/>
                </a:solidFill>
                <a:latin typeface="Cambria Math"/>
                <a:cs typeface="Cambria Math"/>
              </a:rPr>
              <a:t>𝜔</a:t>
            </a:r>
            <a:r>
              <a:rPr sz="1425" spc="75" baseline="-14619" dirty="0">
                <a:solidFill>
                  <a:srgbClr val="0D0D0D"/>
                </a:solidFill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07891" y="4256277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963415" y="4097273"/>
            <a:ext cx="3460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solidFill>
                  <a:srgbClr val="0D0D0D"/>
                </a:solidFill>
                <a:latin typeface="Cambria Math"/>
                <a:cs typeface="Cambria Math"/>
              </a:rPr>
              <a:t>≤</a:t>
            </a:r>
            <a:r>
              <a:rPr sz="1600" spc="-5" dirty="0">
                <a:solidFill>
                  <a:srgbClr val="0D0D0D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0D0D0D"/>
                </a:solidFill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59535" y="4704790"/>
            <a:ext cx="5320030" cy="458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30">
              <a:lnSpc>
                <a:spcPct val="110100"/>
              </a:lnSpc>
              <a:spcBef>
                <a:spcPts val="95"/>
              </a:spcBef>
              <a:tabLst>
                <a:tab pos="621030" algn="l"/>
                <a:tab pos="2147570" algn="l"/>
                <a:tab pos="3796029" algn="l"/>
                <a:tab pos="4587875" algn="l"/>
              </a:tabLst>
            </a:pPr>
            <a:r>
              <a:rPr sz="1600" b="1" spc="5" dirty="0">
                <a:solidFill>
                  <a:srgbClr val="0D0D0D"/>
                </a:solidFill>
                <a:latin typeface="Times New Roman"/>
                <a:cs typeface="Times New Roman"/>
              </a:rPr>
              <a:t>4</a:t>
            </a:r>
            <a:r>
              <a:rPr sz="1600" b="1" spc="-20" dirty="0">
                <a:solidFill>
                  <a:srgbClr val="0D0D0D"/>
                </a:solidFill>
                <a:latin typeface="Times New Roman"/>
                <a:cs typeface="Times New Roman"/>
              </a:rPr>
              <a:t>.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6	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V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IB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R</a:t>
            </a:r>
            <a:r>
              <a:rPr sz="1600" b="1" spc="-30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1600" b="1" spc="10" dirty="0">
                <a:solidFill>
                  <a:srgbClr val="0D0D0D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ION	I</a:t>
            </a:r>
            <a:r>
              <a:rPr sz="1600" b="1" spc="-10" dirty="0">
                <a:solidFill>
                  <a:srgbClr val="0D0D0D"/>
                </a:solidFill>
                <a:latin typeface="Times New Roman"/>
                <a:cs typeface="Times New Roman"/>
              </a:rPr>
              <a:t>NS</a:t>
            </a:r>
            <a:r>
              <a:rPr sz="1600" b="1" spc="-25" dirty="0">
                <a:solidFill>
                  <a:srgbClr val="0D0D0D"/>
                </a:solidFill>
                <a:latin typeface="Times New Roman"/>
                <a:cs typeface="Times New Roman"/>
              </a:rPr>
              <a:t>O</a:t>
            </a:r>
            <a:r>
              <a:rPr sz="1600" b="1" spc="10" dirty="0">
                <a:solidFill>
                  <a:srgbClr val="0D0D0D"/>
                </a:solidFill>
                <a:latin typeface="Times New Roman"/>
                <a:cs typeface="Times New Roman"/>
              </a:rPr>
              <a:t>L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A</a:t>
            </a:r>
            <a:r>
              <a:rPr sz="1600" b="1" spc="-15" dirty="0">
                <a:solidFill>
                  <a:srgbClr val="0D0D0D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ION	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AN</a:t>
            </a:r>
            <a:r>
              <a:rPr sz="1600" b="1" spc="5" dirty="0">
                <a:solidFill>
                  <a:srgbClr val="0D0D0D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	</a:t>
            </a:r>
            <a:r>
              <a:rPr sz="1600" b="1" spc="5" dirty="0">
                <a:solidFill>
                  <a:srgbClr val="0D0D0D"/>
                </a:solidFill>
                <a:latin typeface="Times New Roman"/>
                <a:cs typeface="Times New Roman"/>
              </a:rPr>
              <a:t>FO</a:t>
            </a:r>
            <a:r>
              <a:rPr sz="1600" b="1" spc="-10" dirty="0">
                <a:solidFill>
                  <a:srgbClr val="0D0D0D"/>
                </a:solidFill>
                <a:latin typeface="Times New Roman"/>
                <a:cs typeface="Times New Roman"/>
              </a:rPr>
              <a:t>R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C</a:t>
            </a:r>
            <a:r>
              <a:rPr sz="1600" b="1" dirty="0">
                <a:solidFill>
                  <a:srgbClr val="0D0D0D"/>
                </a:solidFill>
                <a:latin typeface="Times New Roman"/>
                <a:cs typeface="Times New Roman"/>
              </a:rPr>
              <a:t>E  </a:t>
            </a:r>
            <a:r>
              <a:rPr sz="1600" b="1" spc="-5" dirty="0">
                <a:solidFill>
                  <a:srgbClr val="0D0D0D"/>
                </a:solidFill>
                <a:latin typeface="Times New Roman"/>
                <a:cs typeface="Times New Roman"/>
              </a:rPr>
              <a:t>TRANSMISSIBILITY</a:t>
            </a:r>
            <a:endParaRPr sz="1600">
              <a:latin typeface="Times New Roman"/>
              <a:cs typeface="Times New Roman"/>
            </a:endParaRPr>
          </a:p>
          <a:p>
            <a:pPr marL="12700" marR="13970" algn="just">
              <a:lnSpc>
                <a:spcPts val="2110"/>
              </a:lnSpc>
              <a:spcBef>
                <a:spcPts val="80"/>
              </a:spcBef>
            </a:pPr>
            <a:r>
              <a:rPr sz="1600" spc="-5" dirty="0">
                <a:latin typeface="Times New Roman"/>
                <a:cs typeface="Times New Roman"/>
              </a:rPr>
              <a:t>The force </a:t>
            </a:r>
            <a:r>
              <a:rPr sz="1600" dirty="0">
                <a:latin typeface="Times New Roman"/>
                <a:cs typeface="Times New Roman"/>
              </a:rPr>
              <a:t>associated </a:t>
            </a:r>
            <a:r>
              <a:rPr sz="1600" spc="-10" dirty="0">
                <a:latin typeface="Times New Roman"/>
                <a:cs typeface="Times New Roman"/>
              </a:rPr>
              <a:t>with </a:t>
            </a:r>
            <a:r>
              <a:rPr sz="1600" spc="-5" dirty="0">
                <a:latin typeface="Times New Roman"/>
                <a:cs typeface="Times New Roman"/>
              </a:rPr>
              <a:t>the vibrations of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machine or </a:t>
            </a:r>
            <a:r>
              <a:rPr sz="1600" dirty="0">
                <a:latin typeface="Times New Roman"/>
                <a:cs typeface="Times New Roman"/>
              </a:rPr>
              <a:t>a  </a:t>
            </a:r>
            <a:r>
              <a:rPr sz="1600" spc="-5" dirty="0">
                <a:latin typeface="Times New Roman"/>
                <a:cs typeface="Times New Roman"/>
              </a:rPr>
              <a:t>structure will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transmitted </a:t>
            </a:r>
            <a:r>
              <a:rPr sz="1600" spc="5" dirty="0">
                <a:latin typeface="Times New Roman"/>
                <a:cs typeface="Times New Roman"/>
              </a:rPr>
              <a:t>to its </a:t>
            </a:r>
            <a:r>
              <a:rPr sz="1600" spc="-5" dirty="0">
                <a:latin typeface="Times New Roman"/>
                <a:cs typeface="Times New Roman"/>
              </a:rPr>
              <a:t>supporting structure </a:t>
            </a:r>
            <a:r>
              <a:rPr sz="1600" dirty="0">
                <a:latin typeface="Times New Roman"/>
                <a:cs typeface="Times New Roman"/>
              </a:rPr>
              <a:t>. these  </a:t>
            </a:r>
            <a:r>
              <a:rPr sz="1600" spc="-5" dirty="0">
                <a:latin typeface="Times New Roman"/>
                <a:cs typeface="Times New Roman"/>
              </a:rPr>
              <a:t>transmitted  </a:t>
            </a:r>
            <a:r>
              <a:rPr sz="1600" spc="-10" dirty="0">
                <a:latin typeface="Times New Roman"/>
                <a:cs typeface="Times New Roman"/>
              </a:rPr>
              <a:t>forces 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most </a:t>
            </a:r>
            <a:r>
              <a:rPr sz="1600" spc="-5" dirty="0">
                <a:latin typeface="Times New Roman"/>
                <a:cs typeface="Times New Roman"/>
              </a:rPr>
              <a:t>instances produce undesirable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effects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Times New Roman"/>
                <a:cs typeface="Times New Roman"/>
              </a:rPr>
              <a:t>such </a:t>
            </a:r>
            <a:r>
              <a:rPr sz="1600" dirty="0">
                <a:latin typeface="Times New Roman"/>
                <a:cs typeface="Times New Roman"/>
              </a:rPr>
              <a:t>as noise </a:t>
            </a:r>
            <a:r>
              <a:rPr sz="1600" spc="-5" dirty="0">
                <a:latin typeface="Times New Roman"/>
                <a:cs typeface="Times New Roman"/>
              </a:rPr>
              <a:t>.machines and </a:t>
            </a:r>
            <a:r>
              <a:rPr sz="1600" spc="-10" dirty="0">
                <a:latin typeface="Times New Roman"/>
                <a:cs typeface="Times New Roman"/>
              </a:rPr>
              <a:t>structures </a:t>
            </a:r>
            <a:r>
              <a:rPr sz="1600" spc="-5" dirty="0">
                <a:latin typeface="Times New Roman"/>
                <a:cs typeface="Times New Roman"/>
              </a:rPr>
              <a:t>are generally </a:t>
            </a:r>
            <a:r>
              <a:rPr sz="1600" dirty="0">
                <a:latin typeface="Times New Roman"/>
                <a:cs typeface="Times New Roman"/>
              </a:rPr>
              <a:t>mounted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10000"/>
              </a:lnSpc>
              <a:spcBef>
                <a:spcPts val="20"/>
              </a:spcBef>
            </a:pPr>
            <a:r>
              <a:rPr sz="1600" spc="-5" dirty="0">
                <a:latin typeface="Times New Roman"/>
                <a:cs typeface="Times New Roman"/>
              </a:rPr>
              <a:t>designed </a:t>
            </a:r>
            <a:r>
              <a:rPr sz="1600" spc="-10" dirty="0">
                <a:latin typeface="Times New Roman"/>
                <a:cs typeface="Times New Roman"/>
              </a:rPr>
              <a:t>flexible </a:t>
            </a:r>
            <a:r>
              <a:rPr sz="1600" dirty="0">
                <a:latin typeface="Times New Roman"/>
                <a:cs typeface="Times New Roman"/>
              </a:rPr>
              <a:t>supports </a:t>
            </a:r>
            <a:r>
              <a:rPr sz="1600" spc="-10" dirty="0">
                <a:latin typeface="Times New Roman"/>
                <a:cs typeface="Times New Roman"/>
              </a:rPr>
              <a:t>known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i="1" spc="-5" dirty="0">
                <a:latin typeface="Times New Roman"/>
                <a:cs typeface="Times New Roman"/>
              </a:rPr>
              <a:t>vibration isolators </a:t>
            </a:r>
            <a:r>
              <a:rPr sz="1600" i="1" spc="5" dirty="0">
                <a:latin typeface="Times New Roman"/>
                <a:cs typeface="Times New Roman"/>
              </a:rPr>
              <a:t>or  </a:t>
            </a:r>
            <a:r>
              <a:rPr sz="1600" i="1" spc="-5" dirty="0">
                <a:latin typeface="Times New Roman"/>
                <a:cs typeface="Times New Roman"/>
              </a:rPr>
              <a:t>isolators .</a:t>
            </a:r>
            <a:r>
              <a:rPr sz="1600" spc="-5" dirty="0">
                <a:latin typeface="Times New Roman"/>
                <a:cs typeface="Times New Roman"/>
              </a:rPr>
              <a:t>an isolation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attempts </a:t>
            </a:r>
            <a:r>
              <a:rPr sz="1600" spc="-5" dirty="0">
                <a:latin typeface="Times New Roman"/>
                <a:cs typeface="Times New Roman"/>
              </a:rPr>
              <a:t>either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protect </a:t>
            </a:r>
            <a:r>
              <a:rPr sz="1600" dirty="0">
                <a:latin typeface="Times New Roman"/>
                <a:cs typeface="Times New Roman"/>
              </a:rPr>
              <a:t>a delicate  </a:t>
            </a:r>
            <a:r>
              <a:rPr sz="1600" spc="-5" dirty="0">
                <a:latin typeface="Times New Roman"/>
                <a:cs typeface="Times New Roman"/>
              </a:rPr>
              <a:t>object from excessive vibration transmitted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its  </a:t>
            </a:r>
            <a:r>
              <a:rPr sz="1600" spc="-5" dirty="0">
                <a:latin typeface="Times New Roman"/>
                <a:cs typeface="Times New Roman"/>
              </a:rPr>
              <a:t>supporting structure or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prevent vibration force generated </a:t>
            </a:r>
            <a:r>
              <a:rPr sz="1600" spc="5" dirty="0">
                <a:latin typeface="Times New Roman"/>
                <a:cs typeface="Times New Roman"/>
              </a:rPr>
              <a:t>by  </a:t>
            </a:r>
            <a:r>
              <a:rPr sz="1600" spc="-5" dirty="0">
                <a:latin typeface="Times New Roman"/>
                <a:cs typeface="Times New Roman"/>
              </a:rPr>
              <a:t>machines from </a:t>
            </a:r>
            <a:r>
              <a:rPr sz="1600" dirty="0">
                <a:latin typeface="Times New Roman"/>
                <a:cs typeface="Times New Roman"/>
              </a:rPr>
              <a:t>being </a:t>
            </a:r>
            <a:r>
              <a:rPr sz="1600" spc="-5" dirty="0">
                <a:latin typeface="Times New Roman"/>
                <a:cs typeface="Times New Roman"/>
              </a:rPr>
              <a:t>transmitted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its </a:t>
            </a:r>
            <a:r>
              <a:rPr sz="1600" spc="-5" dirty="0">
                <a:latin typeface="Times New Roman"/>
                <a:cs typeface="Times New Roman"/>
              </a:rPr>
              <a:t>surroundings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in order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dirty="0">
                <a:latin typeface="Times New Roman"/>
                <a:cs typeface="Times New Roman"/>
              </a:rPr>
              <a:t>reduce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force </a:t>
            </a:r>
            <a:r>
              <a:rPr sz="1600" dirty="0">
                <a:latin typeface="Times New Roman"/>
                <a:cs typeface="Times New Roman"/>
              </a:rPr>
              <a:t>transmitted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spc="-5" dirty="0">
                <a:latin typeface="Times New Roman"/>
                <a:cs typeface="Times New Roman"/>
              </a:rPr>
              <a:t>support structure </a:t>
            </a:r>
            <a:r>
              <a:rPr sz="1600" dirty="0">
                <a:latin typeface="Times New Roman"/>
                <a:cs typeface="Times New Roman"/>
              </a:rPr>
              <a:t>, a </a:t>
            </a:r>
            <a:r>
              <a:rPr sz="1600" spc="-5" dirty="0">
                <a:latin typeface="Times New Roman"/>
                <a:cs typeface="Times New Roman"/>
              </a:rPr>
              <a:t>proper  selection of the </a:t>
            </a:r>
            <a:r>
              <a:rPr sz="1600" dirty="0">
                <a:latin typeface="Times New Roman"/>
                <a:cs typeface="Times New Roman"/>
              </a:rPr>
              <a:t>stiffness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damping coefficients </a:t>
            </a:r>
            <a:r>
              <a:rPr sz="1600" spc="-10" dirty="0">
                <a:latin typeface="Times New Roman"/>
                <a:cs typeface="Times New Roman"/>
              </a:rPr>
              <a:t>must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r>
              <a:rPr sz="1600" spc="2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made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100"/>
              </a:lnSpc>
              <a:spcBef>
                <a:spcPts val="25"/>
              </a:spcBef>
            </a:pPr>
            <a:r>
              <a:rPr sz="1600" spc="-5" dirty="0">
                <a:latin typeface="Times New Roman"/>
                <a:cs typeface="Times New Roman"/>
              </a:rPr>
              <a:t>.figure 4.16(a)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damped spring-mass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subjected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harmonic force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force </a:t>
            </a:r>
            <a:r>
              <a:rPr sz="1600" dirty="0">
                <a:latin typeface="Times New Roman"/>
                <a:cs typeface="Times New Roman"/>
              </a:rPr>
              <a:t>acting </a:t>
            </a:r>
            <a:r>
              <a:rPr sz="1600" spc="-20" dirty="0">
                <a:latin typeface="Times New Roman"/>
                <a:cs typeface="Times New Roman"/>
              </a:rPr>
              <a:t>on </a:t>
            </a:r>
            <a:r>
              <a:rPr sz="1600" spc="-5" dirty="0">
                <a:latin typeface="Times New Roman"/>
                <a:cs typeface="Times New Roman"/>
              </a:rPr>
              <a:t>the support are shown </a:t>
            </a:r>
            <a:r>
              <a:rPr sz="1600" spc="5" dirty="0">
                <a:latin typeface="Times New Roman"/>
                <a:cs typeface="Times New Roman"/>
              </a:rPr>
              <a:t>in  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free-body-diagram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90"/>
              </a:spcBef>
            </a:pP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fig.4.16(b) and </a:t>
            </a:r>
            <a:r>
              <a:rPr sz="1600" spc="-5" dirty="0">
                <a:latin typeface="Times New Roman"/>
                <a:cs typeface="Times New Roman"/>
              </a:rPr>
              <a:t>the velocity triangle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fig.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4.16(c).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6035" y="1659458"/>
            <a:ext cx="5422900" cy="1729739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The force </a:t>
            </a:r>
            <a:r>
              <a:rPr sz="1600" dirty="0">
                <a:latin typeface="Times New Roman"/>
                <a:cs typeface="Times New Roman"/>
              </a:rPr>
              <a:t>transmitted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spc="-10" dirty="0">
                <a:latin typeface="Times New Roman"/>
                <a:cs typeface="Times New Roman"/>
              </a:rPr>
              <a:t>support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2045335">
              <a:lnSpc>
                <a:spcPct val="100000"/>
              </a:lnSpc>
              <a:spcBef>
                <a:spcPts val="240"/>
              </a:spcBef>
            </a:pPr>
            <a:r>
              <a:rPr sz="1600" spc="-60" dirty="0">
                <a:latin typeface="Cambria Math"/>
                <a:cs typeface="Cambria Math"/>
              </a:rPr>
              <a:t>𝐹</a:t>
            </a:r>
            <a:r>
              <a:rPr sz="1725" spc="-89" baseline="-16908" dirty="0">
                <a:latin typeface="Cambria Math"/>
                <a:cs typeface="Cambria Math"/>
              </a:rPr>
              <a:t>𝑇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𝑘𝑥</a:t>
            </a:r>
            <a:r>
              <a:rPr sz="1725" spc="15" baseline="-16908" dirty="0">
                <a:latin typeface="Cambria Math"/>
                <a:cs typeface="Cambria Math"/>
              </a:rPr>
              <a:t>𝑝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-150" dirty="0">
                <a:latin typeface="Cambria Math"/>
                <a:cs typeface="Cambria Math"/>
              </a:rPr>
              <a:t>𝑐𝑥</a:t>
            </a:r>
            <a:r>
              <a:rPr sz="1725" spc="-225" baseline="-16908" dirty="0">
                <a:latin typeface="Cambria Math"/>
                <a:cs typeface="Cambria Math"/>
              </a:rPr>
              <a:t>𝑝</a:t>
            </a:r>
            <a:endParaRPr sz="1725" baseline="-16908">
              <a:latin typeface="Cambria Math"/>
              <a:cs typeface="Cambria Math"/>
            </a:endParaRPr>
          </a:p>
          <a:p>
            <a:pPr marL="76200" marR="55880">
              <a:lnSpc>
                <a:spcPts val="2400"/>
              </a:lnSpc>
              <a:spcBef>
                <a:spcPts val="90"/>
              </a:spcBef>
              <a:tabLst>
                <a:tab pos="447675" algn="l"/>
                <a:tab pos="1899285" algn="l"/>
              </a:tabLst>
            </a:pPr>
            <a:r>
              <a:rPr sz="1600" dirty="0">
                <a:latin typeface="Times New Roman"/>
                <a:cs typeface="Times New Roman"/>
              </a:rPr>
              <a:t>Using </a:t>
            </a:r>
            <a:r>
              <a:rPr sz="1600" spc="-5" dirty="0">
                <a:latin typeface="Times New Roman"/>
                <a:cs typeface="Times New Roman"/>
              </a:rPr>
              <a:t>the value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235" dirty="0">
                <a:latin typeface="Cambria Math"/>
                <a:cs typeface="Cambria Math"/>
              </a:rPr>
              <a:t>𝑥</a:t>
            </a:r>
            <a:r>
              <a:rPr sz="1725" spc="-352" baseline="-16908" dirty="0">
                <a:latin typeface="Cambria Math"/>
                <a:cs typeface="Cambria Math"/>
              </a:rPr>
              <a:t>𝑝</a:t>
            </a:r>
            <a:r>
              <a:rPr sz="1150" spc="-235" dirty="0">
                <a:latin typeface="Cambria Math"/>
                <a:cs typeface="Cambria Math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Eq. </a:t>
            </a:r>
            <a:r>
              <a:rPr sz="1600" spc="-5" dirty="0">
                <a:latin typeface="Times New Roman"/>
                <a:cs typeface="Times New Roman"/>
              </a:rPr>
              <a:t>(4.51), </a:t>
            </a:r>
            <a:r>
              <a:rPr sz="1600" spc="5" dirty="0">
                <a:latin typeface="Times New Roman"/>
                <a:cs typeface="Times New Roman"/>
              </a:rPr>
              <a:t>Eq. </a:t>
            </a:r>
            <a:r>
              <a:rPr sz="1600" spc="-10" dirty="0">
                <a:latin typeface="Times New Roman"/>
                <a:cs typeface="Times New Roman"/>
              </a:rPr>
              <a:t>(4.98)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 </a:t>
            </a:r>
            <a:r>
              <a:rPr sz="1600" dirty="0">
                <a:latin typeface="Times New Roman"/>
                <a:cs typeface="Times New Roman"/>
              </a:rPr>
              <a:t>as	</a:t>
            </a:r>
            <a:r>
              <a:rPr sz="1600" spc="-60" dirty="0">
                <a:latin typeface="Cambria Math"/>
                <a:cs typeface="Cambria Math"/>
              </a:rPr>
              <a:t>𝐹</a:t>
            </a:r>
            <a:r>
              <a:rPr sz="1725" spc="-89" baseline="-16908" dirty="0">
                <a:latin typeface="Cambria Math"/>
                <a:cs typeface="Cambria Math"/>
              </a:rPr>
              <a:t>𝑇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0" dirty="0">
                <a:latin typeface="Cambria Math"/>
                <a:cs typeface="Cambria Math"/>
              </a:rPr>
              <a:t>𝑘𝑋</a:t>
            </a:r>
            <a:r>
              <a:rPr sz="1725" spc="-15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Cambria Math"/>
                <a:cs typeface="Cambria Math"/>
              </a:rPr>
              <a:t>𝛽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 </a:t>
            </a:r>
            <a:r>
              <a:rPr sz="1600" spc="35" dirty="0">
                <a:latin typeface="Cambria Math"/>
                <a:cs typeface="Cambria Math"/>
              </a:rPr>
              <a:t>𝜙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0" dirty="0">
                <a:latin typeface="Cambria Math"/>
                <a:cs typeface="Cambria Math"/>
              </a:rPr>
              <a:t>𝑐𝜔𝑋</a:t>
            </a:r>
            <a:r>
              <a:rPr sz="1725" spc="-15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Cambria Math"/>
                <a:cs typeface="Cambria Math"/>
              </a:rPr>
              <a:t>𝛽 cos(𝜔𝑡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55" dirty="0">
                <a:latin typeface="Cambria Math"/>
                <a:cs typeface="Cambria Math"/>
              </a:rPr>
              <a:t> </a:t>
            </a:r>
            <a:r>
              <a:rPr sz="1600" spc="-710" dirty="0">
                <a:latin typeface="Cambria Math"/>
                <a:cs typeface="Cambria Math"/>
              </a:rPr>
              <a:t>𝜙</a:t>
            </a:r>
            <a:r>
              <a:rPr sz="2400" spc="577" baseline="1215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15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710" dirty="0">
                <a:latin typeface="Cambria Math"/>
                <a:cs typeface="Cambria Math"/>
              </a:rPr>
              <a:t>𝜙</a:t>
            </a:r>
            <a:r>
              <a:rPr sz="2400" spc="1260" baseline="1215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𝜙 −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215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10" dirty="0">
                <a:latin typeface="Times New Roman"/>
                <a:cs typeface="Times New Roman"/>
              </a:rPr>
              <a:t>angle </a:t>
            </a:r>
            <a:r>
              <a:rPr sz="1600" spc="-5" dirty="0">
                <a:latin typeface="Times New Roman"/>
                <a:cs typeface="Times New Roman"/>
              </a:rPr>
              <a:t>defined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69769" y="3585336"/>
            <a:ext cx="195580" cy="0"/>
          </a:xfrm>
          <a:custGeom>
            <a:avLst/>
            <a:gdLst/>
            <a:ahLst/>
            <a:cxnLst/>
            <a:rect l="l" t="t" r="r" b="b"/>
            <a:pathLst>
              <a:path w="195580">
                <a:moveTo>
                  <a:pt x="0" y="0"/>
                </a:moveTo>
                <a:lnTo>
                  <a:pt x="19507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5950" y="3426333"/>
            <a:ext cx="24898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= tan</a:t>
            </a:r>
            <a:r>
              <a:rPr sz="1725" spc="7" baseline="28985" dirty="0">
                <a:latin typeface="Cambria Math"/>
                <a:cs typeface="Cambria Math"/>
              </a:rPr>
              <a:t>−1</a:t>
            </a:r>
            <a:r>
              <a:rPr sz="1600" spc="5" dirty="0">
                <a:latin typeface="Cambria Math"/>
                <a:cs typeface="Cambria Math"/>
              </a:rPr>
              <a:t>(</a:t>
            </a:r>
            <a:r>
              <a:rPr sz="1725" spc="7" baseline="45893" dirty="0">
                <a:latin typeface="Cambria Math"/>
                <a:cs typeface="Cambria Math"/>
              </a:rPr>
              <a:t>𝑐𝜔 </a:t>
            </a:r>
            <a:r>
              <a:rPr sz="1600" dirty="0">
                <a:latin typeface="Cambria Math"/>
                <a:cs typeface="Cambria Math"/>
              </a:rPr>
              <a:t>)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tan</a:t>
            </a:r>
            <a:r>
              <a:rPr sz="1725" spc="-7" baseline="28985" dirty="0">
                <a:latin typeface="Cambria Math"/>
                <a:cs typeface="Cambria Math"/>
              </a:rPr>
              <a:t>−1</a:t>
            </a:r>
            <a:r>
              <a:rPr sz="1725" spc="15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2𝑟𝜉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07308" y="4100829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34135" y="3587876"/>
            <a:ext cx="4225925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0">
              <a:lnSpc>
                <a:spcPts val="135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𝑘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ts val="1895"/>
              </a:lnSpc>
            </a:pPr>
            <a:r>
              <a:rPr sz="1600" spc="-5" dirty="0">
                <a:latin typeface="Times New Roman"/>
                <a:cs typeface="Times New Roman"/>
              </a:rPr>
              <a:t>Equation (4.99) can also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181100">
              <a:lnSpc>
                <a:spcPct val="100000"/>
              </a:lnSpc>
              <a:spcBef>
                <a:spcPts val="600"/>
              </a:spcBef>
            </a:pPr>
            <a:r>
              <a:rPr sz="2400" spc="-89" baseline="1736" dirty="0">
                <a:latin typeface="Cambria Math"/>
                <a:cs typeface="Cambria Math"/>
              </a:rPr>
              <a:t>𝐹</a:t>
            </a:r>
            <a:r>
              <a:rPr sz="1725" spc="-89" baseline="-12077" dirty="0">
                <a:latin typeface="Cambria Math"/>
                <a:cs typeface="Cambria Math"/>
              </a:rPr>
              <a:t>𝑇</a:t>
            </a:r>
            <a:r>
              <a:rPr sz="1725" spc="195" baseline="-12077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= </a:t>
            </a:r>
            <a:r>
              <a:rPr sz="2400" spc="-15" baseline="1736" dirty="0">
                <a:latin typeface="Cambria Math"/>
                <a:cs typeface="Cambria Math"/>
              </a:rPr>
              <a:t>𝑘𝑋</a:t>
            </a:r>
            <a:r>
              <a:rPr sz="1725" spc="-15" baseline="-12077" dirty="0">
                <a:latin typeface="Cambria Math"/>
                <a:cs typeface="Cambria Math"/>
              </a:rPr>
              <a:t>0 </a:t>
            </a:r>
            <a:r>
              <a:rPr sz="2400" spc="44" baseline="1736" dirty="0">
                <a:latin typeface="Cambria Math"/>
                <a:cs typeface="Cambria Math"/>
              </a:rPr>
              <a:t>𝛽</a:t>
            </a:r>
            <a:r>
              <a:rPr sz="1600" spc="30" dirty="0">
                <a:latin typeface="Cambria Math"/>
                <a:cs typeface="Cambria Math"/>
              </a:rPr>
              <a:t>  </a:t>
            </a:r>
            <a:r>
              <a:rPr sz="2400" baseline="1736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+ </a:t>
            </a:r>
            <a:r>
              <a:rPr sz="2400" spc="15" baseline="1736" dirty="0">
                <a:latin typeface="Cambria Math"/>
                <a:cs typeface="Cambria Math"/>
              </a:rPr>
              <a:t>(2𝑟𝜉) </a:t>
            </a:r>
            <a:r>
              <a:rPr sz="2400" baseline="1736" dirty="0">
                <a:latin typeface="Cambria Math"/>
                <a:cs typeface="Cambria Math"/>
              </a:rPr>
              <a:t>sin(𝜔𝑡 </a:t>
            </a:r>
            <a:r>
              <a:rPr sz="2400" spc="7" baseline="1736" dirty="0">
                <a:latin typeface="Cambria Math"/>
                <a:cs typeface="Cambria Math"/>
              </a:rPr>
              <a:t>−</a:t>
            </a:r>
            <a:r>
              <a:rPr sz="2400" spc="-300" baseline="1736" dirty="0">
                <a:latin typeface="Cambria Math"/>
                <a:cs typeface="Cambria Math"/>
              </a:rPr>
              <a:t> </a:t>
            </a:r>
            <a:r>
              <a:rPr sz="2400" spc="-1064" baseline="1736" dirty="0">
                <a:latin typeface="Cambria Math"/>
                <a:cs typeface="Cambria Math"/>
              </a:rPr>
              <a:t>𝜙</a:t>
            </a:r>
            <a:r>
              <a:rPr sz="2400" spc="569" baseline="13888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)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12565" y="4707381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329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08735" y="4269181"/>
            <a:ext cx="4276725" cy="12420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70"/>
              </a:spcBef>
            </a:pPr>
            <a:r>
              <a:rPr sz="1600" dirty="0">
                <a:latin typeface="Times New Roman"/>
                <a:cs typeface="Times New Roman"/>
              </a:rPr>
              <a:t>Since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Cambria Math"/>
                <a:cs typeface="Cambria Math"/>
              </a:rPr>
              <a:t>/𝑘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Eq. (4.102)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143000" algn="ctr">
              <a:lnSpc>
                <a:spcPct val="100000"/>
              </a:lnSpc>
              <a:spcBef>
                <a:spcPts val="670"/>
              </a:spcBef>
            </a:pPr>
            <a:r>
              <a:rPr sz="1600" spc="-60" dirty="0">
                <a:latin typeface="Cambria Math"/>
                <a:cs typeface="Cambria Math"/>
              </a:rPr>
              <a:t>𝐹</a:t>
            </a:r>
            <a:r>
              <a:rPr sz="1725" spc="-89" baseline="-16908" dirty="0">
                <a:latin typeface="Cambria Math"/>
                <a:cs typeface="Cambria Math"/>
              </a:rPr>
              <a:t>𝑇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𝛽 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(2𝑟𝜉)</a:t>
            </a:r>
            <a:r>
              <a:rPr sz="1725" spc="7" baseline="24154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</a:t>
            </a:r>
            <a:r>
              <a:rPr sz="1600" spc="114" dirty="0">
                <a:latin typeface="Cambria Math"/>
                <a:cs typeface="Cambria Math"/>
              </a:rPr>
              <a:t> </a:t>
            </a:r>
            <a:r>
              <a:rPr sz="1600" spc="-710" dirty="0">
                <a:latin typeface="Cambria Math"/>
                <a:cs typeface="Cambria Math"/>
              </a:rPr>
              <a:t>𝜙</a:t>
            </a:r>
            <a:r>
              <a:rPr sz="2400" spc="577" baseline="12152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1139825" algn="ctr">
              <a:lnSpc>
                <a:spcPct val="100000"/>
              </a:lnSpc>
              <a:spcBef>
                <a:spcPts val="36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600" spc="-55" dirty="0">
                <a:latin typeface="Cambria Math"/>
                <a:cs typeface="Cambria Math"/>
              </a:rPr>
              <a:t>𝛽</a:t>
            </a:r>
            <a:r>
              <a:rPr sz="1725" spc="-82" baseline="-16908" dirty="0">
                <a:latin typeface="Cambria Math"/>
                <a:cs typeface="Cambria Math"/>
              </a:rPr>
              <a:t>𝑡 </a:t>
            </a:r>
            <a:r>
              <a:rPr sz="1600" dirty="0">
                <a:latin typeface="Cambria Math"/>
                <a:cs typeface="Cambria Math"/>
              </a:rPr>
              <a:t>𝑠𝑖𝑛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</a:t>
            </a:r>
            <a:r>
              <a:rPr sz="1600" spc="-80" dirty="0">
                <a:latin typeface="Cambria Math"/>
                <a:cs typeface="Cambria Math"/>
              </a:rPr>
              <a:t> </a:t>
            </a:r>
            <a:r>
              <a:rPr sz="1600" spc="-710" dirty="0">
                <a:latin typeface="Cambria Math"/>
                <a:cs typeface="Cambria Math"/>
              </a:rPr>
              <a:t>𝜙</a:t>
            </a:r>
            <a:r>
              <a:rPr sz="2400" spc="577" baseline="12152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635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where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61997" y="5813551"/>
            <a:ext cx="831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𝑡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93822" y="5737859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2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23820" y="5712967"/>
            <a:ext cx="19488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𝛽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30" dirty="0">
                <a:latin typeface="Cambria Math"/>
                <a:cs typeface="Cambria Math"/>
              </a:rPr>
              <a:t>𝛽</a:t>
            </a:r>
            <a:r>
              <a:rPr sz="1600" spc="409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(2𝑟𝜉)</a:t>
            </a:r>
            <a:r>
              <a:rPr sz="1725" spc="7" baseline="24154" dirty="0">
                <a:latin typeface="Cambria Math"/>
                <a:cs typeface="Cambria Math"/>
              </a:rPr>
              <a:t>2</a:t>
            </a:r>
            <a:r>
              <a:rPr sz="1725" spc="322" baseline="24154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01565" y="5563615"/>
            <a:ext cx="1148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+</a:t>
            </a:r>
            <a:r>
              <a:rPr sz="2400" spc="-120" baseline="1736" dirty="0">
                <a:latin typeface="Cambria Math"/>
                <a:cs typeface="Cambria Math"/>
              </a:rPr>
              <a:t> </a:t>
            </a:r>
            <a:r>
              <a:rPr sz="2400" spc="15" baseline="1736" dirty="0">
                <a:latin typeface="Cambria Math"/>
                <a:cs typeface="Cambria Math"/>
              </a:rPr>
              <a:t>(2𝑟𝜉)</a:t>
            </a:r>
            <a:r>
              <a:rPr sz="1725" spc="15" baseline="26570" dirty="0">
                <a:latin typeface="Cambria Math"/>
                <a:cs typeface="Cambria Math"/>
              </a:rPr>
              <a:t>2</a:t>
            </a:r>
            <a:endParaRPr sz="1725" baseline="2657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92065" y="5588507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2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50791" y="5901944"/>
            <a:ext cx="18529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(1 </a:t>
            </a:r>
            <a:r>
              <a:rPr sz="2400" spc="7" baseline="1736" dirty="0">
                <a:latin typeface="Cambria Math"/>
                <a:cs typeface="Cambria Math"/>
              </a:rPr>
              <a:t>− </a:t>
            </a:r>
            <a:r>
              <a:rPr sz="2400" spc="60" baseline="1736" dirty="0">
                <a:latin typeface="Cambria Math"/>
                <a:cs typeface="Cambria Math"/>
              </a:rPr>
              <a:t>𝑟</a:t>
            </a:r>
            <a:r>
              <a:rPr sz="1725" spc="60" baseline="26570" dirty="0">
                <a:latin typeface="Cambria Math"/>
                <a:cs typeface="Cambria Math"/>
              </a:rPr>
              <a:t>2 </a:t>
            </a:r>
            <a:r>
              <a:rPr sz="2400" baseline="1736" dirty="0">
                <a:latin typeface="Cambria Math"/>
                <a:cs typeface="Cambria Math"/>
              </a:rPr>
              <a:t>)</a:t>
            </a:r>
            <a:r>
              <a:rPr sz="1725" baseline="26570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+</a:t>
            </a:r>
            <a:r>
              <a:rPr sz="2400" spc="-142" baseline="1736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(2𝑟𝜉)</a:t>
            </a:r>
            <a:r>
              <a:rPr sz="1725" spc="7" baseline="26570" dirty="0">
                <a:latin typeface="Cambria Math"/>
                <a:cs typeface="Cambria Math"/>
              </a:rPr>
              <a:t>2</a:t>
            </a:r>
            <a:endParaRPr sz="1725" baseline="2657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41291" y="5926835"/>
            <a:ext cx="1634489" cy="0"/>
          </a:xfrm>
          <a:custGeom>
            <a:avLst/>
            <a:gdLst/>
            <a:ahLst/>
            <a:cxnLst/>
            <a:rect l="l" t="t" r="r" b="b"/>
            <a:pathLst>
              <a:path w="1634489">
                <a:moveTo>
                  <a:pt x="0" y="0"/>
                </a:moveTo>
                <a:lnTo>
                  <a:pt x="1634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88891" y="5871971"/>
            <a:ext cx="1786889" cy="0"/>
          </a:xfrm>
          <a:custGeom>
            <a:avLst/>
            <a:gdLst/>
            <a:ahLst/>
            <a:cxnLst/>
            <a:rect l="l" t="t" r="r" b="b"/>
            <a:pathLst>
              <a:path w="1786889">
                <a:moveTo>
                  <a:pt x="0" y="0"/>
                </a:moveTo>
                <a:lnTo>
                  <a:pt x="17867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70142" y="7878191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0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72107" y="87196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08473" y="90244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90895" y="9600589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0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92986" y="6147256"/>
            <a:ext cx="5434330" cy="3690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740" marR="59690" algn="just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transmissibility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defined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10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ratio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maximum  transmitted force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3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applied </a:t>
            </a:r>
            <a:r>
              <a:rPr sz="1600" spc="-10" dirty="0">
                <a:latin typeface="Times New Roman"/>
                <a:cs typeface="Times New Roman"/>
              </a:rPr>
              <a:t>force. </a:t>
            </a:r>
            <a:r>
              <a:rPr sz="1600" spc="-5" dirty="0">
                <a:latin typeface="Times New Roman"/>
                <a:cs typeface="Times New Roman"/>
              </a:rPr>
              <a:t>Figure</a:t>
            </a:r>
            <a:endParaRPr sz="1600">
              <a:latin typeface="Times New Roman"/>
              <a:cs typeface="Times New Roman"/>
            </a:endParaRPr>
          </a:p>
          <a:p>
            <a:pPr marL="78740" marR="59055">
              <a:lnSpc>
                <a:spcPts val="2160"/>
              </a:lnSpc>
              <a:spcBef>
                <a:spcPts val="65"/>
              </a:spcBef>
            </a:pPr>
            <a:r>
              <a:rPr sz="1600" dirty="0">
                <a:latin typeface="Times New Roman"/>
                <a:cs typeface="Times New Roman"/>
              </a:rPr>
              <a:t>4.17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plot of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𝑡 </a:t>
            </a:r>
            <a:r>
              <a:rPr sz="1600" spc="-5" dirty="0">
                <a:latin typeface="Times New Roman"/>
                <a:cs typeface="Times New Roman"/>
              </a:rPr>
              <a:t>versus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dirty="0">
                <a:latin typeface="Times New Roman"/>
                <a:cs typeface="Times New Roman"/>
              </a:rPr>
              <a:t>ratio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deffrent  values of damping factor </a:t>
            </a:r>
            <a:r>
              <a:rPr sz="1600" spc="35" dirty="0">
                <a:latin typeface="Cambria Math"/>
                <a:cs typeface="Cambria Math"/>
              </a:rPr>
              <a:t>𝜉</a:t>
            </a:r>
            <a:r>
              <a:rPr sz="1600" spc="3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700" i="1" spc="-960" dirty="0">
                <a:latin typeface="Times New Roman"/>
                <a:cs typeface="Times New Roman"/>
              </a:rPr>
              <a:t>للللكككككش</a:t>
            </a:r>
            <a:endParaRPr sz="1700">
              <a:latin typeface="Times New Roman"/>
              <a:cs typeface="Times New Roman"/>
            </a:endParaRPr>
          </a:p>
          <a:p>
            <a:pPr marL="78740" marR="55880" algn="just">
              <a:lnSpc>
                <a:spcPct val="109400"/>
              </a:lnSpc>
              <a:spcBef>
                <a:spcPts val="305"/>
              </a:spcBef>
            </a:pPr>
            <a:r>
              <a:rPr sz="2400" spc="-7" baseline="1736" dirty="0">
                <a:latin typeface="Times New Roman"/>
                <a:cs typeface="Times New Roman"/>
              </a:rPr>
              <a:t>Can </a:t>
            </a:r>
            <a:r>
              <a:rPr sz="2400" spc="7" baseline="1736" dirty="0">
                <a:latin typeface="Times New Roman"/>
                <a:cs typeface="Times New Roman"/>
              </a:rPr>
              <a:t>be </a:t>
            </a:r>
            <a:r>
              <a:rPr sz="2400" spc="-15" baseline="1736" dirty="0">
                <a:latin typeface="Times New Roman"/>
                <a:cs typeface="Times New Roman"/>
              </a:rPr>
              <a:t>observed </a:t>
            </a:r>
            <a:r>
              <a:rPr sz="2400" spc="-7" baseline="1736" dirty="0">
                <a:latin typeface="Times New Roman"/>
                <a:cs typeface="Times New Roman"/>
              </a:rPr>
              <a:t>from fig. </a:t>
            </a:r>
            <a:r>
              <a:rPr sz="2400" baseline="1736" dirty="0">
                <a:latin typeface="Times New Roman"/>
                <a:cs typeface="Times New Roman"/>
              </a:rPr>
              <a:t>4.17 that </a:t>
            </a:r>
            <a:r>
              <a:rPr sz="2400" spc="-67" baseline="1736" dirty="0">
                <a:latin typeface="Cambria Math"/>
                <a:cs typeface="Cambria Math"/>
              </a:rPr>
              <a:t>𝛽</a:t>
            </a:r>
            <a:r>
              <a:rPr sz="1725" spc="-67" baseline="-12077" dirty="0">
                <a:latin typeface="Cambria Math"/>
                <a:cs typeface="Cambria Math"/>
              </a:rPr>
              <a:t>𝑡 </a:t>
            </a:r>
            <a:r>
              <a:rPr sz="2400" spc="7" baseline="1736" dirty="0">
                <a:latin typeface="Cambria Math"/>
                <a:cs typeface="Cambria Math"/>
              </a:rPr>
              <a:t>&gt; </a:t>
            </a:r>
            <a:r>
              <a:rPr sz="2400" baseline="1736" dirty="0">
                <a:latin typeface="Cambria Math"/>
                <a:cs typeface="Cambria Math"/>
              </a:rPr>
              <a:t>1 </a:t>
            </a:r>
            <a:r>
              <a:rPr sz="2400" spc="-15" baseline="1736" dirty="0">
                <a:latin typeface="Times New Roman"/>
                <a:cs typeface="Times New Roman"/>
              </a:rPr>
              <a:t>for </a:t>
            </a:r>
            <a:r>
              <a:rPr sz="2400" baseline="1736" dirty="0">
                <a:latin typeface="Cambria Math"/>
                <a:cs typeface="Cambria Math"/>
              </a:rPr>
              <a:t>𝑟 </a:t>
            </a:r>
            <a:r>
              <a:rPr sz="2400" spc="7" baseline="1736" dirty="0">
                <a:latin typeface="Cambria Math"/>
                <a:cs typeface="Cambria Math"/>
              </a:rPr>
              <a:t>&lt;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2 </a:t>
            </a:r>
            <a:r>
              <a:rPr sz="2400" spc="-15" baseline="1736" dirty="0">
                <a:latin typeface="Times New Roman"/>
                <a:cs typeface="Times New Roman"/>
              </a:rPr>
              <a:t>which  </a:t>
            </a:r>
            <a:r>
              <a:rPr sz="1600" dirty="0">
                <a:latin typeface="Times New Roman"/>
                <a:cs typeface="Times New Roman"/>
              </a:rPr>
              <a:t>means that </a:t>
            </a:r>
            <a:r>
              <a:rPr sz="1600" spc="-10" dirty="0">
                <a:latin typeface="Times New Roman"/>
                <a:cs typeface="Times New Roman"/>
              </a:rPr>
              <a:t>region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transmitted </a:t>
            </a:r>
            <a:r>
              <a:rPr sz="1600" spc="-5" dirty="0">
                <a:latin typeface="Times New Roman"/>
                <a:cs typeface="Times New Roman"/>
              </a:rPr>
              <a:t>force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10" dirty="0">
                <a:latin typeface="Times New Roman"/>
                <a:cs typeface="Times New Roman"/>
              </a:rPr>
              <a:t>greater  </a:t>
            </a:r>
            <a:r>
              <a:rPr sz="1600" dirty="0">
                <a:latin typeface="Times New Roman"/>
                <a:cs typeface="Times New Roman"/>
              </a:rPr>
              <a:t>than  </a:t>
            </a:r>
            <a:r>
              <a:rPr sz="1600" spc="-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amplitude  </a:t>
            </a:r>
            <a:r>
              <a:rPr sz="1600" spc="-5" dirty="0">
                <a:latin typeface="Times New Roman"/>
                <a:cs typeface="Times New Roman"/>
              </a:rPr>
              <a:t>of  the  applied  force  </a:t>
            </a:r>
            <a:r>
              <a:rPr sz="1600" dirty="0">
                <a:latin typeface="Times New Roman"/>
                <a:cs typeface="Times New Roman"/>
              </a:rPr>
              <a:t>.  </a:t>
            </a:r>
            <a:r>
              <a:rPr sz="1600" spc="-5" dirty="0">
                <a:latin typeface="Times New Roman"/>
                <a:cs typeface="Times New Roman"/>
              </a:rPr>
              <a:t>also,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when</a:t>
            </a:r>
            <a:endParaRPr sz="1600">
              <a:latin typeface="Times New Roman"/>
              <a:cs typeface="Times New Roman"/>
            </a:endParaRPr>
          </a:p>
          <a:p>
            <a:pPr marL="78740" marR="55880" algn="just">
              <a:lnSpc>
                <a:spcPct val="116300"/>
              </a:lnSpc>
              <a:spcBef>
                <a:spcPts val="190"/>
              </a:spcBef>
            </a:pPr>
            <a:r>
              <a:rPr sz="2400" baseline="1736" dirty="0">
                <a:latin typeface="Cambria Math"/>
                <a:cs typeface="Cambria Math"/>
              </a:rPr>
              <a:t>𝑟 </a:t>
            </a:r>
            <a:r>
              <a:rPr sz="2400" spc="7" baseline="1736" dirty="0">
                <a:latin typeface="Cambria Math"/>
                <a:cs typeface="Cambria Math"/>
              </a:rPr>
              <a:t>&lt;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2 </a:t>
            </a:r>
            <a:r>
              <a:rPr sz="2400" baseline="1736" dirty="0">
                <a:latin typeface="Times New Roman"/>
                <a:cs typeface="Times New Roman"/>
              </a:rPr>
              <a:t>, </a:t>
            </a:r>
            <a:r>
              <a:rPr sz="2400" spc="-7" baseline="1736" dirty="0">
                <a:latin typeface="Times New Roman"/>
                <a:cs typeface="Times New Roman"/>
              </a:rPr>
              <a:t>the transmitted force </a:t>
            </a:r>
            <a:r>
              <a:rPr sz="2400" spc="7" baseline="1736" dirty="0">
                <a:latin typeface="Times New Roman"/>
                <a:cs typeface="Times New Roman"/>
              </a:rPr>
              <a:t>to the </a:t>
            </a:r>
            <a:r>
              <a:rPr sz="2400" spc="-15" baseline="1736" dirty="0">
                <a:latin typeface="Times New Roman"/>
                <a:cs typeface="Times New Roman"/>
              </a:rPr>
              <a:t>support </a:t>
            </a:r>
            <a:r>
              <a:rPr sz="2400" spc="-7" baseline="1736" dirty="0">
                <a:latin typeface="Times New Roman"/>
                <a:cs typeface="Times New Roman"/>
              </a:rPr>
              <a:t>can </a:t>
            </a:r>
            <a:r>
              <a:rPr sz="2400" spc="7" baseline="1736" dirty="0">
                <a:latin typeface="Times New Roman"/>
                <a:cs typeface="Times New Roman"/>
              </a:rPr>
              <a:t>be </a:t>
            </a:r>
            <a:r>
              <a:rPr sz="2400" spc="-7" baseline="1736" dirty="0">
                <a:latin typeface="Times New Roman"/>
                <a:cs typeface="Times New Roman"/>
              </a:rPr>
              <a:t>reduced </a:t>
            </a:r>
            <a:r>
              <a:rPr sz="2400" spc="7" baseline="1736" dirty="0">
                <a:latin typeface="Times New Roman"/>
                <a:cs typeface="Times New Roman"/>
              </a:rPr>
              <a:t>by  </a:t>
            </a:r>
            <a:r>
              <a:rPr sz="2400" baseline="1736" dirty="0">
                <a:latin typeface="Times New Roman"/>
                <a:cs typeface="Times New Roman"/>
              </a:rPr>
              <a:t>increasing </a:t>
            </a:r>
            <a:r>
              <a:rPr sz="2400" spc="-7" baseline="1736" dirty="0">
                <a:latin typeface="Times New Roman"/>
                <a:cs typeface="Times New Roman"/>
              </a:rPr>
              <a:t>the damping factor </a:t>
            </a:r>
            <a:r>
              <a:rPr sz="2400" spc="52" baseline="1736" dirty="0">
                <a:latin typeface="Cambria Math"/>
                <a:cs typeface="Cambria Math"/>
              </a:rPr>
              <a:t>𝜉</a:t>
            </a:r>
            <a:r>
              <a:rPr sz="2400" spc="52" baseline="1736" dirty="0">
                <a:latin typeface="Times New Roman"/>
                <a:cs typeface="Times New Roman"/>
              </a:rPr>
              <a:t>. </a:t>
            </a:r>
            <a:r>
              <a:rPr sz="2400" spc="-22" baseline="1736" dirty="0">
                <a:latin typeface="Times New Roman"/>
                <a:cs typeface="Times New Roman"/>
              </a:rPr>
              <a:t>For </a:t>
            </a:r>
            <a:r>
              <a:rPr sz="2400" spc="15" baseline="1736" dirty="0">
                <a:latin typeface="Times New Roman"/>
                <a:cs typeface="Times New Roman"/>
              </a:rPr>
              <a:t>r=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2 </a:t>
            </a:r>
            <a:r>
              <a:rPr sz="2400" baseline="1736" dirty="0">
                <a:latin typeface="Times New Roman"/>
                <a:cs typeface="Times New Roman"/>
              </a:rPr>
              <a:t>, </a:t>
            </a:r>
            <a:r>
              <a:rPr sz="2400" spc="-15" baseline="1736" dirty="0">
                <a:latin typeface="Times New Roman"/>
                <a:cs typeface="Times New Roman"/>
              </a:rPr>
              <a:t>every </a:t>
            </a:r>
            <a:r>
              <a:rPr sz="2400" spc="-7" baseline="1736" dirty="0">
                <a:latin typeface="Times New Roman"/>
                <a:cs typeface="Times New Roman"/>
              </a:rPr>
              <a:t>curve passes  </a:t>
            </a:r>
            <a:r>
              <a:rPr sz="1600" spc="-5" dirty="0">
                <a:latin typeface="Times New Roman"/>
                <a:cs typeface="Times New Roman"/>
              </a:rPr>
              <a:t>through the point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𝑡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becomes asymptotic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78740" algn="just">
              <a:lnSpc>
                <a:spcPct val="100000"/>
              </a:lnSpc>
              <a:spcBef>
                <a:spcPts val="555"/>
              </a:spcBef>
            </a:pPr>
            <a:r>
              <a:rPr sz="2400" spc="-7" baseline="1736" dirty="0">
                <a:latin typeface="Times New Roman"/>
                <a:cs typeface="Times New Roman"/>
              </a:rPr>
              <a:t>frequency  </a:t>
            </a:r>
            <a:r>
              <a:rPr sz="2400" baseline="1736" dirty="0">
                <a:latin typeface="Times New Roman"/>
                <a:cs typeface="Times New Roman"/>
              </a:rPr>
              <a:t>ratio  </a:t>
            </a:r>
            <a:r>
              <a:rPr sz="2400" spc="7" baseline="1736" dirty="0">
                <a:latin typeface="Times New Roman"/>
                <a:cs typeface="Times New Roman"/>
              </a:rPr>
              <a:t>is  </a:t>
            </a:r>
            <a:r>
              <a:rPr sz="2400" spc="-7" baseline="1736" dirty="0">
                <a:latin typeface="Times New Roman"/>
                <a:cs typeface="Times New Roman"/>
              </a:rPr>
              <a:t>increased  </a:t>
            </a:r>
            <a:r>
              <a:rPr sz="2400" baseline="1736" dirty="0">
                <a:latin typeface="Times New Roman"/>
                <a:cs typeface="Times New Roman"/>
              </a:rPr>
              <a:t>.  </a:t>
            </a:r>
            <a:r>
              <a:rPr sz="2400" spc="-7" baseline="1736" dirty="0">
                <a:latin typeface="Times New Roman"/>
                <a:cs typeface="Times New Roman"/>
              </a:rPr>
              <a:t>similarly  </a:t>
            </a:r>
            <a:r>
              <a:rPr sz="2400" baseline="1736" dirty="0">
                <a:latin typeface="Times New Roman"/>
                <a:cs typeface="Times New Roman"/>
              </a:rPr>
              <a:t>,  </a:t>
            </a:r>
            <a:r>
              <a:rPr sz="2400" spc="-15" baseline="1736" dirty="0">
                <a:latin typeface="Times New Roman"/>
                <a:cs typeface="Times New Roman"/>
              </a:rPr>
              <a:t>for   </a:t>
            </a:r>
            <a:r>
              <a:rPr sz="2400" baseline="1736" dirty="0">
                <a:latin typeface="Cambria Math"/>
                <a:cs typeface="Cambria Math"/>
              </a:rPr>
              <a:t>𝑟  </a:t>
            </a:r>
            <a:r>
              <a:rPr sz="2400" spc="7" baseline="1736" dirty="0">
                <a:latin typeface="Cambria Math"/>
                <a:cs typeface="Cambria Math"/>
              </a:rPr>
              <a:t>&lt;  </a:t>
            </a:r>
            <a:r>
              <a:rPr sz="1600" spc="5" dirty="0">
                <a:latin typeface="Cambria Math"/>
                <a:cs typeface="Cambria Math"/>
              </a:rPr>
              <a:t>  </a:t>
            </a:r>
            <a:r>
              <a:rPr sz="2400" baseline="1736" dirty="0">
                <a:latin typeface="Cambria Math"/>
                <a:cs typeface="Cambria Math"/>
              </a:rPr>
              <a:t>2</a:t>
            </a:r>
            <a:r>
              <a:rPr sz="2400" baseline="1736" dirty="0">
                <a:latin typeface="Times New Roman"/>
                <a:cs typeface="Times New Roman"/>
              </a:rPr>
              <a:t>, </a:t>
            </a:r>
            <a:r>
              <a:rPr sz="2400" spc="-67" baseline="1736" dirty="0">
                <a:latin typeface="Cambria Math"/>
                <a:cs typeface="Cambria Math"/>
              </a:rPr>
              <a:t>𝛽</a:t>
            </a:r>
            <a:r>
              <a:rPr sz="1725" spc="-67" baseline="-12077" dirty="0">
                <a:latin typeface="Cambria Math"/>
                <a:cs typeface="Cambria Math"/>
              </a:rPr>
              <a:t>𝑡   </a:t>
            </a:r>
            <a:r>
              <a:rPr sz="2400" spc="7" baseline="1736" dirty="0">
                <a:latin typeface="Cambria Math"/>
                <a:cs typeface="Cambria Math"/>
              </a:rPr>
              <a:t>&lt;</a:t>
            </a:r>
            <a:r>
              <a:rPr sz="2400" spc="-209" baseline="1736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1</a:t>
            </a:r>
            <a:endParaRPr sz="2400" baseline="1736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49517" y="2036698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96035" y="860500"/>
            <a:ext cx="5443855" cy="4376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74930" algn="just">
              <a:lnSpc>
                <a:spcPct val="1101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hence ,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this </a:t>
            </a:r>
            <a:r>
              <a:rPr sz="1600" spc="-10" dirty="0">
                <a:latin typeface="Times New Roman"/>
                <a:cs typeface="Times New Roman"/>
              </a:rPr>
              <a:t>region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transmitted force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10" dirty="0">
                <a:latin typeface="Times New Roman"/>
                <a:cs typeface="Times New Roman"/>
              </a:rPr>
              <a:t>less </a:t>
            </a:r>
            <a:r>
              <a:rPr sz="1600" spc="5" dirty="0">
                <a:latin typeface="Times New Roman"/>
                <a:cs typeface="Times New Roman"/>
              </a:rPr>
              <a:t>than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applied force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therefor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transmitted force increased with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damping  factor 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20" dirty="0">
                <a:latin typeface="Cambria Math"/>
                <a:cs typeface="Cambria Math"/>
              </a:rPr>
              <a:t>𝜉</a:t>
            </a:r>
            <a:r>
              <a:rPr sz="1600" spc="20" dirty="0">
                <a:latin typeface="Times New Roman"/>
                <a:cs typeface="Times New Roman"/>
              </a:rPr>
              <a:t>. </a:t>
            </a:r>
            <a:r>
              <a:rPr sz="1600" dirty="0">
                <a:latin typeface="Times New Roman"/>
                <a:cs typeface="Times New Roman"/>
              </a:rPr>
              <a:t>Thus ,  </a:t>
            </a:r>
            <a:r>
              <a:rPr sz="1600" spc="-5" dirty="0">
                <a:latin typeface="Times New Roman"/>
                <a:cs typeface="Times New Roman"/>
              </a:rPr>
              <a:t>vibration isolation 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best  accomplished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r>
              <a:rPr sz="1600" spc="-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endParaRPr sz="1600">
              <a:latin typeface="Times New Roman"/>
              <a:cs typeface="Times New Roman"/>
            </a:endParaRPr>
          </a:p>
          <a:p>
            <a:pPr marL="76200" algn="just">
              <a:lnSpc>
                <a:spcPct val="100000"/>
              </a:lnSpc>
              <a:spcBef>
                <a:spcPts val="550"/>
              </a:spcBef>
            </a:pPr>
            <a:r>
              <a:rPr sz="2400" spc="-7" baseline="1736" dirty="0">
                <a:latin typeface="Times New Roman"/>
                <a:cs typeface="Times New Roman"/>
              </a:rPr>
              <a:t>isolator  composed  only  of  </a:t>
            </a:r>
            <a:r>
              <a:rPr sz="2400" baseline="1736" dirty="0">
                <a:latin typeface="Times New Roman"/>
                <a:cs typeface="Times New Roman"/>
              </a:rPr>
              <a:t>spring-elements  </a:t>
            </a:r>
            <a:r>
              <a:rPr sz="2400" spc="-15" baseline="1736" dirty="0">
                <a:latin typeface="Times New Roman"/>
                <a:cs typeface="Times New Roman"/>
              </a:rPr>
              <a:t>for  </a:t>
            </a:r>
            <a:r>
              <a:rPr sz="2400" spc="-7" baseline="1736" dirty="0">
                <a:latin typeface="Times New Roman"/>
                <a:cs typeface="Times New Roman"/>
              </a:rPr>
              <a:t>which   </a:t>
            </a:r>
            <a:r>
              <a:rPr sz="2400" baseline="1736" dirty="0">
                <a:latin typeface="Cambria Math"/>
                <a:cs typeface="Cambria Math"/>
              </a:rPr>
              <a:t>𝑟 </a:t>
            </a:r>
            <a:r>
              <a:rPr sz="2400" spc="7" baseline="1736" dirty="0">
                <a:latin typeface="Cambria Math"/>
                <a:cs typeface="Cambria Math"/>
              </a:rPr>
              <a:t>&gt; </a:t>
            </a:r>
            <a:r>
              <a:rPr sz="1600" spc="295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2</a:t>
            </a:r>
            <a:endParaRPr sz="2400" baseline="1736">
              <a:latin typeface="Cambria Math"/>
              <a:cs typeface="Cambria Math"/>
            </a:endParaRPr>
          </a:p>
          <a:p>
            <a:pPr marL="76200" algn="just">
              <a:lnSpc>
                <a:spcPct val="100000"/>
              </a:lnSpc>
              <a:spcBef>
                <a:spcPts val="170"/>
              </a:spcBef>
            </a:pP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spc="5" dirty="0">
                <a:latin typeface="Times New Roman"/>
                <a:cs typeface="Times New Roman"/>
              </a:rPr>
              <a:t>no </a:t>
            </a:r>
            <a:r>
              <a:rPr sz="1600" spc="-5" dirty="0">
                <a:latin typeface="Times New Roman"/>
                <a:cs typeface="Times New Roman"/>
              </a:rPr>
              <a:t>damping element used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Example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95"/>
              </a:spcBef>
            </a:pPr>
            <a:r>
              <a:rPr sz="1600" spc="5" dirty="0">
                <a:latin typeface="Times New Roman"/>
                <a:cs typeface="Times New Roman"/>
              </a:rPr>
              <a:t>A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machine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mass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100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Kg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mounted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on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springs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damper</a:t>
            </a:r>
            <a:endParaRPr sz="1600">
              <a:latin typeface="Times New Roman"/>
              <a:cs typeface="Times New Roman"/>
            </a:endParaRPr>
          </a:p>
          <a:p>
            <a:pPr marL="76200" marR="68580" algn="just">
              <a:lnSpc>
                <a:spcPct val="111300"/>
              </a:lnSpc>
            </a:pPr>
            <a:r>
              <a:rPr sz="1600" spc="5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fig…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total spring </a:t>
            </a:r>
            <a:r>
              <a:rPr sz="1600" spc="-5" dirty="0">
                <a:latin typeface="Times New Roman"/>
                <a:cs typeface="Times New Roman"/>
              </a:rPr>
              <a:t>stiffness </a:t>
            </a:r>
            <a:r>
              <a:rPr sz="1600" spc="5" dirty="0">
                <a:latin typeface="Times New Roman"/>
                <a:cs typeface="Times New Roman"/>
              </a:rPr>
              <a:t>id </a:t>
            </a:r>
            <a:r>
              <a:rPr sz="1600" spc="-5" dirty="0">
                <a:latin typeface="Times New Roman"/>
                <a:cs typeface="Times New Roman"/>
              </a:rPr>
              <a:t>50000 </a:t>
            </a:r>
            <a:r>
              <a:rPr sz="1600" dirty="0">
                <a:latin typeface="Times New Roman"/>
                <a:cs typeface="Times New Roman"/>
              </a:rPr>
              <a:t>N/m and </a:t>
            </a:r>
            <a:r>
              <a:rPr sz="1600" spc="-5" dirty="0">
                <a:latin typeface="Times New Roman"/>
                <a:cs typeface="Times New Roman"/>
              </a:rPr>
              <a:t>the  damping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damping </a:t>
            </a:r>
            <a:r>
              <a:rPr sz="1600" spc="-5" dirty="0">
                <a:latin typeface="Times New Roman"/>
                <a:cs typeface="Times New Roman"/>
              </a:rPr>
              <a:t>factor </a:t>
            </a:r>
            <a:r>
              <a:rPr sz="1600" dirty="0">
                <a:latin typeface="Cambria Math"/>
                <a:cs typeface="Cambria Math"/>
              </a:rPr>
              <a:t>𝜉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0.20 </a:t>
            </a:r>
            <a:r>
              <a:rPr sz="1600" spc="5" dirty="0">
                <a:latin typeface="Cambria Math"/>
                <a:cs typeface="Cambria Math"/>
              </a:rPr>
              <a:t>𝐴  </a:t>
            </a:r>
            <a:r>
              <a:rPr sz="1600" spc="-5" dirty="0">
                <a:latin typeface="Times New Roman"/>
                <a:cs typeface="Times New Roman"/>
              </a:rPr>
              <a:t>harmonic factor </a:t>
            </a:r>
            <a:r>
              <a:rPr sz="1600" dirty="0">
                <a:latin typeface="Times New Roman"/>
                <a:cs typeface="Times New Roman"/>
              </a:rPr>
              <a:t>,  F=500</a:t>
            </a:r>
            <a:r>
              <a:rPr sz="1600" dirty="0">
                <a:latin typeface="Cambria Math"/>
                <a:cs typeface="Cambria Math"/>
              </a:rPr>
              <a:t>sin 13.2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-5" dirty="0">
                <a:latin typeface="Times New Roman"/>
                <a:cs typeface="Times New Roman"/>
              </a:rPr>
              <a:t>acts </a:t>
            </a:r>
            <a:r>
              <a:rPr sz="1600" spc="-20" dirty="0">
                <a:latin typeface="Times New Roman"/>
                <a:cs typeface="Times New Roman"/>
              </a:rPr>
              <a:t>on </a:t>
            </a:r>
            <a:r>
              <a:rPr sz="1600" spc="-5" dirty="0">
                <a:latin typeface="Times New Roman"/>
                <a:cs typeface="Times New Roman"/>
              </a:rPr>
              <a:t>the mass.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the sustained or steady-  </a:t>
            </a:r>
            <a:r>
              <a:rPr sz="1600" dirty="0">
                <a:latin typeface="Times New Roman"/>
                <a:cs typeface="Times New Roman"/>
              </a:rPr>
              <a:t>state </a:t>
            </a:r>
            <a:r>
              <a:rPr sz="1600" spc="-10" dirty="0">
                <a:latin typeface="Times New Roman"/>
                <a:cs typeface="Times New Roman"/>
              </a:rPr>
              <a:t>vibration </a:t>
            </a:r>
            <a:r>
              <a:rPr sz="1600" spc="-5" dirty="0">
                <a:latin typeface="Times New Roman"/>
                <a:cs typeface="Times New Roman"/>
              </a:rPr>
              <a:t>of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determine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527050" indent="-229235" algn="just">
              <a:lnSpc>
                <a:spcPct val="100000"/>
              </a:lnSpc>
              <a:spcBef>
                <a:spcPts val="215"/>
              </a:spcBef>
              <a:buSzPct val="93750"/>
              <a:buAutoNum type="alphaLcParenBoth"/>
              <a:tabLst>
                <a:tab pos="527685" algn="l"/>
              </a:tabLst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of the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machine</a:t>
            </a:r>
            <a:endParaRPr sz="1600">
              <a:latin typeface="Times New Roman"/>
              <a:cs typeface="Times New Roman"/>
            </a:endParaRPr>
          </a:p>
          <a:p>
            <a:pPr marL="298450" marR="1271270" algn="just">
              <a:lnSpc>
                <a:spcPts val="2110"/>
              </a:lnSpc>
              <a:spcBef>
                <a:spcPts val="100"/>
              </a:spcBef>
              <a:buSzPct val="93750"/>
              <a:buAutoNum type="alphaLcParenBoth"/>
              <a:tabLst>
                <a:tab pos="762635" algn="l"/>
              </a:tabLst>
            </a:pPr>
            <a:r>
              <a:rPr sz="1600" spc="-10" dirty="0">
                <a:latin typeface="Times New Roman"/>
                <a:cs typeface="Times New Roman"/>
              </a:rPr>
              <a:t>Its </a:t>
            </a:r>
            <a:r>
              <a:rPr sz="1600" spc="5" dirty="0">
                <a:latin typeface="Times New Roman"/>
                <a:cs typeface="Times New Roman"/>
              </a:rPr>
              <a:t>phase </a:t>
            </a:r>
            <a:r>
              <a:rPr sz="1600" spc="-10" dirty="0">
                <a:latin typeface="Times New Roman"/>
                <a:cs typeface="Times New Roman"/>
              </a:rPr>
              <a:t>with </a:t>
            </a:r>
            <a:r>
              <a:rPr sz="1600" spc="-5" dirty="0">
                <a:latin typeface="Times New Roman"/>
                <a:cs typeface="Times New Roman"/>
              </a:rPr>
              <a:t>respect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spc="-5" dirty="0">
                <a:latin typeface="Times New Roman"/>
                <a:cs typeface="Times New Roman"/>
              </a:rPr>
              <a:t>exiting factor  </a:t>
            </a:r>
            <a:r>
              <a:rPr sz="1600" dirty="0">
                <a:latin typeface="Times New Roman"/>
                <a:cs typeface="Times New Roman"/>
              </a:rPr>
              <a:t>(c)The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transmissibility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1005" y="5234432"/>
            <a:ext cx="6038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0995" algn="l"/>
              </a:tabLst>
            </a:pP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o	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2038" y="5211267"/>
            <a:ext cx="4342765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10000"/>
              </a:lnSpc>
              <a:spcBef>
                <a:spcPts val="95"/>
              </a:spcBef>
              <a:buAutoNum type="alphaLcParenBoth" startAt="4"/>
              <a:tabLst>
                <a:tab pos="475615" algn="l"/>
                <a:tab pos="476250" algn="l"/>
                <a:tab pos="960119" algn="l"/>
                <a:tab pos="1956435" algn="l"/>
                <a:tab pos="2829560" algn="l"/>
                <a:tab pos="3414395" algn="l"/>
              </a:tabLst>
            </a:pPr>
            <a:r>
              <a:rPr sz="1600" spc="-2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	ma</a:t>
            </a:r>
            <a:r>
              <a:rPr sz="1600" spc="-10" dirty="0">
                <a:latin typeface="Times New Roman"/>
                <a:cs typeface="Times New Roman"/>
              </a:rPr>
              <a:t>x</a:t>
            </a:r>
            <a:r>
              <a:rPr sz="1600" spc="5" dirty="0">
                <a:latin typeface="Times New Roman"/>
                <a:cs typeface="Times New Roman"/>
              </a:rPr>
              <a:t>imum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40" dirty="0">
                <a:latin typeface="Times New Roman"/>
                <a:cs typeface="Times New Roman"/>
              </a:rPr>
              <a:t>y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am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	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ce	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5" dirty="0">
                <a:latin typeface="Times New Roman"/>
                <a:cs typeface="Times New Roman"/>
              </a:rPr>
              <a:t>m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d  </a:t>
            </a:r>
            <a:r>
              <a:rPr sz="1600" spc="-5" dirty="0">
                <a:latin typeface="Times New Roman"/>
                <a:cs typeface="Times New Roman"/>
              </a:rPr>
              <a:t>foundation</a:t>
            </a:r>
            <a:endParaRPr sz="1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95"/>
              </a:spcBef>
              <a:buAutoNum type="alphaLcParenBoth" startAt="4"/>
              <a:tabLst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maximum </a:t>
            </a:r>
            <a:r>
              <a:rPr sz="1600" spc="-5" dirty="0">
                <a:latin typeface="Times New Roman"/>
                <a:cs typeface="Times New Roman"/>
              </a:rPr>
              <a:t>velocity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2038" y="6847077"/>
            <a:ext cx="8255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3332" y="7502778"/>
            <a:ext cx="1098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𝑛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23717" y="7561198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23717" y="7192009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11017" y="7539354"/>
            <a:ext cx="10864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34695" algn="l"/>
              </a:tabLst>
            </a:pPr>
            <a:r>
              <a:rPr sz="1600" spc="5" dirty="0">
                <a:latin typeface="Cambria Math"/>
                <a:cs typeface="Cambria Math"/>
              </a:rPr>
              <a:t>𝑚	</a:t>
            </a:r>
            <a:r>
              <a:rPr sz="1600" spc="-5" dirty="0">
                <a:latin typeface="Cambria Math"/>
                <a:cs typeface="Cambria Math"/>
              </a:rPr>
              <a:t>100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15029" y="7192009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8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17725" y="7246746"/>
            <a:ext cx="3566160" cy="4260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56235" algn="ctr">
              <a:lnSpc>
                <a:spcPts val="1570"/>
              </a:lnSpc>
              <a:spcBef>
                <a:spcPts val="105"/>
              </a:spcBef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50,000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ts val="1570"/>
              </a:lnSpc>
              <a:tabLst>
                <a:tab pos="339725" algn="l"/>
                <a:tab pos="1958339" algn="l"/>
              </a:tabLst>
            </a:pPr>
            <a:r>
              <a:rPr sz="1600" spc="5" dirty="0">
                <a:latin typeface="Cambria Math"/>
                <a:cs typeface="Cambria Math"/>
              </a:rPr>
              <a:t>𝜔	=  </a:t>
            </a:r>
            <a:r>
              <a:rPr sz="2400" spc="7" baseline="6944" dirty="0">
                <a:latin typeface="Cambria Math"/>
                <a:cs typeface="Cambria Math"/>
              </a:rPr>
              <a:t>  </a:t>
            </a:r>
            <a:r>
              <a:rPr sz="2400" spc="165" baseline="6944" dirty="0">
                <a:latin typeface="Cambria Math"/>
                <a:cs typeface="Cambria Math"/>
              </a:rPr>
              <a:t> </a:t>
            </a:r>
            <a:r>
              <a:rPr sz="2400" baseline="41666" dirty="0">
                <a:latin typeface="Cambria Math"/>
                <a:cs typeface="Cambria Math"/>
              </a:rPr>
              <a:t>𝑘</a:t>
            </a:r>
            <a:r>
              <a:rPr sz="2400" spc="517" baseline="4166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7" baseline="6944" dirty="0">
                <a:latin typeface="Cambria Math"/>
                <a:cs typeface="Cambria Math"/>
              </a:rPr>
              <a:t>	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22.361</a:t>
            </a:r>
            <a:r>
              <a:rPr sz="1600" spc="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𝑟𝑒𝑑/𝑠𝑒𝑐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04922" y="8002651"/>
            <a:ext cx="336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29101" y="816165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178301" y="7799654"/>
            <a:ext cx="1217930" cy="610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480"/>
              </a:spcBef>
              <a:tabLst>
                <a:tab pos="672465" algn="l"/>
              </a:tabLst>
            </a:pP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135" dirty="0">
                <a:latin typeface="Cambria Math"/>
                <a:cs typeface="Cambria Math"/>
              </a:rPr>
              <a:t> </a:t>
            </a:r>
            <a:r>
              <a:rPr sz="2400" spc="7" baseline="-41666" dirty="0">
                <a:latin typeface="Cambria Math"/>
                <a:cs typeface="Cambria Math"/>
              </a:rPr>
              <a:t>=	</a:t>
            </a:r>
            <a:r>
              <a:rPr sz="1600" dirty="0">
                <a:latin typeface="Cambria Math"/>
                <a:cs typeface="Cambria Math"/>
              </a:rPr>
              <a:t>13.2</a:t>
            </a:r>
            <a:endParaRPr sz="16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  <a:tabLst>
                <a:tab pos="559435" algn="l"/>
              </a:tabLst>
            </a:pP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	</a:t>
            </a:r>
            <a:r>
              <a:rPr sz="1600" dirty="0">
                <a:latin typeface="Cambria Math"/>
                <a:cs typeface="Cambria Math"/>
              </a:rPr>
              <a:t>22.361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38371" y="8161655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5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87088" y="8002651"/>
            <a:ext cx="6172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0.59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17698" y="8646032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0061" y="8704452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70377" y="8545448"/>
            <a:ext cx="9607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09245" algn="l"/>
              </a:tabLst>
            </a:pPr>
            <a:r>
              <a:rPr sz="1600" spc="5" dirty="0">
                <a:latin typeface="Cambria Math"/>
                <a:cs typeface="Cambria Math"/>
              </a:rPr>
              <a:t>𝑋	= </a:t>
            </a:r>
            <a:r>
              <a:rPr sz="2400" spc="-127" baseline="41666" dirty="0">
                <a:latin typeface="Cambria Math"/>
                <a:cs typeface="Cambria Math"/>
              </a:rPr>
              <a:t>𝐹</a:t>
            </a:r>
            <a:r>
              <a:rPr sz="1725" spc="-127" baseline="43478" dirty="0">
                <a:latin typeface="Cambria Math"/>
                <a:cs typeface="Cambria Math"/>
              </a:rPr>
              <a:t>0</a:t>
            </a:r>
            <a:r>
              <a:rPr sz="1725" spc="-82" baseline="4347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68928" y="8390001"/>
            <a:ext cx="3638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500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13938" y="8682608"/>
            <a:ext cx="10560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6245" algn="l"/>
              </a:tabLst>
            </a:pPr>
            <a:r>
              <a:rPr sz="1600" spc="5" dirty="0">
                <a:latin typeface="Cambria Math"/>
                <a:cs typeface="Cambria Math"/>
              </a:rPr>
              <a:t>𝑘	</a:t>
            </a:r>
            <a:r>
              <a:rPr sz="1600" spc="-5" dirty="0">
                <a:latin typeface="Cambria Math"/>
                <a:cs typeface="Cambria Math"/>
              </a:rPr>
              <a:t>50</a:t>
            </a:r>
            <a:r>
              <a:rPr sz="1600" spc="5" dirty="0">
                <a:latin typeface="Cambria Math"/>
                <a:cs typeface="Cambria Math"/>
              </a:rPr>
              <a:t>,</a:t>
            </a:r>
            <a:r>
              <a:rPr sz="1600" spc="-5" dirty="0">
                <a:latin typeface="Cambria Math"/>
                <a:cs typeface="Cambria Math"/>
              </a:rPr>
              <a:t>000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750564" y="8704452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5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582038" y="8981313"/>
            <a:ext cx="599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Times New Roman"/>
                <a:cs typeface="Times New Roman"/>
              </a:rPr>
              <a:t>(a)</a:t>
            </a: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05989" y="8920352"/>
            <a:ext cx="2355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latin typeface="Cambria Math"/>
                <a:cs typeface="Cambria Math"/>
              </a:rPr>
              <a:t>𝑋</a:t>
            </a:r>
            <a:r>
              <a:rPr sz="1425" spc="-15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32608" y="9175368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6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22880" y="9140316"/>
            <a:ext cx="1210945" cy="0"/>
          </a:xfrm>
          <a:custGeom>
            <a:avLst/>
            <a:gdLst/>
            <a:ahLst/>
            <a:cxnLst/>
            <a:rect l="l" t="t" r="r" b="b"/>
            <a:pathLst>
              <a:path w="1210945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478529" y="8981313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96485" y="8545448"/>
            <a:ext cx="617220" cy="57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0.01</a:t>
            </a:r>
            <a:endParaRPr sz="1600">
              <a:latin typeface="Cambria Math"/>
              <a:cs typeface="Cambria Math"/>
            </a:endParaRPr>
          </a:p>
          <a:p>
            <a:pPr marL="17780" algn="ctr">
              <a:lnSpc>
                <a:spcPct val="100000"/>
              </a:lnSpc>
              <a:spcBef>
                <a:spcPts val="1025"/>
              </a:spcBef>
            </a:pPr>
            <a:r>
              <a:rPr sz="1150" spc="10" dirty="0">
                <a:latin typeface="Cambria Math"/>
                <a:cs typeface="Cambria Math"/>
              </a:rPr>
              <a:t>0.01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84780" y="9152001"/>
            <a:ext cx="35775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13840" algn="l"/>
              </a:tabLst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2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+(2𝜉𝑟</a:t>
            </a:r>
            <a:r>
              <a:rPr sz="1150" spc="-11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	</a:t>
            </a:r>
            <a:r>
              <a:rPr sz="1150" spc="5" dirty="0">
                <a:latin typeface="Cambria Math"/>
                <a:cs typeface="Cambria Math"/>
              </a:rPr>
              <a:t>(1−0.59</a:t>
            </a:r>
            <a:r>
              <a:rPr sz="1425" spc="7" baseline="20467" dirty="0">
                <a:latin typeface="Cambria Math"/>
                <a:cs typeface="Cambria Math"/>
              </a:rPr>
              <a:t>2 </a:t>
            </a:r>
            <a:r>
              <a:rPr sz="1150" spc="15" dirty="0">
                <a:latin typeface="Cambria Math"/>
                <a:cs typeface="Cambria Math"/>
              </a:rPr>
              <a:t>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+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2(0.20)(0.59)</a:t>
            </a:r>
            <a:r>
              <a:rPr sz="1725" spc="-172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808476" y="9175368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39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98747" y="9140316"/>
            <a:ext cx="2033905" cy="0"/>
          </a:xfrm>
          <a:custGeom>
            <a:avLst/>
            <a:gdLst/>
            <a:ahLst/>
            <a:cxnLst/>
            <a:rect l="l" t="t" r="r" b="b"/>
            <a:pathLst>
              <a:path w="2033904">
                <a:moveTo>
                  <a:pt x="0" y="0"/>
                </a:moveTo>
                <a:lnTo>
                  <a:pt x="20336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774563" y="8981313"/>
            <a:ext cx="901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0.014𝑚</a:t>
            </a:r>
            <a:endParaRPr sz="1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7485" y="1045210"/>
            <a:ext cx="2139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latin typeface="Cambria Math"/>
                <a:cs typeface="Cambria Math"/>
              </a:rPr>
              <a:t>−</a:t>
            </a: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4482" y="1002537"/>
            <a:ext cx="2508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2</a:t>
            </a:r>
            <a:r>
              <a:rPr sz="1150" spc="-5" dirty="0">
                <a:latin typeface="Cambria Math"/>
                <a:cs typeface="Cambria Math"/>
              </a:rPr>
              <a:t>𝜉</a:t>
            </a:r>
            <a:r>
              <a:rPr sz="1150" dirty="0">
                <a:latin typeface="Cambria Math"/>
                <a:cs typeface="Cambria Math"/>
              </a:rPr>
              <a:t>𝑟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2666" y="1225041"/>
            <a:ext cx="28702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1</a:t>
            </a:r>
            <a:r>
              <a:rPr sz="1150" spc="-25" dirty="0">
                <a:latin typeface="Cambria Math"/>
                <a:cs typeface="Cambria Math"/>
              </a:rPr>
              <a:t>−</a:t>
            </a:r>
            <a:r>
              <a:rPr sz="1150" dirty="0">
                <a:latin typeface="Cambria Math"/>
                <a:cs typeface="Cambria Math"/>
              </a:rPr>
              <a:t>𝑟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55366" y="1222501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5">
                <a:moveTo>
                  <a:pt x="0" y="0"/>
                </a:moveTo>
                <a:lnTo>
                  <a:pt x="3535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56638" y="1063498"/>
            <a:ext cx="25133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1015" algn="l"/>
                <a:tab pos="1424940" algn="l"/>
                <a:tab pos="1775460" algn="l"/>
              </a:tabLst>
            </a:pPr>
            <a:r>
              <a:rPr sz="1600" dirty="0">
                <a:latin typeface="Times New Roman"/>
                <a:cs typeface="Times New Roman"/>
              </a:rPr>
              <a:t>(b)	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tan		</a:t>
            </a:r>
            <a:r>
              <a:rPr sz="1425" spc="7" baseline="-29239" dirty="0">
                <a:latin typeface="Cambria Math"/>
                <a:cs typeface="Cambria Math"/>
              </a:rPr>
              <a:t>2</a:t>
            </a:r>
            <a:r>
              <a:rPr sz="950" spc="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tan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8621" y="1115313"/>
            <a:ext cx="6165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" dirty="0">
                <a:latin typeface="Cambria Math"/>
                <a:cs typeface="Cambria Math"/>
              </a:rPr>
              <a:t>1−0.59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92879" y="834898"/>
            <a:ext cx="24790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725" spc="-22" baseline="-57971" dirty="0">
                <a:latin typeface="Cambria Math"/>
                <a:cs typeface="Cambria Math"/>
              </a:rPr>
              <a:t>−1</a:t>
            </a:r>
            <a:r>
              <a:rPr sz="1725" spc="-22" baseline="-45893" dirty="0">
                <a:latin typeface="Cambria Math"/>
                <a:cs typeface="Cambria Math"/>
              </a:rPr>
              <a:t> </a:t>
            </a:r>
            <a:r>
              <a:rPr sz="1150" u="sng" spc="3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725" u="sng" spc="52" baseline="24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u="sng" spc="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0.20</a:t>
            </a:r>
            <a:r>
              <a:rPr sz="1725" u="sng" spc="30" baseline="24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u="sng" spc="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0.59</a:t>
            </a:r>
            <a:r>
              <a:rPr sz="1725" spc="15" baseline="-45893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2400" baseline="-32986" dirty="0">
                <a:latin typeface="Cambria Math"/>
                <a:cs typeface="Cambria Math"/>
              </a:rPr>
              <a:t>0.348</a:t>
            </a:r>
            <a:r>
              <a:rPr sz="2400" spc="-135" baseline="-32986" dirty="0">
                <a:latin typeface="Cambria Math"/>
                <a:cs typeface="Cambria Math"/>
              </a:rPr>
              <a:t> </a:t>
            </a:r>
            <a:r>
              <a:rPr sz="2400" baseline="-32986" dirty="0">
                <a:latin typeface="Cambria Math"/>
                <a:cs typeface="Cambria Math"/>
              </a:rPr>
              <a:t>𝑟𝑎𝑑</a:t>
            </a:r>
            <a:endParaRPr sz="2400" baseline="-32986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2038" y="1618614"/>
            <a:ext cx="20231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(c)Transmissibility,</a:t>
            </a:r>
            <a:r>
              <a:rPr sz="1600" spc="-5" dirty="0">
                <a:latin typeface="Cambria Math"/>
                <a:cs typeface="Cambria Math"/>
              </a:rPr>
              <a:t>𝛽</a:t>
            </a:r>
            <a:r>
              <a:rPr sz="1600" spc="2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43528" y="1557654"/>
            <a:ext cx="8089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1+(2𝜉𝑟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91355" y="1580641"/>
            <a:ext cx="634365" cy="0"/>
          </a:xfrm>
          <a:custGeom>
            <a:avLst/>
            <a:gdLst/>
            <a:ahLst/>
            <a:cxnLst/>
            <a:rect l="l" t="t" r="r" b="b"/>
            <a:pathLst>
              <a:path w="634364">
                <a:moveTo>
                  <a:pt x="0" y="0"/>
                </a:moveTo>
                <a:lnTo>
                  <a:pt x="6342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608832" y="1789302"/>
            <a:ext cx="12782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+(2𝜉𝑟</a:t>
            </a:r>
            <a:r>
              <a:rPr sz="1150" spc="-12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6659" y="1812670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6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46932" y="1777618"/>
            <a:ext cx="1210945" cy="0"/>
          </a:xfrm>
          <a:custGeom>
            <a:avLst/>
            <a:gdLst/>
            <a:ahLst/>
            <a:cxnLst/>
            <a:rect l="l" t="t" r="r" b="b"/>
            <a:pathLst>
              <a:path w="1210945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902453" y="1618614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17725" y="1719198"/>
            <a:ext cx="1437005" cy="530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80340" algn="r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𝑡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1+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2(0.20)(0.59)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65552" y="2071750"/>
            <a:ext cx="1262380" cy="0"/>
          </a:xfrm>
          <a:custGeom>
            <a:avLst/>
            <a:gdLst/>
            <a:ahLst/>
            <a:cxnLst/>
            <a:rect l="l" t="t" r="r" b="b"/>
            <a:pathLst>
              <a:path w="1262379">
                <a:moveTo>
                  <a:pt x="0" y="0"/>
                </a:moveTo>
                <a:lnTo>
                  <a:pt x="126217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33067" y="2303398"/>
            <a:ext cx="747395" cy="0"/>
          </a:xfrm>
          <a:custGeom>
            <a:avLst/>
            <a:gdLst/>
            <a:ahLst/>
            <a:cxnLst/>
            <a:rect l="l" t="t" r="r" b="b"/>
            <a:pathLst>
              <a:path w="747394">
                <a:moveTo>
                  <a:pt x="0" y="0"/>
                </a:moveTo>
                <a:lnTo>
                  <a:pt x="7470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785239" y="2280030"/>
            <a:ext cx="21018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(1−0.59</a:t>
            </a:r>
            <a:r>
              <a:rPr sz="1425" spc="7" baseline="20467" dirty="0">
                <a:latin typeface="Cambria Math"/>
                <a:cs typeface="Cambria Math"/>
              </a:rPr>
              <a:t>2 </a:t>
            </a:r>
            <a:r>
              <a:rPr sz="1150" spc="15" dirty="0">
                <a:latin typeface="Cambria Math"/>
                <a:cs typeface="Cambria Math"/>
              </a:rPr>
              <a:t>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+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2(0.20)(0.59)</a:t>
            </a:r>
            <a:r>
              <a:rPr sz="1725" spc="165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23339" y="2268346"/>
            <a:ext cx="2033905" cy="0"/>
          </a:xfrm>
          <a:custGeom>
            <a:avLst/>
            <a:gdLst/>
            <a:ahLst/>
            <a:cxnLst/>
            <a:rect l="l" t="t" r="r" b="b"/>
            <a:pathLst>
              <a:path w="2033904">
                <a:moveTo>
                  <a:pt x="0" y="0"/>
                </a:moveTo>
                <a:lnTo>
                  <a:pt x="203390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899408" y="2109342"/>
            <a:ext cx="726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 1.483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93138" y="2460828"/>
            <a:ext cx="5258435" cy="70624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565150" indent="-463550">
              <a:lnSpc>
                <a:spcPct val="100000"/>
              </a:lnSpc>
              <a:spcBef>
                <a:spcPts val="315"/>
              </a:spcBef>
              <a:buAutoNum type="alphaLcParenBoth" startAt="4"/>
              <a:tabLst>
                <a:tab pos="564515" algn="l"/>
                <a:tab pos="565150" algn="l"/>
              </a:tabLst>
            </a:pPr>
            <a:r>
              <a:rPr sz="1600" dirty="0">
                <a:latin typeface="Times New Roman"/>
                <a:cs typeface="Times New Roman"/>
              </a:rPr>
              <a:t>Maximum </a:t>
            </a:r>
            <a:r>
              <a:rPr sz="1600" spc="-5" dirty="0">
                <a:latin typeface="Times New Roman"/>
                <a:cs typeface="Times New Roman"/>
              </a:rPr>
              <a:t>dynamic force transmitted </a:t>
            </a:r>
            <a:r>
              <a:rPr sz="1600" spc="5" dirty="0">
                <a:latin typeface="Times New Roman"/>
                <a:cs typeface="Times New Roman"/>
              </a:rPr>
              <a:t>to the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foundation</a:t>
            </a:r>
            <a:endParaRPr sz="1600">
              <a:latin typeface="Times New Roman"/>
              <a:cs typeface="Times New Roman"/>
            </a:endParaRPr>
          </a:p>
          <a:p>
            <a:pPr marL="330200">
              <a:lnSpc>
                <a:spcPct val="100000"/>
              </a:lnSpc>
              <a:spcBef>
                <a:spcPts val="219"/>
              </a:spcBef>
            </a:pPr>
            <a:r>
              <a:rPr sz="1600" spc="-60" dirty="0">
                <a:latin typeface="Cambria Math"/>
                <a:cs typeface="Cambria Math"/>
              </a:rPr>
              <a:t>𝐹</a:t>
            </a:r>
            <a:r>
              <a:rPr sz="1725" spc="-89" baseline="-16908" dirty="0">
                <a:latin typeface="Cambria Math"/>
                <a:cs typeface="Cambria Math"/>
              </a:rPr>
              <a:t>𝑇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𝑡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1.483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500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741.353</a:t>
            </a:r>
            <a:r>
              <a:rPr sz="1600" spc="13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𝑁</a:t>
            </a:r>
            <a:endParaRPr sz="1600">
              <a:latin typeface="Cambria Math"/>
              <a:cs typeface="Cambria Math"/>
            </a:endParaRPr>
          </a:p>
          <a:p>
            <a:pPr marL="377190" indent="-224790" algn="just">
              <a:lnSpc>
                <a:spcPct val="100000"/>
              </a:lnSpc>
              <a:spcBef>
                <a:spcPts val="215"/>
              </a:spcBef>
              <a:buAutoNum type="alphaLcParenBoth" startAt="5"/>
              <a:tabLst>
                <a:tab pos="377825" algn="l"/>
              </a:tabLst>
            </a:pPr>
            <a:r>
              <a:rPr sz="1600" dirty="0">
                <a:latin typeface="Times New Roman"/>
                <a:cs typeface="Times New Roman"/>
              </a:rPr>
              <a:t>maximum </a:t>
            </a:r>
            <a:r>
              <a:rPr sz="1600" spc="-5" dirty="0">
                <a:latin typeface="Times New Roman"/>
                <a:cs typeface="Times New Roman"/>
              </a:rPr>
              <a:t>velocity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motion</a:t>
            </a:r>
            <a:endParaRPr sz="1600">
              <a:latin typeface="Times New Roman"/>
              <a:cs typeface="Times New Roman"/>
            </a:endParaRPr>
          </a:p>
          <a:p>
            <a:pPr marL="8890" algn="ctr">
              <a:lnSpc>
                <a:spcPct val="100000"/>
              </a:lnSpc>
              <a:spcBef>
                <a:spcPts val="335"/>
              </a:spcBef>
            </a:pPr>
            <a:r>
              <a:rPr sz="1600" spc="-145" dirty="0">
                <a:latin typeface="Cambria Math"/>
                <a:cs typeface="Cambria Math"/>
              </a:rPr>
              <a:t>𝑋</a:t>
            </a:r>
            <a:r>
              <a:rPr sz="2400" spc="-217" baseline="1041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𝑋𝜔</a:t>
            </a:r>
            <a:r>
              <a:rPr sz="1725" spc="-7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0.014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22.31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0.0313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𝑚/𝑠</a:t>
            </a:r>
            <a:endParaRPr sz="1600">
              <a:latin typeface="Cambria Math"/>
              <a:cs typeface="Cambria Math"/>
            </a:endParaRPr>
          </a:p>
          <a:p>
            <a:pPr marL="101600" algn="just">
              <a:lnSpc>
                <a:spcPct val="100000"/>
              </a:lnSpc>
              <a:spcBef>
                <a:spcPts val="240"/>
              </a:spcBef>
            </a:pPr>
            <a:r>
              <a:rPr sz="1600" b="1" spc="-5" dirty="0">
                <a:latin typeface="Times New Roman"/>
                <a:cs typeface="Times New Roman"/>
              </a:rPr>
              <a:t>TWO-DEGREES-OF-FREEDOM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SYSTEMS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101600" marR="76835" algn="just">
              <a:lnSpc>
                <a:spcPct val="110700"/>
              </a:lnSpc>
            </a:pPr>
            <a:r>
              <a:rPr sz="1600" spc="-5" dirty="0">
                <a:latin typeface="Times New Roman"/>
                <a:cs typeface="Times New Roman"/>
              </a:rPr>
              <a:t>Even though single-degree-of-freedom modals </a:t>
            </a:r>
            <a:r>
              <a:rPr sz="1600" spc="-10" dirty="0">
                <a:latin typeface="Times New Roman"/>
                <a:cs typeface="Times New Roman"/>
              </a:rPr>
              <a:t>can  </a:t>
            </a:r>
            <a:r>
              <a:rPr sz="1600" dirty="0">
                <a:latin typeface="Times New Roman"/>
                <a:cs typeface="Times New Roman"/>
              </a:rPr>
              <a:t>approximate </a:t>
            </a:r>
            <a:r>
              <a:rPr sz="1600" spc="-10" dirty="0">
                <a:latin typeface="Times New Roman"/>
                <a:cs typeface="Times New Roman"/>
              </a:rPr>
              <a:t>many </a:t>
            </a:r>
            <a:r>
              <a:rPr sz="1600" spc="-5" dirty="0">
                <a:latin typeface="Times New Roman"/>
                <a:cs typeface="Times New Roman"/>
              </a:rPr>
              <a:t>mechanical or structural systems, </a:t>
            </a:r>
            <a:r>
              <a:rPr sz="1600" spc="-10" dirty="0">
                <a:latin typeface="Times New Roman"/>
                <a:cs typeface="Times New Roman"/>
              </a:rPr>
              <a:t>most </a:t>
            </a:r>
            <a:r>
              <a:rPr sz="1600" spc="-5" dirty="0">
                <a:latin typeface="Times New Roman"/>
                <a:cs typeface="Times New Roman"/>
              </a:rPr>
              <a:t>of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systems </a:t>
            </a:r>
            <a:r>
              <a:rPr sz="1600" dirty="0">
                <a:latin typeface="Times New Roman"/>
                <a:cs typeface="Times New Roman"/>
              </a:rPr>
              <a:t>have </a:t>
            </a:r>
            <a:r>
              <a:rPr sz="1600" spc="-5" dirty="0">
                <a:latin typeface="Times New Roman"/>
                <a:cs typeface="Times New Roman"/>
              </a:rPr>
              <a:t>several </a:t>
            </a:r>
            <a:r>
              <a:rPr sz="1600" dirty="0">
                <a:latin typeface="Times New Roman"/>
                <a:cs typeface="Times New Roman"/>
              </a:rPr>
              <a:t>restrains and </a:t>
            </a:r>
            <a:r>
              <a:rPr sz="1600" spc="-5" dirty="0">
                <a:latin typeface="Times New Roman"/>
                <a:cs typeface="Times New Roman"/>
              </a:rPr>
              <a:t>therefore </a:t>
            </a:r>
            <a:r>
              <a:rPr sz="1600" dirty="0">
                <a:latin typeface="Times New Roman"/>
                <a:cs typeface="Times New Roman"/>
              </a:rPr>
              <a:t>required </a:t>
            </a:r>
            <a:r>
              <a:rPr sz="1600" spc="5" dirty="0">
                <a:latin typeface="Times New Roman"/>
                <a:cs typeface="Times New Roman"/>
              </a:rPr>
              <a:t>to be  </a:t>
            </a:r>
            <a:r>
              <a:rPr sz="1600" spc="-5" dirty="0">
                <a:latin typeface="Times New Roman"/>
                <a:cs typeface="Times New Roman"/>
              </a:rPr>
              <a:t>represented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several degrees of freedom. The </a:t>
            </a:r>
            <a:r>
              <a:rPr sz="1600" dirty="0">
                <a:latin typeface="Times New Roman"/>
                <a:cs typeface="Times New Roman"/>
              </a:rPr>
              <a:t>number </a:t>
            </a:r>
            <a:r>
              <a:rPr sz="1600" spc="-5" dirty="0">
                <a:latin typeface="Times New Roman"/>
                <a:cs typeface="Times New Roman"/>
              </a:rPr>
              <a:t>of  </a:t>
            </a:r>
            <a:r>
              <a:rPr sz="1600" spc="-10" dirty="0">
                <a:latin typeface="Times New Roman"/>
                <a:cs typeface="Times New Roman"/>
              </a:rPr>
              <a:t>degrees </a:t>
            </a:r>
            <a:r>
              <a:rPr sz="1600" spc="-5" dirty="0">
                <a:latin typeface="Times New Roman"/>
                <a:cs typeface="Times New Roman"/>
              </a:rPr>
              <a:t>of freedom </a:t>
            </a:r>
            <a:r>
              <a:rPr sz="1600" spc="5" dirty="0">
                <a:latin typeface="Times New Roman"/>
                <a:cs typeface="Times New Roman"/>
              </a:rPr>
              <a:t>that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system possesses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 number of independent coordinates necessary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describe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</a:t>
            </a:r>
            <a:r>
              <a:rPr sz="1600" spc="-10" dirty="0">
                <a:latin typeface="Times New Roman"/>
                <a:cs typeface="Times New Roman"/>
              </a:rPr>
              <a:t>Systems </a:t>
            </a:r>
            <a:r>
              <a:rPr sz="1600" spc="5" dirty="0">
                <a:latin typeface="Times New Roman"/>
                <a:cs typeface="Times New Roman"/>
              </a:rPr>
              <a:t>that </a:t>
            </a:r>
            <a:r>
              <a:rPr sz="1600" spc="-5" dirty="0">
                <a:latin typeface="Times New Roman"/>
                <a:cs typeface="Times New Roman"/>
              </a:rPr>
              <a:t>require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-5" dirty="0">
                <a:latin typeface="Times New Roman"/>
                <a:cs typeface="Times New Roman"/>
              </a:rPr>
              <a:t>independent  coordinates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describe </a:t>
            </a:r>
            <a:r>
              <a:rPr sz="1600" spc="-5" dirty="0">
                <a:latin typeface="Times New Roman"/>
                <a:cs typeface="Times New Roman"/>
              </a:rPr>
              <a:t>their motion are </a:t>
            </a:r>
            <a:r>
              <a:rPr sz="1600" spc="-10" dirty="0">
                <a:latin typeface="Times New Roman"/>
                <a:cs typeface="Times New Roman"/>
              </a:rPr>
              <a:t>called </a:t>
            </a:r>
            <a:r>
              <a:rPr sz="1600" dirty="0">
                <a:latin typeface="Times New Roman"/>
                <a:cs typeface="Times New Roman"/>
              </a:rPr>
              <a:t>two-degrees-  </a:t>
            </a:r>
            <a:r>
              <a:rPr sz="1600" spc="-5" dirty="0">
                <a:latin typeface="Times New Roman"/>
                <a:cs typeface="Times New Roman"/>
              </a:rPr>
              <a:t>of-freedom systems. Some examples </a:t>
            </a:r>
            <a:r>
              <a:rPr sz="1600" spc="5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two-degrees-of-  freedom models of </a:t>
            </a:r>
            <a:r>
              <a:rPr sz="1600" dirty="0">
                <a:latin typeface="Times New Roman"/>
                <a:cs typeface="Times New Roman"/>
              </a:rPr>
              <a:t>vibrating </a:t>
            </a:r>
            <a:r>
              <a:rPr sz="1600" spc="-5" dirty="0">
                <a:latin typeface="Times New Roman"/>
                <a:cs typeface="Times New Roman"/>
              </a:rPr>
              <a:t>systems are shown in  Figs.5.1(a)to(c). Figure 5.1(a)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 spring-mass </a:t>
            </a:r>
            <a:r>
              <a:rPr sz="1600" spc="-10" dirty="0">
                <a:latin typeface="Times New Roman"/>
                <a:cs typeface="Times New Roman"/>
              </a:rPr>
              <a:t>system  </a:t>
            </a: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Times New Roman"/>
                <a:cs typeface="Times New Roman"/>
              </a:rPr>
              <a:t>if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constrained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move  vertically, </a:t>
            </a:r>
            <a:r>
              <a:rPr sz="1600" dirty="0">
                <a:latin typeface="Times New Roman"/>
                <a:cs typeface="Times New Roman"/>
              </a:rPr>
              <a:t>then </a:t>
            </a:r>
            <a:r>
              <a:rPr sz="1600" spc="-5" dirty="0">
                <a:latin typeface="Times New Roman"/>
                <a:cs typeface="Times New Roman"/>
              </a:rPr>
              <a:t>the displacement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define the  location of each </a:t>
            </a:r>
            <a:r>
              <a:rPr sz="1600" dirty="0">
                <a:latin typeface="Times New Roman"/>
                <a:cs typeface="Times New Roman"/>
              </a:rPr>
              <a:t>mass at </a:t>
            </a:r>
            <a:r>
              <a:rPr sz="1600" spc="-5" dirty="0">
                <a:latin typeface="Times New Roman"/>
                <a:cs typeface="Times New Roman"/>
              </a:rPr>
              <a:t>any </a:t>
            </a:r>
            <a:r>
              <a:rPr sz="1600" dirty="0">
                <a:latin typeface="Times New Roman"/>
                <a:cs typeface="Times New Roman"/>
              </a:rPr>
              <a:t>time.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double pendulum  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Fig.5.1(b),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-10" dirty="0">
                <a:latin typeface="Times New Roman"/>
                <a:cs typeface="Times New Roman"/>
              </a:rPr>
              <a:t>select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Times New Roman"/>
                <a:cs typeface="Times New Roman"/>
              </a:rPr>
              <a:t>to be the  </a:t>
            </a:r>
            <a:r>
              <a:rPr sz="1600" spc="-5" dirty="0">
                <a:latin typeface="Times New Roman"/>
                <a:cs typeface="Times New Roman"/>
              </a:rPr>
              <a:t>system's   </a:t>
            </a:r>
            <a:r>
              <a:rPr sz="1600" spc="-10" dirty="0">
                <a:latin typeface="Times New Roman"/>
                <a:cs typeface="Times New Roman"/>
              </a:rPr>
              <a:t>degrees   </a:t>
            </a:r>
            <a:r>
              <a:rPr sz="1600" spc="-5" dirty="0">
                <a:latin typeface="Times New Roman"/>
                <a:cs typeface="Times New Roman"/>
              </a:rPr>
              <a:t>of   freedom.   The   angular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displacements</a:t>
            </a:r>
            <a:endParaRPr sz="1600">
              <a:latin typeface="Times New Roman"/>
              <a:cs typeface="Times New Roman"/>
            </a:endParaRPr>
          </a:p>
          <a:p>
            <a:pPr marL="101600" algn="just">
              <a:lnSpc>
                <a:spcPct val="100000"/>
              </a:lnSpc>
              <a:spcBef>
                <a:spcPts val="190"/>
              </a:spcBef>
            </a:pP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  </a:t>
            </a:r>
            <a:r>
              <a:rPr sz="1600" spc="-5" dirty="0">
                <a:latin typeface="Times New Roman"/>
                <a:cs typeface="Times New Roman"/>
              </a:rPr>
              <a:t>are sufficient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determine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displacements 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01600" marR="83185" algn="just">
              <a:lnSpc>
                <a:spcPct val="110000"/>
              </a:lnSpc>
              <a:spcBef>
                <a:spcPts val="50"/>
              </a:spcBef>
            </a:pP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masses. </a:t>
            </a:r>
            <a:r>
              <a:rPr sz="1600" spc="-5" dirty="0">
                <a:latin typeface="Times New Roman"/>
                <a:cs typeface="Times New Roman"/>
              </a:rPr>
              <a:t>Figure 5.1(c)shows </a:t>
            </a:r>
            <a:r>
              <a:rPr sz="1600" dirty="0">
                <a:latin typeface="Times New Roman"/>
                <a:cs typeface="Times New Roman"/>
              </a:rPr>
              <a:t>a torsional </a:t>
            </a:r>
            <a:r>
              <a:rPr sz="1600" spc="-5" dirty="0">
                <a:latin typeface="Times New Roman"/>
                <a:cs typeface="Times New Roman"/>
              </a:rPr>
              <a:t>undamped </a:t>
            </a:r>
            <a:r>
              <a:rPr sz="1600" spc="-10" dirty="0">
                <a:latin typeface="Times New Roman"/>
                <a:cs typeface="Times New Roman"/>
              </a:rPr>
              <a:t>system  </a:t>
            </a: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dirty="0">
                <a:latin typeface="Cambria Math"/>
                <a:cs typeface="Cambria Math"/>
              </a:rPr>
              <a:t>𝜃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system's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-5" dirty="0">
                <a:latin typeface="Times New Roman"/>
                <a:cs typeface="Times New Roman"/>
              </a:rPr>
              <a:t>degrees of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freedom.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5038" y="860500"/>
            <a:ext cx="5285105" cy="164782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39700">
              <a:lnSpc>
                <a:spcPct val="100000"/>
              </a:lnSpc>
              <a:spcBef>
                <a:spcPts val="290"/>
              </a:spcBef>
              <a:tabLst>
                <a:tab pos="894715" algn="l"/>
                <a:tab pos="1299210" algn="l"/>
                <a:tab pos="2367915" algn="l"/>
                <a:tab pos="3529329" algn="l"/>
                <a:tab pos="4269740" algn="l"/>
              </a:tabLst>
            </a:pPr>
            <a:r>
              <a:rPr sz="1600" spc="-5" dirty="0">
                <a:latin typeface="Times New Roman"/>
                <a:cs typeface="Times New Roman"/>
              </a:rPr>
              <a:t>Fig.5.1	(a)	</a:t>
            </a:r>
            <a:r>
              <a:rPr sz="1600" spc="-10" dirty="0">
                <a:latin typeface="Times New Roman"/>
                <a:cs typeface="Times New Roman"/>
              </a:rPr>
              <a:t>Undamped	</a:t>
            </a:r>
            <a:r>
              <a:rPr sz="1600" spc="-5" dirty="0">
                <a:latin typeface="Times New Roman"/>
                <a:cs typeface="Times New Roman"/>
              </a:rPr>
              <a:t>spring-mass	</a:t>
            </a:r>
            <a:r>
              <a:rPr sz="1600" spc="-10" dirty="0">
                <a:latin typeface="Times New Roman"/>
                <a:cs typeface="Times New Roman"/>
              </a:rPr>
              <a:t>system	</a:t>
            </a:r>
            <a:r>
              <a:rPr sz="1600" spc="-5" dirty="0">
                <a:latin typeface="Times New Roman"/>
                <a:cs typeface="Times New Roman"/>
              </a:rPr>
              <a:t>coordinates</a:t>
            </a:r>
            <a:endParaRPr sz="1600">
              <a:latin typeface="Times New Roman"/>
              <a:cs typeface="Times New Roman"/>
            </a:endParaRPr>
          </a:p>
          <a:p>
            <a:pPr marL="139700" marR="73025">
              <a:lnSpc>
                <a:spcPts val="2160"/>
              </a:lnSpc>
              <a:spcBef>
                <a:spcPts val="65"/>
              </a:spcBef>
              <a:tabLst>
                <a:tab pos="1160780" algn="l"/>
                <a:tab pos="2178685" algn="l"/>
                <a:tab pos="3176905" algn="l"/>
                <a:tab pos="4358640" algn="l"/>
              </a:tabLst>
            </a:pPr>
            <a:r>
              <a:rPr sz="1600" spc="-60" dirty="0">
                <a:latin typeface="Cambria Math"/>
                <a:cs typeface="Cambria Math"/>
              </a:rPr>
              <a:t>𝑥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725" spc="-67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</a:t>
            </a:r>
            <a:r>
              <a:rPr sz="1600" spc="-20" dirty="0">
                <a:latin typeface="Cambria Math"/>
                <a:cs typeface="Cambria Math"/>
              </a:rPr>
              <a:t>𝑛</a:t>
            </a:r>
            <a:r>
              <a:rPr sz="1600" spc="5" dirty="0">
                <a:latin typeface="Cambria Math"/>
                <a:cs typeface="Cambria Math"/>
              </a:rPr>
              <a:t>𝑑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𝑥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5" dirty="0">
                <a:latin typeface="Times New Roman"/>
                <a:cs typeface="Times New Roman"/>
              </a:rPr>
              <a:t>)D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ub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5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um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25" dirty="0">
                <a:latin typeface="Times New Roman"/>
                <a:cs typeface="Times New Roman"/>
              </a:rPr>
              <a:t>T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al	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m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4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d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with coordinates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</a:t>
            </a:r>
            <a:r>
              <a:rPr sz="1600" spc="150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𝜃</a:t>
            </a:r>
            <a:r>
              <a:rPr sz="1725" spc="15" baseline="-16908" dirty="0">
                <a:latin typeface="Cambria Math"/>
                <a:cs typeface="Cambria Math"/>
              </a:rPr>
              <a:t>2</a:t>
            </a:r>
            <a:r>
              <a:rPr sz="1600" spc="10" dirty="0">
                <a:latin typeface="Cambria Math"/>
                <a:cs typeface="Cambria Math"/>
              </a:rPr>
              <a:t>.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39700" marR="72390">
              <a:lnSpc>
                <a:spcPct val="110000"/>
              </a:lnSpc>
            </a:pPr>
            <a:r>
              <a:rPr sz="1600" spc="-5" dirty="0">
                <a:latin typeface="Times New Roman"/>
                <a:cs typeface="Times New Roman"/>
              </a:rPr>
              <a:t>This chapter presents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vibration analysis of systems with  </a:t>
            </a:r>
            <a:r>
              <a:rPr sz="1600" spc="-10" dirty="0">
                <a:latin typeface="Times New Roman"/>
                <a:cs typeface="Times New Roman"/>
              </a:rPr>
              <a:t>two degrees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freedom.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2038" y="3558234"/>
            <a:ext cx="5091430" cy="8312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Tutorial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problems</a:t>
            </a:r>
            <a:endParaRPr sz="16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10000"/>
              </a:lnSpc>
              <a:spcBef>
                <a:spcPts val="5"/>
              </a:spcBef>
              <a:tabLst>
                <a:tab pos="929640" algn="l"/>
                <a:tab pos="1264285" algn="l"/>
                <a:tab pos="2281555" algn="l"/>
                <a:tab pos="2656205" algn="l"/>
                <a:tab pos="3509010" algn="l"/>
                <a:tab pos="4020820" algn="l"/>
                <a:tab pos="4318635" algn="l"/>
                <a:tab pos="4909820" algn="l"/>
              </a:tabLst>
            </a:pPr>
            <a:r>
              <a:rPr sz="1600" spc="1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r>
              <a:rPr sz="1600" spc="1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e	an	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ce	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r	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am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g	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o	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n	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ms	</a:t>
            </a:r>
            <a:r>
              <a:rPr sz="1600" spc="-1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f 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logarithmic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decrement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63921" y="461594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25821" y="4618482"/>
            <a:ext cx="68072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73709" algn="l"/>
              </a:tabLst>
            </a:pPr>
            <a:r>
              <a:rPr sz="1150" dirty="0">
                <a:solidFill>
                  <a:srgbClr val="FF0000"/>
                </a:solidFill>
                <a:latin typeface="Cambria Math"/>
                <a:cs typeface="Cambria Math"/>
              </a:rPr>
              <a:t>𝑛	</a:t>
            </a:r>
            <a:r>
              <a:rPr sz="1150" spc="30" dirty="0">
                <a:solidFill>
                  <a:srgbClr val="FF0000"/>
                </a:solidFill>
                <a:latin typeface="Cambria Math"/>
                <a:cs typeface="Cambria Math"/>
              </a:rPr>
              <a:t>𝑥</a:t>
            </a:r>
            <a:r>
              <a:rPr sz="1425" spc="44" baseline="-14619" dirty="0">
                <a:solidFill>
                  <a:srgbClr val="FF0000"/>
                </a:solidFill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00166" y="4615941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>
                <a:moveTo>
                  <a:pt x="0" y="0"/>
                </a:moveTo>
                <a:lnTo>
                  <a:pt x="176784" y="0"/>
                </a:lnTo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56638" y="4456938"/>
            <a:ext cx="51441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2.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that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logarithmic decrement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𝛿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= </a:t>
            </a:r>
            <a:r>
              <a:rPr sz="1725" baseline="45893" dirty="0">
                <a:solidFill>
                  <a:srgbClr val="FF0000"/>
                </a:solidFill>
                <a:latin typeface="Cambria Math"/>
                <a:cs typeface="Cambria Math"/>
              </a:rPr>
              <a:t>1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ln </a:t>
            </a:r>
            <a:r>
              <a:rPr sz="1725" spc="44" baseline="45893" dirty="0">
                <a:solidFill>
                  <a:srgbClr val="FF0000"/>
                </a:solidFill>
                <a:latin typeface="Cambria Math"/>
                <a:cs typeface="Cambria Math"/>
              </a:rPr>
              <a:t>𝑥</a:t>
            </a:r>
            <a:r>
              <a:rPr sz="1425" spc="44" baseline="40935" dirty="0">
                <a:solidFill>
                  <a:srgbClr val="FF0000"/>
                </a:solidFill>
                <a:latin typeface="Cambria Math"/>
                <a:cs typeface="Cambria Math"/>
              </a:rPr>
              <a:t>0</a:t>
            </a:r>
            <a:r>
              <a:rPr sz="950" spc="3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where </a:t>
            </a:r>
            <a:r>
              <a:rPr sz="1600" spc="-10" dirty="0">
                <a:solidFill>
                  <a:srgbClr val="FF0000"/>
                </a:solidFill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solidFill>
                  <a:srgbClr val="FF0000"/>
                </a:solidFill>
                <a:latin typeface="Cambria Math"/>
                <a:cs typeface="Cambria Math"/>
              </a:rPr>
              <a:t>0</a:t>
            </a:r>
            <a:r>
              <a:rPr sz="1725" spc="-37" baseline="-16908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88182" y="6929881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512" y="0"/>
                </a:lnTo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31238" y="4780990"/>
            <a:ext cx="5191760" cy="235267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92100" algn="just">
              <a:lnSpc>
                <a:spcPct val="100000"/>
              </a:lnSpc>
              <a:spcBef>
                <a:spcPts val="365"/>
              </a:spcBef>
            </a:pP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initial amplitude </a:t>
            </a:r>
            <a:r>
              <a:rPr sz="1600" spc="-5" dirty="0">
                <a:solidFill>
                  <a:srgbClr val="FF0000"/>
                </a:solidFill>
                <a:latin typeface="Cambria Math"/>
                <a:cs typeface="Cambria Math"/>
              </a:rPr>
              <a:t>𝑥</a:t>
            </a:r>
            <a:r>
              <a:rPr sz="1725" spc="-7" baseline="-16908" dirty="0">
                <a:solidFill>
                  <a:srgbClr val="FF0000"/>
                </a:solidFill>
                <a:latin typeface="Cambria Math"/>
                <a:cs typeface="Cambria Math"/>
              </a:rPr>
              <a:t>𝑛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amplitude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after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𝑛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cycle</a:t>
            </a:r>
            <a:r>
              <a:rPr sz="1600" spc="-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292100" marR="48895" indent="-228600" algn="just">
              <a:lnSpc>
                <a:spcPct val="110000"/>
              </a:lnSpc>
              <a:spcBef>
                <a:spcPts val="70"/>
              </a:spcBef>
            </a:pP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3.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mass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1kg is to be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supported on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spring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having  stiffness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𝑘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= 9800𝑁/𝑚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damping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constant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𝑐</a:t>
            </a:r>
            <a:r>
              <a:rPr sz="1600" spc="13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  <a:p>
            <a:pPr marL="292100" marR="55244" algn="just">
              <a:lnSpc>
                <a:spcPct val="111300"/>
              </a:lnSpc>
              <a:spcBef>
                <a:spcPts val="25"/>
              </a:spcBef>
            </a:pP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5.9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𝑁𝑠/𝑚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Determine the natural frequency of system.  Find also logarithmic decrement and amplitude after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3 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cycles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if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initial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displacement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0.3𝑐𝑚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240"/>
              </a:spcBef>
            </a:pP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4. A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vibrating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system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defined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following</a:t>
            </a:r>
            <a:r>
              <a:rPr sz="1600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parameters</a:t>
            </a:r>
            <a:endParaRPr sz="1600">
              <a:latin typeface="Times New Roman"/>
              <a:cs typeface="Times New Roman"/>
            </a:endParaRPr>
          </a:p>
          <a:p>
            <a:pPr marL="292100" algn="just">
              <a:lnSpc>
                <a:spcPts val="1595"/>
              </a:lnSpc>
              <a:spcBef>
                <a:spcPts val="600"/>
              </a:spcBef>
            </a:pP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𝑚 =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3𝑘𝑔 , 𝑘 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=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100 </a:t>
            </a:r>
            <a:r>
              <a:rPr sz="1725" baseline="45893" dirty="0">
                <a:solidFill>
                  <a:srgbClr val="FF0000"/>
                </a:solidFill>
                <a:latin typeface="Cambria Math"/>
                <a:cs typeface="Cambria Math"/>
              </a:rPr>
              <a:t>𝑁  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, </a:t>
            </a:r>
            <a:r>
              <a:rPr sz="1600" spc="-10" dirty="0">
                <a:solidFill>
                  <a:srgbClr val="FF0000"/>
                </a:solidFill>
                <a:latin typeface="Cambria Math"/>
                <a:cs typeface="Cambria Math"/>
              </a:rPr>
              <a:t>𝑑𝑎𝑚𝑝𝑖𝑛𝑔 </a:t>
            </a:r>
            <a:r>
              <a:rPr sz="1600" spc="-5" dirty="0">
                <a:solidFill>
                  <a:srgbClr val="FF0000"/>
                </a:solidFill>
                <a:latin typeface="Cambria Math"/>
                <a:cs typeface="Cambria Math"/>
              </a:rPr>
              <a:t>𝑐𝑜𝑒𝑓𝑓𝑖𝑐𝑖𝑒𝑛𝑡  </a:t>
            </a:r>
            <a:r>
              <a:rPr sz="1600" spc="5" dirty="0">
                <a:solidFill>
                  <a:srgbClr val="FF0000"/>
                </a:solidFill>
                <a:latin typeface="Cambria Math"/>
                <a:cs typeface="Cambria Math"/>
              </a:rPr>
              <a:t>= </a:t>
            </a:r>
            <a:r>
              <a:rPr sz="1600" dirty="0">
                <a:solidFill>
                  <a:srgbClr val="FF0000"/>
                </a:solidFill>
                <a:latin typeface="Cambria Math"/>
                <a:cs typeface="Cambria Math"/>
              </a:rPr>
              <a:t>3</a:t>
            </a:r>
            <a:r>
              <a:rPr sz="1600" spc="-26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1725" spc="-7" baseline="45893" dirty="0">
                <a:solidFill>
                  <a:srgbClr val="FF0000"/>
                </a:solidFill>
                <a:latin typeface="Cambria Math"/>
                <a:cs typeface="Cambria Math"/>
              </a:rPr>
              <a:t>𝑁𝑠</a:t>
            </a:r>
            <a:endParaRPr sz="1725" baseline="45893">
              <a:latin typeface="Cambria Math"/>
              <a:cs typeface="Cambria Math"/>
            </a:endParaRPr>
          </a:p>
          <a:p>
            <a:pPr marL="1956435">
              <a:lnSpc>
                <a:spcPts val="1055"/>
              </a:lnSpc>
              <a:tabLst>
                <a:tab pos="4603115" algn="l"/>
              </a:tabLst>
            </a:pPr>
            <a:r>
              <a:rPr sz="1150" dirty="0">
                <a:solidFill>
                  <a:srgbClr val="FF0000"/>
                </a:solidFill>
                <a:latin typeface="Cambria Math"/>
                <a:cs typeface="Cambria Math"/>
              </a:rPr>
              <a:t>𝑚	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13653" y="692988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90599" y="7873261"/>
            <a:ext cx="5181600" cy="1948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">
              <a:lnSpc>
                <a:spcPct val="109200"/>
              </a:lnSpc>
              <a:tabLst>
                <a:tab pos="561340" algn="l"/>
                <a:tab pos="584835" algn="l"/>
                <a:tab pos="889635" algn="l"/>
                <a:tab pos="1339850" algn="l"/>
                <a:tab pos="2289810" algn="l"/>
                <a:tab pos="2581910" algn="l"/>
                <a:tab pos="3564890" algn="l"/>
                <a:tab pos="4342130" algn="l"/>
                <a:tab pos="4914265" algn="l"/>
              </a:tabLst>
            </a:pPr>
            <a:r>
              <a:rPr sz="2000" b="1" dirty="0">
                <a:latin typeface="Times New Roman"/>
                <a:cs typeface="Times New Roman"/>
              </a:rPr>
              <a:t>5.1	</a:t>
            </a:r>
            <a:r>
              <a:rPr sz="1600" b="1" dirty="0">
                <a:latin typeface="Times New Roman"/>
                <a:cs typeface="Times New Roman"/>
              </a:rPr>
              <a:t>FREE </a:t>
            </a:r>
            <a:r>
              <a:rPr sz="1600" b="1" spc="-5" dirty="0">
                <a:latin typeface="Times New Roman"/>
                <a:cs typeface="Times New Roman"/>
              </a:rPr>
              <a:t>VIBRATION </a:t>
            </a:r>
            <a:r>
              <a:rPr sz="1600" b="1" spc="5" dirty="0">
                <a:latin typeface="Times New Roman"/>
                <a:cs typeface="Times New Roman"/>
              </a:rPr>
              <a:t>OF </a:t>
            </a:r>
            <a:r>
              <a:rPr sz="1600" b="1" spc="-5" dirty="0">
                <a:latin typeface="Times New Roman"/>
                <a:cs typeface="Times New Roman"/>
              </a:rPr>
              <a:t>UNDAMPED SYSTEMS 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simplest </a:t>
            </a:r>
            <a:r>
              <a:rPr sz="1600" spc="-5" dirty="0">
                <a:latin typeface="Times New Roman"/>
                <a:cs typeface="Times New Roman"/>
              </a:rPr>
              <a:t>dynamic </a:t>
            </a:r>
            <a:r>
              <a:rPr sz="1600" spc="-10" dirty="0">
                <a:latin typeface="Times New Roman"/>
                <a:cs typeface="Times New Roman"/>
              </a:rPr>
              <a:t>model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a vibrating </a:t>
            </a:r>
            <a:r>
              <a:rPr sz="1600" spc="-10" dirty="0">
                <a:latin typeface="Times New Roman"/>
                <a:cs typeface="Times New Roman"/>
              </a:rPr>
              <a:t>system involves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15" dirty="0">
                <a:latin typeface="Times New Roman"/>
                <a:cs typeface="Times New Roman"/>
              </a:rPr>
              <a:t>u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dirty="0">
                <a:latin typeface="Times New Roman"/>
                <a:cs typeface="Times New Roman"/>
              </a:rPr>
              <a:t>y		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	</a:t>
            </a:r>
            <a:r>
              <a:rPr sz="1600" spc="-10" dirty="0">
                <a:latin typeface="Times New Roman"/>
                <a:cs typeface="Times New Roman"/>
              </a:rPr>
              <a:t>f</a:t>
            </a:r>
            <a:r>
              <a:rPr sz="1600" spc="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spc="5" dirty="0">
                <a:latin typeface="Times New Roman"/>
                <a:cs typeface="Times New Roman"/>
              </a:rPr>
              <a:t>ib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4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	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mp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d	s</a:t>
            </a:r>
            <a:r>
              <a:rPr sz="1600" spc="-40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ms	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n	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  </a:t>
            </a:r>
            <a:r>
              <a:rPr sz="1600" spc="-5" dirty="0">
                <a:latin typeface="Times New Roman"/>
                <a:cs typeface="Times New Roman"/>
              </a:rPr>
              <a:t>damping and external </a:t>
            </a:r>
            <a:r>
              <a:rPr sz="1600" spc="-10" dirty="0">
                <a:latin typeface="Times New Roman"/>
                <a:cs typeface="Times New Roman"/>
              </a:rPr>
              <a:t>forces </a:t>
            </a:r>
            <a:r>
              <a:rPr sz="1600" spc="-5" dirty="0">
                <a:latin typeface="Times New Roman"/>
                <a:cs typeface="Times New Roman"/>
              </a:rPr>
              <a:t>are absent. Such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known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conservative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since </a:t>
            </a:r>
            <a:r>
              <a:rPr sz="1600" spc="-5" dirty="0">
                <a:latin typeface="Times New Roman"/>
                <a:cs typeface="Times New Roman"/>
              </a:rPr>
              <a:t>there </a:t>
            </a:r>
            <a:r>
              <a:rPr sz="1600" spc="5" dirty="0">
                <a:latin typeface="Times New Roman"/>
                <a:cs typeface="Times New Roman"/>
              </a:rPr>
              <a:t>is no </a:t>
            </a:r>
            <a:r>
              <a:rPr sz="1600" spc="-5" dirty="0">
                <a:latin typeface="Times New Roman"/>
                <a:cs typeface="Times New Roman"/>
              </a:rPr>
              <a:t>mechanism </a:t>
            </a:r>
            <a:r>
              <a:rPr sz="1600" spc="-10" dirty="0">
                <a:latin typeface="Times New Roman"/>
                <a:cs typeface="Times New Roman"/>
              </a:rPr>
              <a:t>for  </a:t>
            </a:r>
            <a:r>
              <a:rPr sz="1600" spc="-5" dirty="0">
                <a:latin typeface="Times New Roman"/>
                <a:cs typeface="Times New Roman"/>
              </a:rPr>
              <a:t>dissipating or </a:t>
            </a:r>
            <a:r>
              <a:rPr sz="1600" dirty="0">
                <a:latin typeface="Times New Roman"/>
                <a:cs typeface="Times New Roman"/>
              </a:rPr>
              <a:t>adding </a:t>
            </a:r>
            <a:r>
              <a:rPr sz="1600" spc="-10" dirty="0">
                <a:latin typeface="Times New Roman"/>
                <a:cs typeface="Times New Roman"/>
              </a:rPr>
              <a:t>energy. </a:t>
            </a:r>
            <a:r>
              <a:rPr sz="1600" spc="-5" dirty="0">
                <a:latin typeface="Times New Roman"/>
                <a:cs typeface="Times New Roman"/>
              </a:rPr>
              <a:t>Figure 5.2 </a:t>
            </a:r>
            <a:r>
              <a:rPr sz="1600" spc="-10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undamped,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two-degree-of-freedom system.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6949" y="1933778"/>
            <a:ext cx="5507990" cy="629094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0607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latin typeface="Times New Roman"/>
                <a:cs typeface="Times New Roman"/>
              </a:rPr>
              <a:t>The equation of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this </a:t>
            </a:r>
            <a:r>
              <a:rPr sz="1600" spc="-5" dirty="0">
                <a:latin typeface="Times New Roman"/>
                <a:cs typeface="Times New Roman"/>
              </a:rPr>
              <a:t>system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06070">
              <a:lnSpc>
                <a:spcPct val="100000"/>
              </a:lnSpc>
              <a:spcBef>
                <a:spcPts val="21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)𝑥</a:t>
            </a:r>
            <a:r>
              <a:rPr sz="1725" spc="-30" baseline="-16908" dirty="0">
                <a:latin typeface="Cambria Math"/>
                <a:cs typeface="Cambria Math"/>
              </a:rPr>
              <a:t>1</a:t>
            </a:r>
            <a:r>
              <a:rPr sz="1725" spc="-30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30" dirty="0">
                <a:latin typeface="Cambria Math"/>
                <a:cs typeface="Cambria Math"/>
              </a:rPr>
              <a:t>𝑥</a:t>
            </a:r>
            <a:r>
              <a:rPr sz="1725" spc="44" baseline="-16908" dirty="0">
                <a:latin typeface="Cambria Math"/>
                <a:cs typeface="Cambria Math"/>
              </a:rPr>
              <a:t>2</a:t>
            </a:r>
            <a:r>
              <a:rPr sz="1725" spc="44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0607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(5.1)</a:t>
            </a:r>
            <a:endParaRPr sz="1600">
              <a:latin typeface="Times New Roman"/>
              <a:cs typeface="Times New Roman"/>
            </a:endParaRPr>
          </a:p>
          <a:p>
            <a:pPr marL="306070">
              <a:lnSpc>
                <a:spcPct val="100000"/>
              </a:lnSpc>
              <a:spcBef>
                <a:spcPts val="219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(𝑘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20" dirty="0">
                <a:latin typeface="Cambria Math"/>
                <a:cs typeface="Cambria Math"/>
              </a:rPr>
              <a:t>)𝑥</a:t>
            </a:r>
            <a:r>
              <a:rPr sz="1725" spc="30" baseline="-16908" dirty="0">
                <a:latin typeface="Cambria Math"/>
                <a:cs typeface="Cambria Math"/>
              </a:rPr>
              <a:t>2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06070">
              <a:lnSpc>
                <a:spcPct val="100000"/>
              </a:lnSpc>
              <a:spcBef>
                <a:spcPts val="215"/>
              </a:spcBef>
            </a:pPr>
            <a:r>
              <a:rPr sz="1600" spc="5" dirty="0">
                <a:latin typeface="Times New Roman"/>
                <a:cs typeface="Times New Roman"/>
              </a:rPr>
              <a:t>(5.2)</a:t>
            </a:r>
            <a:endParaRPr sz="1600">
              <a:latin typeface="Times New Roman"/>
              <a:cs typeface="Times New Roman"/>
            </a:endParaRPr>
          </a:p>
          <a:p>
            <a:pPr marL="306070" marR="36830">
              <a:lnSpc>
                <a:spcPct val="110000"/>
              </a:lnSpc>
            </a:pP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above represent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-5" dirty="0">
                <a:latin typeface="Times New Roman"/>
                <a:cs typeface="Times New Roman"/>
              </a:rPr>
              <a:t>simultaneous homogeneous  differential equations of second </a:t>
            </a:r>
            <a:r>
              <a:rPr sz="1600" spc="-10" dirty="0">
                <a:latin typeface="Times New Roman"/>
                <a:cs typeface="Times New Roman"/>
              </a:rPr>
              <a:t>order. </a:t>
            </a:r>
            <a:r>
              <a:rPr sz="1600" dirty="0">
                <a:latin typeface="Times New Roman"/>
                <a:cs typeface="Times New Roman"/>
              </a:rPr>
              <a:t>Assuming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harmonic</a:t>
            </a:r>
            <a:endParaRPr sz="1600">
              <a:latin typeface="Times New Roman"/>
              <a:cs typeface="Times New Roman"/>
            </a:endParaRPr>
          </a:p>
          <a:p>
            <a:pPr marL="306070" marR="30480">
              <a:lnSpc>
                <a:spcPts val="2160"/>
              </a:lnSpc>
              <a:spcBef>
                <a:spcPts val="65"/>
              </a:spcBef>
            </a:pP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at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same frequency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-5" dirty="0">
                <a:latin typeface="Times New Roman"/>
                <a:cs typeface="Times New Roman"/>
              </a:rPr>
              <a:t>and the same 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10" dirty="0">
                <a:latin typeface="Times New Roman"/>
                <a:cs typeface="Times New Roman"/>
              </a:rPr>
              <a:t>angle </a:t>
            </a:r>
            <a:r>
              <a:rPr sz="1600" spc="15" dirty="0">
                <a:latin typeface="Cambria Math"/>
                <a:cs typeface="Cambria Math"/>
              </a:rPr>
              <a:t>𝜙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-5" dirty="0">
                <a:latin typeface="Times New Roman"/>
                <a:cs typeface="Times New Roman"/>
              </a:rPr>
              <a:t>the solutions of </a:t>
            </a:r>
            <a:r>
              <a:rPr sz="1600" spc="5" dirty="0">
                <a:latin typeface="Times New Roman"/>
                <a:cs typeface="Times New Roman"/>
              </a:rPr>
              <a:t>Eqs. </a:t>
            </a:r>
            <a:r>
              <a:rPr sz="1600" spc="-10" dirty="0">
                <a:latin typeface="Times New Roman"/>
                <a:cs typeface="Times New Roman"/>
              </a:rPr>
              <a:t>above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 marL="2083435">
              <a:lnSpc>
                <a:spcPct val="100000"/>
              </a:lnSpc>
              <a:spcBef>
                <a:spcPts val="155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725" spc="-44" baseline="2415" dirty="0">
                <a:latin typeface="Cambria Math"/>
                <a:cs typeface="Cambria Math"/>
              </a:rPr>
              <a:t> 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r>
              <a:rPr sz="1725" spc="179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𝑐𝑜𝑠(𝜔𝑡 +</a:t>
            </a:r>
            <a:r>
              <a:rPr sz="1600" spc="-17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2083435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725" spc="-15" baseline="2415" dirty="0">
                <a:latin typeface="Cambria Math"/>
                <a:cs typeface="Cambria Math"/>
              </a:rPr>
              <a:t> 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254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8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30607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(5.3)</a:t>
            </a:r>
            <a:endParaRPr sz="1600">
              <a:latin typeface="Times New Roman"/>
              <a:cs typeface="Times New Roman"/>
            </a:endParaRPr>
          </a:p>
          <a:p>
            <a:pPr marL="306070" marR="35560" algn="just">
              <a:lnSpc>
                <a:spcPts val="2160"/>
              </a:lnSpc>
              <a:spcBef>
                <a:spcPts val="6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35" dirty="0">
                <a:latin typeface="Cambria Math"/>
                <a:cs typeface="Cambria Math"/>
              </a:rPr>
              <a:t>𝑋</a:t>
            </a:r>
            <a:r>
              <a:rPr sz="1725" spc="-52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constant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dirty="0">
                <a:latin typeface="Times New Roman"/>
                <a:cs typeface="Times New Roman"/>
              </a:rPr>
              <a:t>denote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amplitudes  of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𝑥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𝜙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angle. Substituting </a:t>
            </a:r>
            <a:r>
              <a:rPr sz="1600" spc="5" dirty="0">
                <a:latin typeface="Times New Roman"/>
                <a:cs typeface="Times New Roman"/>
              </a:rPr>
              <a:t>Eqs.  </a:t>
            </a:r>
            <a:r>
              <a:rPr sz="1600" dirty="0">
                <a:latin typeface="Times New Roman"/>
                <a:cs typeface="Times New Roman"/>
              </a:rPr>
              <a:t>(5.3) into </a:t>
            </a:r>
            <a:r>
              <a:rPr sz="1600" spc="-5" dirty="0">
                <a:latin typeface="Times New Roman"/>
                <a:cs typeface="Times New Roman"/>
              </a:rPr>
              <a:t>Eqs. </a:t>
            </a:r>
            <a:r>
              <a:rPr sz="1600" spc="-10" dirty="0">
                <a:latin typeface="Times New Roman"/>
                <a:cs typeface="Times New Roman"/>
              </a:rPr>
              <a:t>(5.1)and (5.2),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  <a:p>
            <a:pPr marL="306070">
              <a:lnSpc>
                <a:spcPct val="100000"/>
              </a:lnSpc>
              <a:spcBef>
                <a:spcPts val="155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−𝑚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-60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15" dirty="0">
                <a:latin typeface="Cambria Math"/>
                <a:cs typeface="Cambria Math"/>
              </a:rPr>
              <a:t>𝜙)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9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06070">
              <a:lnSpc>
                <a:spcPct val="100000"/>
              </a:lnSpc>
              <a:spcBef>
                <a:spcPts val="265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𝑋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15" dirty="0">
                <a:latin typeface="Cambria Math"/>
                <a:cs typeface="Cambria Math"/>
              </a:rPr>
              <a:t>𝜙)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/>
                <a:cs typeface="Times New Roman"/>
              </a:rPr>
              <a:t>(5.4)</a:t>
            </a:r>
            <a:endParaRPr sz="1600">
              <a:latin typeface="Times New Roman"/>
              <a:cs typeface="Times New Roman"/>
            </a:endParaRPr>
          </a:p>
          <a:p>
            <a:pPr marL="306070" marR="32384">
              <a:lnSpc>
                <a:spcPts val="2160"/>
              </a:lnSpc>
              <a:spcBef>
                <a:spcPts val="65"/>
              </a:spcBef>
            </a:pPr>
            <a:r>
              <a:rPr sz="1600" spc="-5" dirty="0">
                <a:latin typeface="Times New Roman"/>
                <a:cs typeface="Times New Roman"/>
              </a:rPr>
              <a:t>Equation </a:t>
            </a:r>
            <a:r>
              <a:rPr sz="1600" spc="-10" dirty="0">
                <a:latin typeface="Times New Roman"/>
                <a:cs typeface="Times New Roman"/>
              </a:rPr>
              <a:t>(5.4)must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satisfied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all values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time </a:t>
            </a:r>
            <a:r>
              <a:rPr sz="1600" spc="20" dirty="0">
                <a:latin typeface="Cambria Math"/>
                <a:cs typeface="Cambria Math"/>
              </a:rPr>
              <a:t>𝑡</a:t>
            </a:r>
            <a:r>
              <a:rPr sz="1600" spc="20" dirty="0">
                <a:latin typeface="Times New Roman"/>
                <a:cs typeface="Times New Roman"/>
              </a:rPr>
              <a:t>,  </a:t>
            </a:r>
            <a:r>
              <a:rPr sz="1600" spc="-5" dirty="0">
                <a:latin typeface="Times New Roman"/>
                <a:cs typeface="Times New Roman"/>
              </a:rPr>
              <a:t>which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requires:</a:t>
            </a:r>
            <a:endParaRPr sz="1600">
              <a:latin typeface="Times New Roman"/>
              <a:cs typeface="Times New Roman"/>
            </a:endParaRPr>
          </a:p>
          <a:p>
            <a:pPr marL="1272540">
              <a:lnSpc>
                <a:spcPct val="100000"/>
              </a:lnSpc>
              <a:spcBef>
                <a:spcPts val="15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−𝑚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+𝑘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)</a:t>
            </a:r>
            <a:r>
              <a:rPr sz="2400" spc="-30" baseline="1736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127254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𝑋</a:t>
            </a:r>
            <a:r>
              <a:rPr sz="1725" spc="-52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6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0607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/>
                <a:cs typeface="Times New Roman"/>
              </a:rPr>
              <a:t>(5.5)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43970" y="8198687"/>
            <a:ext cx="4367530" cy="562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 marR="43180" indent="51435">
              <a:lnSpc>
                <a:spcPct val="110100"/>
              </a:lnSpc>
              <a:spcBef>
                <a:spcPts val="95"/>
              </a:spcBef>
              <a:tabLst>
                <a:tab pos="641350" algn="l"/>
                <a:tab pos="995044" algn="l"/>
                <a:tab pos="1311910" algn="l"/>
                <a:tab pos="1524635" algn="l"/>
                <a:tab pos="1716405" algn="l"/>
                <a:tab pos="1969135" algn="l"/>
                <a:tab pos="2710815" algn="l"/>
                <a:tab pos="3183890" algn="l"/>
                <a:tab pos="3790315" algn="l"/>
                <a:tab pos="4225290" algn="l"/>
              </a:tabLst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	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t	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o	s</a:t>
            </a:r>
            <a:r>
              <a:rPr sz="1600" spc="5" dirty="0">
                <a:latin typeface="Times New Roman"/>
                <a:cs typeface="Times New Roman"/>
              </a:rPr>
              <a:t>imu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spc="-15" dirty="0">
                <a:latin typeface="Times New Roman"/>
                <a:cs typeface="Times New Roman"/>
              </a:rPr>
              <a:t>og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s  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q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40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	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-15" dirty="0">
                <a:latin typeface="Times New Roman"/>
                <a:cs typeface="Times New Roman"/>
              </a:rPr>
              <a:t>un</a:t>
            </a:r>
            <a:r>
              <a:rPr sz="1600" spc="5" dirty="0">
                <a:latin typeface="Times New Roman"/>
                <a:cs typeface="Times New Roman"/>
              </a:rPr>
              <a:t>kn</a:t>
            </a:r>
            <a:r>
              <a:rPr sz="1600" spc="-40" dirty="0">
                <a:latin typeface="Times New Roman"/>
                <a:cs typeface="Times New Roman"/>
              </a:rPr>
              <a:t>o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-125" dirty="0">
                <a:latin typeface="Cambria Math"/>
                <a:cs typeface="Cambria Math"/>
              </a:rPr>
              <a:t>𝑋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725" spc="-60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</a:t>
            </a:r>
            <a:r>
              <a:rPr sz="1600" spc="-20" dirty="0">
                <a:latin typeface="Cambria Math"/>
                <a:cs typeface="Cambria Math"/>
              </a:rPr>
              <a:t>𝑛</a:t>
            </a:r>
            <a:r>
              <a:rPr sz="1600" spc="5" dirty="0">
                <a:latin typeface="Cambria Math"/>
                <a:cs typeface="Cambria Math"/>
              </a:rPr>
              <a:t>𝑑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-75" dirty="0">
                <a:latin typeface="Cambria Math"/>
                <a:cs typeface="Cambria Math"/>
              </a:rPr>
              <a:t>𝑋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	</a:t>
            </a:r>
            <a:r>
              <a:rPr sz="1600" spc="-35" dirty="0">
                <a:latin typeface="Times New Roman"/>
                <a:cs typeface="Times New Roman"/>
              </a:rPr>
              <a:t>F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r	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0599" y="8198687"/>
            <a:ext cx="842010" cy="8369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75"/>
              </a:spcBef>
            </a:pP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q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s  </a:t>
            </a:r>
            <a:r>
              <a:rPr sz="1600" spc="-5" dirty="0">
                <a:latin typeface="Times New Roman"/>
                <a:cs typeface="Times New Roman"/>
              </a:rPr>
              <a:t>algebraic  nontrivial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96544" y="8764904"/>
            <a:ext cx="4303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835025" algn="l"/>
                <a:tab pos="1143000" algn="l"/>
                <a:tab pos="2206625" algn="l"/>
                <a:tab pos="2593340" algn="l"/>
                <a:tab pos="3705225" algn="l"/>
                <a:tab pos="4015740" algn="l"/>
              </a:tabLst>
            </a:pPr>
            <a:r>
              <a:rPr sz="1600" spc="-5" dirty="0">
                <a:latin typeface="Times New Roman"/>
                <a:cs typeface="Times New Roman"/>
              </a:rPr>
              <a:t>solution	of	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725" spc="22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𝑋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-5" dirty="0">
                <a:latin typeface="Times New Roman"/>
                <a:cs typeface="Times New Roman"/>
              </a:rPr>
              <a:t>the	determinant	of	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5199" y="9039225"/>
            <a:ext cx="39649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coefficients of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Times New Roman"/>
                <a:cs typeface="Times New Roman"/>
              </a:rPr>
              <a:t>must be </a:t>
            </a:r>
            <a:r>
              <a:rPr sz="1600" spc="-10" dirty="0">
                <a:latin typeface="Times New Roman"/>
                <a:cs typeface="Times New Roman"/>
              </a:rPr>
              <a:t>zero. </a:t>
            </a:r>
            <a:r>
              <a:rPr sz="1600" spc="-5" dirty="0">
                <a:latin typeface="Times New Roman"/>
                <a:cs typeface="Times New Roman"/>
              </a:rPr>
              <a:t>That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9726" y="889761"/>
            <a:ext cx="186308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−𝑚</a:t>
            </a:r>
            <a:r>
              <a:rPr sz="1725" spc="-22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54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+𝑘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)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8350" y="889761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3213" y="1164081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64864" y="1164081"/>
            <a:ext cx="23120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−𝑚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+𝑘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)</a:t>
            </a:r>
            <a:r>
              <a:rPr sz="2400" spc="-30" baseline="38194" dirty="0">
                <a:latin typeface="Cambria Math"/>
                <a:cs typeface="Cambria Math"/>
              </a:rPr>
              <a:t> </a:t>
            </a:r>
            <a:r>
              <a:rPr sz="2400" spc="7" baseline="38194" dirty="0">
                <a:latin typeface="Cambria Math"/>
                <a:cs typeface="Cambria Math"/>
              </a:rPr>
              <a:t>=</a:t>
            </a:r>
            <a:r>
              <a:rPr sz="2400" spc="112" baseline="38194" dirty="0">
                <a:latin typeface="Cambria Math"/>
                <a:cs typeface="Cambria Math"/>
              </a:rPr>
              <a:t> </a:t>
            </a:r>
            <a:r>
              <a:rPr sz="2400" baseline="38194" dirty="0">
                <a:latin typeface="Cambria Math"/>
                <a:cs typeface="Cambria Math"/>
              </a:rPr>
              <a:t>0</a:t>
            </a:r>
            <a:endParaRPr sz="2400" baseline="38194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0599" y="1023874"/>
            <a:ext cx="441325" cy="953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𝑑𝑒𝑡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600" dirty="0">
                <a:latin typeface="Times New Roman"/>
                <a:cs typeface="Times New Roman"/>
              </a:rPr>
              <a:t>(5.6)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10" dirty="0">
                <a:latin typeface="Times New Roman"/>
                <a:cs typeface="Times New Roman"/>
              </a:rPr>
              <a:t>0r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7014" y="1984374"/>
            <a:ext cx="42570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</a:t>
            </a:r>
            <a:r>
              <a:rPr sz="1725" spc="-104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0328" y="2368423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5199" y="2264790"/>
            <a:ext cx="27901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35" dirty="0">
                <a:latin typeface="Cambria Math"/>
                <a:cs typeface="Cambria Math"/>
              </a:rPr>
              <a:t>𝑘</a:t>
            </a:r>
            <a:r>
              <a:rPr sz="1725" spc="5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0599" y="2509595"/>
            <a:ext cx="5185410" cy="13703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Times New Roman"/>
                <a:cs typeface="Times New Roman"/>
              </a:rPr>
              <a:t>(5.7)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Equation (5.7)is </a:t>
            </a:r>
            <a:r>
              <a:rPr sz="1600" spc="-10" dirty="0">
                <a:latin typeface="Times New Roman"/>
                <a:cs typeface="Times New Roman"/>
              </a:rPr>
              <a:t>known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i="1" spc="-5" dirty="0">
                <a:latin typeface="Times New Roman"/>
                <a:cs typeface="Times New Roman"/>
              </a:rPr>
              <a:t>frequency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i="1" spc="-5" dirty="0">
                <a:latin typeface="Times New Roman"/>
                <a:cs typeface="Times New Roman"/>
              </a:rPr>
              <a:t>characteristic  equation</a:t>
            </a:r>
            <a:r>
              <a:rPr sz="1600" b="1" i="1" spc="-5" dirty="0">
                <a:latin typeface="Times New Roman"/>
                <a:cs typeface="Times New Roman"/>
              </a:rPr>
              <a:t>.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solution of </a:t>
            </a:r>
            <a:r>
              <a:rPr sz="1600" dirty="0">
                <a:latin typeface="Times New Roman"/>
                <a:cs typeface="Times New Roman"/>
              </a:rPr>
              <a:t>this </a:t>
            </a:r>
            <a:r>
              <a:rPr sz="1600" spc="-5" dirty="0">
                <a:latin typeface="Times New Roman"/>
                <a:cs typeface="Times New Roman"/>
              </a:rPr>
              <a:t>equation yields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frequencies or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characteristic </a:t>
            </a:r>
            <a:r>
              <a:rPr sz="1600" spc="-10" dirty="0">
                <a:latin typeface="Times New Roman"/>
                <a:cs typeface="Times New Roman"/>
              </a:rPr>
              <a:t>values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The roots 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equation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(5.7) </a:t>
            </a:r>
            <a:r>
              <a:rPr sz="1600" spc="-5" dirty="0">
                <a:latin typeface="Times New Roman"/>
                <a:cs typeface="Times New Roman"/>
              </a:rPr>
              <a:t>are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7798" y="3993641"/>
            <a:ext cx="4330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82191" y="3890010"/>
            <a:ext cx="8483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.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7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19122" y="4433061"/>
            <a:ext cx="1656080" cy="0"/>
          </a:xfrm>
          <a:custGeom>
            <a:avLst/>
            <a:gdLst/>
            <a:ahLst/>
            <a:cxnLst/>
            <a:rect l="l" t="t" r="r" b="b"/>
            <a:pathLst>
              <a:path w="1656079">
                <a:moveTo>
                  <a:pt x="0" y="0"/>
                </a:moveTo>
                <a:lnTo>
                  <a:pt x="165569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64107" y="4435601"/>
            <a:ext cx="24479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867410" algn="l"/>
                <a:tab pos="2327910" algn="l"/>
              </a:tabLst>
            </a:pPr>
            <a:r>
              <a:rPr sz="1150" dirty="0">
                <a:latin typeface="Cambria Math"/>
                <a:cs typeface="Cambria Math"/>
              </a:rPr>
              <a:t>2	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6807" y="4155185"/>
            <a:ext cx="43732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117090" algn="l"/>
              </a:tabLst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725" baseline="-45893" dirty="0">
                <a:latin typeface="Cambria Math"/>
                <a:cs typeface="Cambria Math"/>
              </a:rPr>
              <a:t> </a:t>
            </a:r>
            <a:r>
              <a:rPr sz="1725" spc="225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35" dirty="0">
                <a:latin typeface="Cambria Math"/>
                <a:cs typeface="Cambria Math"/>
              </a:rPr>
              <a:t>+𝑘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425" spc="52" baseline="2923" dirty="0">
                <a:latin typeface="Cambria Math"/>
                <a:cs typeface="Cambria Math"/>
              </a:rPr>
              <a:t>  </a:t>
            </a:r>
            <a:r>
              <a:rPr sz="1150" dirty="0">
                <a:latin typeface="Cambria Math"/>
                <a:cs typeface="Cambria Math"/>
              </a:rPr>
              <a:t>𝑚 </a:t>
            </a:r>
            <a:r>
              <a:rPr sz="1425" spc="7" baseline="-14619" dirty="0">
                <a:latin typeface="Cambria Math"/>
                <a:cs typeface="Cambria Math"/>
              </a:rPr>
              <a:t>2 </a:t>
            </a:r>
            <a:r>
              <a:rPr sz="1150" spc="5" dirty="0">
                <a:latin typeface="Cambria Math"/>
                <a:cs typeface="Cambria Math"/>
              </a:rPr>
              <a:t>+(𝑘</a:t>
            </a:r>
            <a:r>
              <a:rPr sz="1425" spc="7" baseline="-14619" dirty="0">
                <a:latin typeface="Cambria Math"/>
                <a:cs typeface="Cambria Math"/>
              </a:rPr>
              <a:t>2 </a:t>
            </a:r>
            <a:r>
              <a:rPr sz="1150" spc="20" dirty="0">
                <a:latin typeface="Cambria Math"/>
                <a:cs typeface="Cambria Math"/>
              </a:rPr>
              <a:t>+𝑘</a:t>
            </a:r>
            <a:r>
              <a:rPr sz="1425" spc="30" baseline="-14619" dirty="0">
                <a:latin typeface="Cambria Math"/>
                <a:cs typeface="Cambria Math"/>
              </a:rPr>
              <a:t>3</a:t>
            </a:r>
            <a:r>
              <a:rPr sz="1150" spc="20" dirty="0">
                <a:latin typeface="Cambria Math"/>
                <a:cs typeface="Cambria Math"/>
              </a:rPr>
              <a:t>)𝑚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104" baseline="-14619" dirty="0">
                <a:latin typeface="Cambria Math"/>
                <a:cs typeface="Cambria Math"/>
              </a:rPr>
              <a:t>1</a:t>
            </a:r>
            <a:r>
              <a:rPr sz="1425" spc="104" baseline="-55555" dirty="0">
                <a:latin typeface="Cambria Math"/>
                <a:cs typeface="Cambria Math"/>
              </a:rPr>
              <a:t>	</a:t>
            </a:r>
            <a:r>
              <a:rPr sz="2400" spc="7" baseline="-32986" dirty="0">
                <a:latin typeface="Cambria Math"/>
                <a:cs typeface="Cambria Math"/>
              </a:rPr>
              <a:t>± 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15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 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r>
              <a:rPr sz="1150" spc="20" dirty="0">
                <a:latin typeface="Cambria Math"/>
                <a:cs typeface="Cambria Math"/>
              </a:rPr>
              <a:t>+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 </a:t>
            </a:r>
            <a:r>
              <a:rPr sz="1150" spc="5" dirty="0">
                <a:latin typeface="Cambria Math"/>
                <a:cs typeface="Cambria Math"/>
              </a:rPr>
              <a:t>+𝑘</a:t>
            </a:r>
            <a:r>
              <a:rPr sz="1425" spc="7" baseline="-14619" dirty="0">
                <a:latin typeface="Cambria Math"/>
                <a:cs typeface="Cambria Math"/>
              </a:rPr>
              <a:t>3</a:t>
            </a:r>
            <a:r>
              <a:rPr sz="1425" spc="7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61459" y="4433061"/>
            <a:ext cx="1656080" cy="0"/>
          </a:xfrm>
          <a:custGeom>
            <a:avLst/>
            <a:gdLst/>
            <a:ahLst/>
            <a:cxnLst/>
            <a:rect l="l" t="t" r="r" b="b"/>
            <a:pathLst>
              <a:path w="1656079">
                <a:moveTo>
                  <a:pt x="0" y="0"/>
                </a:moveTo>
                <a:lnTo>
                  <a:pt x="165569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07507" y="4149089"/>
            <a:ext cx="400685" cy="39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>
              <a:lnSpc>
                <a:spcPts val="118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725"/>
              </a:lnSpc>
              <a:tabLst>
                <a:tab pos="234950" algn="l"/>
              </a:tabLst>
            </a:pPr>
            <a:r>
              <a:rPr sz="1600" spc="325" dirty="0">
                <a:latin typeface="Cambria Math"/>
                <a:cs typeface="Cambria Math"/>
              </a:rPr>
              <a:t> 	</a:t>
            </a:r>
            <a:r>
              <a:rPr sz="1600" spc="5" dirty="0">
                <a:latin typeface="Cambria Math"/>
                <a:cs typeface="Cambria Math"/>
              </a:rPr>
              <a:t>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07538" y="4758689"/>
            <a:ext cx="14668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spc="220" dirty="0">
                <a:latin typeface="Cambria Math"/>
                <a:cs typeface="Cambria Math"/>
              </a:rPr>
              <a:t>𝑘 </a:t>
            </a:r>
            <a:r>
              <a:rPr sz="1150" spc="-15" dirty="0">
                <a:latin typeface="Cambria Math"/>
                <a:cs typeface="Cambria Math"/>
              </a:rPr>
              <a:t>+𝑘 </a:t>
            </a:r>
            <a:r>
              <a:rPr sz="1725" spc="-22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𝑘 </a:t>
            </a:r>
            <a:r>
              <a:rPr sz="1150" spc="-25" dirty="0">
                <a:latin typeface="Cambria Math"/>
                <a:cs typeface="Cambria Math"/>
              </a:rPr>
              <a:t>+𝑘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−𝑘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92170" y="4981447"/>
            <a:ext cx="4978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75508" y="4737353"/>
            <a:ext cx="18738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693420" algn="l"/>
                <a:tab pos="980440" algn="l"/>
                <a:tab pos="1251585" algn="l"/>
                <a:tab pos="1586865" algn="l"/>
              </a:tabLst>
            </a:pPr>
            <a:r>
              <a:rPr sz="2400" baseline="-22569" dirty="0">
                <a:latin typeface="Cambria Math"/>
                <a:cs typeface="Cambria Math"/>
              </a:rPr>
              <a:t>4 </a:t>
            </a:r>
            <a:r>
              <a:rPr sz="2400" u="sng" baseline="173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</a:t>
            </a:r>
            <a:r>
              <a:rPr sz="2400" u="sng" spc="509" baseline="173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25" u="sng" spc="7" baseline="292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2	2	3	</a:t>
            </a:r>
            <a:r>
              <a:rPr sz="95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950" spc="-70" dirty="0">
                <a:latin typeface="Cambria Math"/>
                <a:cs typeface="Cambria Math"/>
              </a:rPr>
              <a:t> </a:t>
            </a:r>
            <a:r>
              <a:rPr sz="2400" spc="472" baseline="-22569" dirty="0">
                <a:latin typeface="Cambria Math"/>
                <a:cs typeface="Cambria Math"/>
              </a:rPr>
              <a:t> </a:t>
            </a:r>
            <a:r>
              <a:rPr sz="2400" spc="382" baseline="-19097" dirty="0">
                <a:latin typeface="Cambria Math"/>
                <a:cs typeface="Cambria Math"/>
              </a:rPr>
              <a:t> </a:t>
            </a:r>
            <a:endParaRPr sz="2400" baseline="-19097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1670" y="4400853"/>
            <a:ext cx="662305" cy="4464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375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75"/>
              </a:spcBef>
            </a:pPr>
            <a:r>
              <a:rPr sz="1150" spc="30" dirty="0">
                <a:latin typeface="Cambria Math"/>
                <a:cs typeface="Cambria Math"/>
              </a:rPr>
              <a:t>1</a:t>
            </a:r>
            <a:r>
              <a:rPr sz="1725" spc="97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58366" y="5153355"/>
            <a:ext cx="5595620" cy="217233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Times New Roman"/>
                <a:cs typeface="Times New Roman"/>
              </a:rPr>
              <a:t>(5.8)</a:t>
            </a:r>
            <a:endParaRPr sz="1600">
              <a:latin typeface="Times New Roman"/>
              <a:cs typeface="Times New Roman"/>
            </a:endParaRPr>
          </a:p>
          <a:p>
            <a:pPr marL="344805" marR="87630">
              <a:lnSpc>
                <a:spcPts val="2160"/>
              </a:lnSpc>
              <a:spcBef>
                <a:spcPts val="65"/>
              </a:spcBef>
            </a:pP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called </a:t>
            </a:r>
            <a:r>
              <a:rPr sz="1600" spc="-5" dirty="0">
                <a:latin typeface="Times New Roman"/>
                <a:cs typeface="Times New Roman"/>
              </a:rPr>
              <a:t>the natural frequencies of the system.  The  values  of 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   </a:t>
            </a:r>
            <a:r>
              <a:rPr sz="1600" spc="-5" dirty="0">
                <a:latin typeface="Times New Roman"/>
                <a:cs typeface="Times New Roman"/>
              </a:rPr>
              <a:t>depend  on  the  natural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frequencies</a:t>
            </a:r>
            <a:endParaRPr sz="16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125"/>
              </a:spcBef>
              <a:tabLst>
                <a:tab pos="1368425" algn="l"/>
                <a:tab pos="1834514" algn="l"/>
                <a:tab pos="2404110" algn="l"/>
                <a:tab pos="3134360" algn="l"/>
                <a:tab pos="3569970" algn="l"/>
                <a:tab pos="4273550" algn="l"/>
                <a:tab pos="4634865" algn="l"/>
              </a:tabLst>
            </a:pP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 </a:t>
            </a:r>
            <a:r>
              <a:rPr sz="1725" spc="165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-16908" dirty="0">
                <a:latin typeface="Cambria Math"/>
                <a:cs typeface="Cambria Math"/>
              </a:rPr>
              <a:t>2</a:t>
            </a:r>
            <a:r>
              <a:rPr sz="1600" spc="20" dirty="0">
                <a:latin typeface="Times New Roman"/>
                <a:cs typeface="Times New Roman"/>
              </a:rPr>
              <a:t>.	</a:t>
            </a:r>
            <a:r>
              <a:rPr sz="1600" spc="-15" dirty="0">
                <a:latin typeface="Times New Roman"/>
                <a:cs typeface="Times New Roman"/>
              </a:rPr>
              <a:t>We	</a:t>
            </a:r>
            <a:r>
              <a:rPr sz="1600" dirty="0">
                <a:latin typeface="Times New Roman"/>
                <a:cs typeface="Times New Roman"/>
              </a:rPr>
              <a:t>shall	denote	</a:t>
            </a:r>
            <a:r>
              <a:rPr sz="1600" spc="-5" dirty="0">
                <a:latin typeface="Times New Roman"/>
                <a:cs typeface="Times New Roman"/>
              </a:rPr>
              <a:t>the	values	of	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 </a:t>
            </a:r>
            <a:r>
              <a:rPr sz="1600" spc="-10" dirty="0">
                <a:latin typeface="Cambria Math"/>
                <a:cs typeface="Cambria Math"/>
              </a:rPr>
              <a:t>𝑎𝑛𝑑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165100">
              <a:lnSpc>
                <a:spcPts val="1425"/>
              </a:lnSpc>
              <a:spcBef>
                <a:spcPts val="650"/>
              </a:spcBef>
            </a:pPr>
            <a:r>
              <a:rPr sz="1600" spc="-5" dirty="0">
                <a:latin typeface="Times New Roman"/>
                <a:cs typeface="Times New Roman"/>
              </a:rPr>
              <a:t>corresponding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 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(1) 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(1) 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those </a:t>
            </a:r>
            <a:r>
              <a:rPr sz="1600" spc="-5" dirty="0">
                <a:latin typeface="Times New Roman"/>
                <a:cs typeface="Times New Roman"/>
              </a:rPr>
              <a:t>corresponding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  <a:p>
            <a:pPr marR="276225" algn="ctr">
              <a:lnSpc>
                <a:spcPts val="885"/>
              </a:lnSpc>
              <a:tabLst>
                <a:tab pos="765175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  <a:p>
            <a:pPr marL="165100">
              <a:lnSpc>
                <a:spcPts val="1425"/>
              </a:lnSpc>
              <a:spcBef>
                <a:spcPts val="330"/>
              </a:spcBef>
            </a:pP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(2)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(2)</a:t>
            </a:r>
            <a:r>
              <a:rPr sz="1600" spc="3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Since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Eqs. (5.5) are </a:t>
            </a:r>
            <a:r>
              <a:rPr sz="1600" spc="-10" dirty="0">
                <a:latin typeface="Times New Roman"/>
                <a:cs typeface="Times New Roman"/>
              </a:rPr>
              <a:t>homogeneous,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only</a:t>
            </a:r>
            <a:endParaRPr sz="1600">
              <a:latin typeface="Times New Roman"/>
              <a:cs typeface="Times New Roman"/>
            </a:endParaRPr>
          </a:p>
          <a:p>
            <a:pPr marL="807720">
              <a:lnSpc>
                <a:spcPts val="885"/>
              </a:lnSpc>
              <a:tabLst>
                <a:tab pos="1576070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  <a:p>
            <a:pPr marL="165100">
              <a:lnSpc>
                <a:spcPts val="1425"/>
              </a:lnSpc>
              <a:spcBef>
                <a:spcPts val="450"/>
              </a:spcBef>
            </a:pP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ratio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𝑋</a:t>
            </a:r>
            <a:r>
              <a:rPr sz="1725" spc="52" baseline="41062" dirty="0">
                <a:latin typeface="Cambria Math"/>
                <a:cs typeface="Cambria Math"/>
              </a:rPr>
              <a:t>(1)</a:t>
            </a:r>
            <a:r>
              <a:rPr sz="1600" spc="35" dirty="0">
                <a:latin typeface="Cambria Math"/>
                <a:cs typeface="Cambria Math"/>
              </a:rPr>
              <a:t>/𝑋</a:t>
            </a:r>
            <a:r>
              <a:rPr sz="1725" spc="52" baseline="41062" dirty="0">
                <a:latin typeface="Cambria Math"/>
                <a:cs typeface="Cambria Math"/>
              </a:rPr>
              <a:t>(1)</a:t>
            </a:r>
            <a:r>
              <a:rPr sz="1150" spc="3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 </a:t>
            </a:r>
            <a:r>
              <a:rPr sz="1600" spc="35" dirty="0">
                <a:latin typeface="Cambria Math"/>
                <a:cs typeface="Cambria Math"/>
              </a:rPr>
              <a:t>𝑋</a:t>
            </a:r>
            <a:r>
              <a:rPr sz="1725" spc="52" baseline="41062" dirty="0">
                <a:latin typeface="Cambria Math"/>
                <a:cs typeface="Cambria Math"/>
              </a:rPr>
              <a:t>(2)</a:t>
            </a:r>
            <a:r>
              <a:rPr sz="1600" spc="35" dirty="0">
                <a:latin typeface="Cambria Math"/>
                <a:cs typeface="Cambria Math"/>
              </a:rPr>
              <a:t>/𝑋</a:t>
            </a:r>
            <a:r>
              <a:rPr sz="1725" spc="52" baseline="41062" dirty="0">
                <a:latin typeface="Cambria Math"/>
                <a:cs typeface="Cambria Math"/>
              </a:rPr>
              <a:t>(2)</a:t>
            </a:r>
            <a:r>
              <a:rPr sz="1150" spc="114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found.</a:t>
            </a:r>
            <a:endParaRPr sz="1600">
              <a:latin typeface="Times New Roman"/>
              <a:cs typeface="Times New Roman"/>
            </a:endParaRPr>
          </a:p>
          <a:p>
            <a:pPr marL="5080" algn="ctr">
              <a:lnSpc>
                <a:spcPts val="885"/>
              </a:lnSpc>
              <a:tabLst>
                <a:tab pos="456565" algn="l"/>
                <a:tab pos="1883410" algn="l"/>
                <a:tab pos="2334260" algn="l"/>
              </a:tabLst>
            </a:pPr>
            <a:r>
              <a:rPr sz="1150" dirty="0">
                <a:latin typeface="Cambria Math"/>
                <a:cs typeface="Cambria Math"/>
              </a:rPr>
              <a:t>2	1	2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98573" y="7454010"/>
            <a:ext cx="12592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4590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85366" y="7350378"/>
            <a:ext cx="365950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" dirty="0">
                <a:latin typeface="Times New Roman"/>
                <a:cs typeface="Times New Roman"/>
              </a:rPr>
              <a:t>Eqs. </a:t>
            </a:r>
            <a:r>
              <a:rPr sz="1600" spc="-5" dirty="0">
                <a:latin typeface="Times New Roman"/>
                <a:cs typeface="Times New Roman"/>
              </a:rPr>
              <a:t>(5.5)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91919" y="7606410"/>
            <a:ext cx="3619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31400" dirty="0">
                <a:latin typeface="Cambria Math"/>
                <a:cs typeface="Cambria Math"/>
              </a:rPr>
              <a:t>𝑋</a:t>
            </a:r>
            <a:r>
              <a:rPr sz="1725" spc="-240" baseline="-31400" dirty="0">
                <a:latin typeface="Cambria Math"/>
                <a:cs typeface="Cambria Math"/>
              </a:rPr>
              <a:t> </a:t>
            </a:r>
            <a:r>
              <a:rPr sz="950" spc="15" dirty="0">
                <a:latin typeface="Cambria Math"/>
                <a:cs typeface="Cambria Math"/>
              </a:rPr>
              <a:t>(1)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09013" y="8020939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91919" y="7859394"/>
            <a:ext cx="3619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31400" dirty="0">
                <a:latin typeface="Cambria Math"/>
                <a:cs typeface="Cambria Math"/>
              </a:rPr>
              <a:t>𝑋</a:t>
            </a:r>
            <a:r>
              <a:rPr sz="1725" spc="-240" baseline="-31400" dirty="0">
                <a:latin typeface="Cambria Math"/>
                <a:cs typeface="Cambria Math"/>
              </a:rPr>
              <a:t> </a:t>
            </a:r>
            <a:r>
              <a:rPr sz="950" spc="15" dirty="0">
                <a:latin typeface="Cambria Math"/>
                <a:cs typeface="Cambria Math"/>
              </a:rPr>
              <a:t>(1)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65199" y="7755763"/>
            <a:ext cx="24517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51205" algn="l"/>
                <a:tab pos="1458595" algn="l"/>
                <a:tab pos="2202815" algn="l"/>
              </a:tabLst>
            </a:pP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 </a:t>
            </a:r>
            <a:r>
              <a:rPr sz="1725" spc="-2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2400" u="sng" spc="120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25" u="sng" spc="7" baseline="35087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256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25" u="sng" spc="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31160" y="7694803"/>
            <a:ext cx="22186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011045" algn="l"/>
              </a:tabLst>
            </a:pP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2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+(𝑘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+𝑘</a:t>
            </a:r>
            <a:r>
              <a:rPr sz="1425" spc="37" baseline="-14619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62703" y="7984363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40557" y="7917306"/>
            <a:ext cx="2232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992505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	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+(𝑘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+𝑘</a:t>
            </a:r>
            <a:r>
              <a:rPr sz="1425" spc="37" baseline="-14619" dirty="0">
                <a:latin typeface="Cambria Math"/>
                <a:cs typeface="Cambria Math"/>
              </a:rPr>
              <a:t>3</a:t>
            </a:r>
            <a:r>
              <a:rPr sz="1150" spc="25" dirty="0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933444" y="7914767"/>
            <a:ext cx="1186180" cy="0"/>
          </a:xfrm>
          <a:custGeom>
            <a:avLst/>
            <a:gdLst/>
            <a:ahLst/>
            <a:cxnLst/>
            <a:rect l="l" t="t" r="r" b="b"/>
            <a:pathLst>
              <a:path w="1186179">
                <a:moveTo>
                  <a:pt x="0" y="0"/>
                </a:moveTo>
                <a:lnTo>
                  <a:pt x="11859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15719" y="8145906"/>
            <a:ext cx="358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31400" dirty="0">
                <a:latin typeface="Cambria Math"/>
                <a:cs typeface="Cambria Math"/>
              </a:rPr>
              <a:t>𝑋</a:t>
            </a:r>
            <a:r>
              <a:rPr sz="950" spc="40" dirty="0">
                <a:latin typeface="Cambria Math"/>
                <a:cs typeface="Cambria Math"/>
              </a:rPr>
              <a:t>(2)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32558" y="8560689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15719" y="8399144"/>
            <a:ext cx="358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31400" dirty="0">
                <a:latin typeface="Cambria Math"/>
                <a:cs typeface="Cambria Math"/>
              </a:rPr>
              <a:t>𝑋</a:t>
            </a:r>
            <a:r>
              <a:rPr sz="950" spc="40" dirty="0">
                <a:latin typeface="Cambria Math"/>
                <a:cs typeface="Cambria Math"/>
              </a:rPr>
              <a:t>(2)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64613" y="8234298"/>
            <a:ext cx="12687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95" baseline="26315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+(𝑘</a:t>
            </a:r>
            <a:r>
              <a:rPr sz="1425" spc="30" baseline="-14619" dirty="0">
                <a:latin typeface="Cambria Math"/>
                <a:cs typeface="Cambria Math"/>
              </a:rPr>
              <a:t>1</a:t>
            </a:r>
            <a:r>
              <a:rPr sz="1150" spc="20" dirty="0">
                <a:latin typeface="Cambria Math"/>
                <a:cs typeface="Cambria Math"/>
              </a:rPr>
              <a:t>+𝑘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82902" y="8295513"/>
            <a:ext cx="24549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57555" algn="l"/>
                <a:tab pos="1461770" algn="l"/>
                <a:tab pos="2205355" algn="l"/>
              </a:tabLst>
            </a:pP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725" spc="12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2400" u="sng" spc="15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25" u="sng" spc="7" baseline="35087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256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25" u="sng" spc="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28159" y="8234298"/>
            <a:ext cx="2324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83455" y="8524113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64357" y="8457056"/>
            <a:ext cx="2232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989330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	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95" baseline="26315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+(𝑘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r>
              <a:rPr sz="1150" spc="20" dirty="0">
                <a:latin typeface="Cambria Math"/>
                <a:cs typeface="Cambria Math"/>
              </a:rPr>
              <a:t>+𝑘</a:t>
            </a:r>
            <a:r>
              <a:rPr sz="1425" spc="30" baseline="-14619" dirty="0">
                <a:latin typeface="Cambria Math"/>
                <a:cs typeface="Cambria Math"/>
              </a:rPr>
              <a:t>3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854196" y="8454263"/>
            <a:ext cx="1186180" cy="0"/>
          </a:xfrm>
          <a:custGeom>
            <a:avLst/>
            <a:gdLst/>
            <a:ahLst/>
            <a:cxnLst/>
            <a:rect l="l" t="t" r="r" b="b"/>
            <a:pathLst>
              <a:path w="1186179">
                <a:moveTo>
                  <a:pt x="0" y="0"/>
                </a:moveTo>
                <a:lnTo>
                  <a:pt x="1185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585586" y="8295513"/>
            <a:ext cx="41338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59966" y="8671635"/>
            <a:ext cx="5306695" cy="8858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60655">
              <a:lnSpc>
                <a:spcPct val="100000"/>
              </a:lnSpc>
              <a:spcBef>
                <a:spcPts val="335"/>
              </a:spcBef>
            </a:pPr>
            <a:r>
              <a:rPr sz="1600" spc="-20" dirty="0">
                <a:latin typeface="Times New Roman"/>
                <a:cs typeface="Times New Roman"/>
              </a:rPr>
              <a:t>It </a:t>
            </a:r>
            <a:r>
              <a:rPr sz="1600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observed </a:t>
            </a:r>
            <a:r>
              <a:rPr sz="1600" spc="-5" dirty="0">
                <a:latin typeface="Times New Roman"/>
                <a:cs typeface="Times New Roman"/>
              </a:rPr>
              <a:t>that the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ratio </a:t>
            </a:r>
            <a:r>
              <a:rPr sz="1600" spc="-15" dirty="0">
                <a:latin typeface="Times New Roman"/>
                <a:cs typeface="Times New Roman"/>
              </a:rPr>
              <a:t>given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each </a:t>
            </a:r>
            <a:r>
              <a:rPr sz="1600" spc="-85" dirty="0">
                <a:latin typeface="Cambria Math"/>
                <a:cs typeface="Cambria Math"/>
              </a:rPr>
              <a:t>𝑟</a:t>
            </a:r>
            <a:r>
              <a:rPr sz="1725" spc="-127" baseline="-16908" dirty="0">
                <a:latin typeface="Cambria Math"/>
                <a:cs typeface="Cambria Math"/>
              </a:rPr>
              <a:t>𝑖 </a:t>
            </a:r>
            <a:r>
              <a:rPr sz="1600" dirty="0">
                <a:latin typeface="Cambria Math"/>
                <a:cs typeface="Cambria Math"/>
              </a:rPr>
              <a:t>(𝑖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1,2)</a:t>
            </a:r>
            <a:endParaRPr sz="1600">
              <a:latin typeface="Cambria Math"/>
              <a:cs typeface="Cambria Math"/>
            </a:endParaRPr>
          </a:p>
          <a:p>
            <a:pPr marL="63500" marR="100330">
              <a:lnSpc>
                <a:spcPts val="2180"/>
              </a:lnSpc>
              <a:spcBef>
                <a:spcPts val="100"/>
              </a:spcBef>
            </a:pP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Eqs. (5.9)are identical. The </a:t>
            </a:r>
            <a:r>
              <a:rPr sz="1600" dirty="0">
                <a:latin typeface="Times New Roman"/>
                <a:cs typeface="Times New Roman"/>
              </a:rPr>
              <a:t>normal </a:t>
            </a:r>
            <a:r>
              <a:rPr sz="1600" spc="-5" dirty="0">
                <a:latin typeface="Times New Roman"/>
                <a:cs typeface="Times New Roman"/>
              </a:rPr>
              <a:t>modes of vibration  corresponding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expressed, </a:t>
            </a:r>
            <a:r>
              <a:rPr sz="1600" spc="-10" dirty="0">
                <a:latin typeface="Times New Roman"/>
                <a:cs typeface="Times New Roman"/>
              </a:rPr>
              <a:t>respectively,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627505">
              <a:lnSpc>
                <a:spcPts val="160"/>
              </a:lnSpc>
              <a:tabLst>
                <a:tab pos="2322195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6785" y="1090929"/>
            <a:ext cx="935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70" dirty="0">
                <a:latin typeface="Cambria Math"/>
                <a:cs typeface="Cambria Math"/>
              </a:rPr>
              <a:t> </a:t>
            </a:r>
            <a:r>
              <a:rPr sz="1600" spc="40" dirty="0">
                <a:latin typeface="Cambria Math"/>
                <a:cs typeface="Cambria Math"/>
              </a:rPr>
              <a:t>𝑋</a:t>
            </a:r>
            <a:r>
              <a:rPr sz="1725" spc="60" baseline="28985" dirty="0">
                <a:latin typeface="Cambria Math"/>
                <a:cs typeface="Cambria Math"/>
              </a:rPr>
              <a:t>(1)</a:t>
            </a:r>
            <a:r>
              <a:rPr sz="1150" spc="15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4752" y="1054353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3528" y="825753"/>
            <a:ext cx="426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(1)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0847" y="1392681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3528" y="1164081"/>
            <a:ext cx="426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(1)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28591" y="1090929"/>
            <a:ext cx="4489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47590" y="1054353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06365" y="825753"/>
            <a:ext cx="426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(1)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2934" y="1392681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7117" y="1164081"/>
            <a:ext cx="5886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-157" baseline="-29513" dirty="0">
                <a:latin typeface="Cambria Math"/>
                <a:cs typeface="Cambria Math"/>
              </a:rPr>
              <a:t>𝑟</a:t>
            </a:r>
            <a:r>
              <a:rPr sz="1725" spc="-157" baseline="-57971" dirty="0">
                <a:latin typeface="Cambria Math"/>
                <a:cs typeface="Cambria Math"/>
              </a:rPr>
              <a:t>1</a:t>
            </a:r>
            <a:r>
              <a:rPr sz="1725" spc="-262" baseline="-57971" dirty="0">
                <a:latin typeface="Cambria Math"/>
                <a:cs typeface="Cambria Math"/>
              </a:rPr>
              <a:t> </a:t>
            </a:r>
            <a:r>
              <a:rPr sz="2400" spc="37" baseline="-29513" dirty="0">
                <a:latin typeface="Cambria Math"/>
                <a:cs typeface="Cambria Math"/>
              </a:rPr>
              <a:t>𝑋</a:t>
            </a:r>
            <a:r>
              <a:rPr sz="1150" spc="25" dirty="0">
                <a:latin typeface="Cambria Math"/>
                <a:cs typeface="Cambria Math"/>
              </a:rPr>
              <a:t>(1)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73726" y="1090929"/>
            <a:ext cx="1073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45408" y="2033142"/>
            <a:ext cx="935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70" dirty="0">
                <a:latin typeface="Cambria Math"/>
                <a:cs typeface="Cambria Math"/>
              </a:rPr>
              <a:t> </a:t>
            </a:r>
            <a:r>
              <a:rPr sz="1600" spc="45" dirty="0">
                <a:latin typeface="Cambria Math"/>
                <a:cs typeface="Cambria Math"/>
              </a:rPr>
              <a:t>𝑋</a:t>
            </a:r>
            <a:r>
              <a:rPr sz="1725" spc="67" baseline="28985" dirty="0">
                <a:latin typeface="Cambria Math"/>
                <a:cs typeface="Cambria Math"/>
              </a:rPr>
              <a:t>(2)</a:t>
            </a:r>
            <a:r>
              <a:rPr sz="1150" spc="1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6421" y="199656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5197" y="1767966"/>
            <a:ext cx="426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(2)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87214" y="2033142"/>
            <a:ext cx="4521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2434" y="199656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71210" y="1767966"/>
            <a:ext cx="426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(2)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52517" y="2334894"/>
            <a:ext cx="10521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7580" algn="l"/>
              </a:tabLst>
            </a:pPr>
            <a:r>
              <a:rPr sz="1150" dirty="0">
                <a:latin typeface="Cambria Math"/>
                <a:cs typeface="Cambria Math"/>
              </a:rPr>
              <a:t>2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92497" y="2106294"/>
            <a:ext cx="14008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831215" algn="l"/>
              </a:tabLst>
            </a:pPr>
            <a:r>
              <a:rPr sz="2400" spc="44" baseline="-29513" dirty="0">
                <a:latin typeface="Cambria Math"/>
                <a:cs typeface="Cambria Math"/>
              </a:rPr>
              <a:t>𝑋</a:t>
            </a:r>
            <a:r>
              <a:rPr sz="1150" spc="30" dirty="0">
                <a:latin typeface="Cambria Math"/>
                <a:cs typeface="Cambria Math"/>
              </a:rPr>
              <a:t>(2)	</a:t>
            </a:r>
            <a:r>
              <a:rPr sz="2400" spc="-120" baseline="-29513" dirty="0">
                <a:latin typeface="Cambria Math"/>
                <a:cs typeface="Cambria Math"/>
              </a:rPr>
              <a:t>𝑟</a:t>
            </a:r>
            <a:r>
              <a:rPr sz="1725" spc="-120" baseline="-57971" dirty="0">
                <a:latin typeface="Cambria Math"/>
                <a:cs typeface="Cambria Math"/>
              </a:rPr>
              <a:t>2</a:t>
            </a:r>
            <a:r>
              <a:rPr sz="1725" spc="-254" baseline="-57971" dirty="0">
                <a:latin typeface="Cambria Math"/>
                <a:cs typeface="Cambria Math"/>
              </a:rPr>
              <a:t> </a:t>
            </a:r>
            <a:r>
              <a:rPr sz="2400" spc="37" baseline="-29513" dirty="0">
                <a:latin typeface="Cambria Math"/>
                <a:cs typeface="Cambria Math"/>
              </a:rPr>
              <a:t>𝑋</a:t>
            </a:r>
            <a:r>
              <a:rPr sz="1150" spc="25" dirty="0">
                <a:latin typeface="Cambria Math"/>
                <a:cs typeface="Cambria Math"/>
              </a:rPr>
              <a:t>(2)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38571" y="2033142"/>
            <a:ext cx="1073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50035" y="2457779"/>
            <a:ext cx="4844415" cy="14281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34"/>
              </a:spcBef>
            </a:pPr>
            <a:r>
              <a:rPr sz="1600" dirty="0">
                <a:latin typeface="Times New Roman"/>
                <a:cs typeface="Times New Roman"/>
              </a:rPr>
              <a:t>(5.10)</a:t>
            </a:r>
            <a:endParaRPr sz="16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14999"/>
              </a:lnSpc>
              <a:spcBef>
                <a:spcPts val="50"/>
              </a:spcBef>
            </a:pPr>
            <a:r>
              <a:rPr sz="1600" spc="-5" dirty="0">
                <a:latin typeface="Times New Roman"/>
                <a:cs typeface="Times New Roman"/>
              </a:rPr>
              <a:t>The vectors </a:t>
            </a:r>
            <a:r>
              <a:rPr sz="1600" spc="45" dirty="0">
                <a:latin typeface="Cambria Math"/>
                <a:cs typeface="Cambria Math"/>
              </a:rPr>
              <a:t>𝑋</a:t>
            </a:r>
            <a:r>
              <a:rPr sz="1725" spc="67" baseline="28985" dirty="0">
                <a:latin typeface="Cambria Math"/>
                <a:cs typeface="Cambria Math"/>
              </a:rPr>
              <a:t>(1)</a:t>
            </a:r>
            <a:r>
              <a:rPr sz="1150" spc="4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40" dirty="0">
                <a:latin typeface="Cambria Math"/>
                <a:cs typeface="Cambria Math"/>
              </a:rPr>
              <a:t>𝑋</a:t>
            </a:r>
            <a:r>
              <a:rPr sz="1725" spc="60" baseline="28985" dirty="0">
                <a:latin typeface="Cambria Math"/>
                <a:cs typeface="Cambria Math"/>
              </a:rPr>
              <a:t>(2)</a:t>
            </a:r>
            <a:r>
              <a:rPr sz="1150" spc="4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dirty="0">
                <a:latin typeface="Times New Roman"/>
                <a:cs typeface="Times New Roman"/>
              </a:rPr>
              <a:t>denote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normal  </a:t>
            </a:r>
            <a:r>
              <a:rPr sz="1600" spc="-5" dirty="0">
                <a:latin typeface="Times New Roman"/>
                <a:cs typeface="Times New Roman"/>
              </a:rPr>
              <a:t>modes of vibration, are known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i="1" dirty="0">
                <a:latin typeface="Times New Roman"/>
                <a:cs typeface="Times New Roman"/>
              </a:rPr>
              <a:t>modal </a:t>
            </a:r>
            <a:r>
              <a:rPr sz="1600" i="1" spc="-5" dirty="0">
                <a:latin typeface="Times New Roman"/>
                <a:cs typeface="Times New Roman"/>
              </a:rPr>
              <a:t>vectors </a:t>
            </a:r>
            <a:r>
              <a:rPr sz="1600" spc="-5" dirty="0">
                <a:latin typeface="Times New Roman"/>
                <a:cs typeface="Times New Roman"/>
              </a:rPr>
              <a:t>of the  system.</a:t>
            </a:r>
            <a:endParaRPr sz="16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The free vibration solution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26129" y="439597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94050" y="4277105"/>
            <a:ext cx="6642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" dirty="0">
                <a:latin typeface="Cambria Math"/>
                <a:cs typeface="Cambria Math"/>
              </a:rPr>
              <a:t>𝑥</a:t>
            </a:r>
            <a:r>
              <a:rPr sz="1725" spc="37" baseline="41062" dirty="0">
                <a:latin typeface="Cambria Math"/>
                <a:cs typeface="Cambria Math"/>
              </a:rPr>
              <a:t>(1)</a:t>
            </a:r>
            <a:r>
              <a:rPr sz="1600" spc="25" dirty="0">
                <a:latin typeface="Cambria Math"/>
                <a:cs typeface="Cambria Math"/>
              </a:rPr>
              <a:t>(𝑡)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20034" y="4057650"/>
            <a:ext cx="1216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2045" algn="l"/>
              </a:tabLst>
            </a:pPr>
            <a:r>
              <a:rPr sz="1150" dirty="0">
                <a:latin typeface="Cambria Math"/>
                <a:cs typeface="Cambria Math"/>
              </a:rPr>
              <a:t>1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81350" y="3938777"/>
            <a:ext cx="28333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144905" algn="l"/>
              </a:tabLst>
            </a:pPr>
            <a:r>
              <a:rPr sz="1600" spc="25" dirty="0">
                <a:latin typeface="Cambria Math"/>
                <a:cs typeface="Cambria Math"/>
              </a:rPr>
              <a:t>𝑥</a:t>
            </a:r>
            <a:r>
              <a:rPr sz="1725" spc="37" baseline="41062" dirty="0">
                <a:latin typeface="Cambria Math"/>
                <a:cs typeface="Cambria Math"/>
              </a:rPr>
              <a:t>(1)</a:t>
            </a:r>
            <a:r>
              <a:rPr sz="1600" spc="25" dirty="0">
                <a:latin typeface="Cambria Math"/>
                <a:cs typeface="Cambria Math"/>
              </a:rPr>
              <a:t>(𝑡)	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(1)</a:t>
            </a:r>
            <a:r>
              <a:rPr sz="1725" spc="67" baseline="41062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cos(𝜔</a:t>
            </a:r>
            <a:r>
              <a:rPr sz="1725" spc="-15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𝑡</a:t>
            </a:r>
            <a:r>
              <a:rPr sz="1600" spc="5" dirty="0">
                <a:latin typeface="Cambria Math"/>
                <a:cs typeface="Cambria Math"/>
              </a:rPr>
              <a:t> +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𝜙</a:t>
            </a:r>
            <a:r>
              <a:rPr sz="1725" spc="-30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15358" y="439597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09288" y="4277105"/>
            <a:ext cx="18719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𝑋</a:t>
            </a:r>
            <a:r>
              <a:rPr sz="1725" spc="37" baseline="41062" dirty="0">
                <a:latin typeface="Cambria Math"/>
                <a:cs typeface="Cambria Math"/>
              </a:rPr>
              <a:t>(1)</a:t>
            </a:r>
            <a:r>
              <a:rPr sz="1725" spc="67" baseline="41062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cos(𝜔</a:t>
            </a:r>
            <a:r>
              <a:rPr sz="1725" spc="-15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𝑡</a:t>
            </a:r>
            <a:r>
              <a:rPr sz="1600" spc="5" dirty="0">
                <a:latin typeface="Cambria Math"/>
                <a:cs typeface="Cambria Math"/>
              </a:rPr>
              <a:t> +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𝜙</a:t>
            </a:r>
            <a:r>
              <a:rPr sz="1725" spc="-30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89785" y="4094226"/>
            <a:ext cx="40735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30375" algn="l"/>
                <a:tab pos="3953510" algn="l"/>
              </a:tabLst>
            </a:pPr>
            <a:r>
              <a:rPr sz="1600" spc="270" dirty="0">
                <a:latin typeface="Cambria Math"/>
                <a:cs typeface="Cambria Math"/>
              </a:rPr>
              <a:t> </a:t>
            </a:r>
            <a:r>
              <a:rPr sz="1600" spc="100" dirty="0">
                <a:latin typeface="Cambria Math"/>
                <a:cs typeface="Cambria Math"/>
              </a:rPr>
              <a:t>𝑥</a:t>
            </a:r>
            <a:r>
              <a:rPr sz="2400" spc="150" baseline="22569" dirty="0">
                <a:latin typeface="Cambria Math"/>
                <a:cs typeface="Cambria Math"/>
              </a:rPr>
              <a:t> </a:t>
            </a:r>
            <a:r>
              <a:rPr sz="1725" spc="44" baseline="28985" dirty="0">
                <a:latin typeface="Cambria Math"/>
                <a:cs typeface="Cambria Math"/>
              </a:rPr>
              <a:t>1</a:t>
            </a:r>
            <a:r>
              <a:rPr sz="1725" spc="450" baseline="314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(𝑡) </a:t>
            </a:r>
            <a:r>
              <a:rPr sz="1600" spc="3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	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42666" y="4563617"/>
            <a:ext cx="1234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𝑓𝑖𝑟𝑠𝑡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𝑚𝑜𝑑𝑒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82620" y="554837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56636" y="5429503"/>
            <a:ext cx="6648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" dirty="0">
                <a:latin typeface="Cambria Math"/>
                <a:cs typeface="Cambria Math"/>
              </a:rPr>
              <a:t>𝑥</a:t>
            </a:r>
            <a:r>
              <a:rPr sz="1725" spc="37" baseline="41062" dirty="0">
                <a:latin typeface="Cambria Math"/>
                <a:cs typeface="Cambria Math"/>
              </a:rPr>
              <a:t>(2)</a:t>
            </a:r>
            <a:r>
              <a:rPr sz="1600" spc="25" dirty="0">
                <a:latin typeface="Cambria Math"/>
                <a:cs typeface="Cambria Math"/>
              </a:rPr>
              <a:t>(𝑡)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56636" y="5767832"/>
            <a:ext cx="6648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" dirty="0">
                <a:latin typeface="Cambria Math"/>
                <a:cs typeface="Cambria Math"/>
              </a:rPr>
              <a:t>𝑥</a:t>
            </a:r>
            <a:r>
              <a:rPr sz="1725" spc="37" baseline="41062" dirty="0">
                <a:latin typeface="Cambria Math"/>
                <a:cs typeface="Cambria Math"/>
              </a:rPr>
              <a:t>(2)</a:t>
            </a:r>
            <a:r>
              <a:rPr sz="1600" spc="25" dirty="0">
                <a:latin typeface="Cambria Math"/>
                <a:cs typeface="Cambria Math"/>
              </a:rPr>
              <a:t>(𝑡)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52499" y="5584952"/>
            <a:ext cx="21951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30375" algn="l"/>
              </a:tabLst>
            </a:pPr>
            <a:r>
              <a:rPr sz="1600" spc="270" dirty="0">
                <a:latin typeface="Cambria Math"/>
                <a:cs typeface="Cambria Math"/>
              </a:rPr>
              <a:t> </a:t>
            </a:r>
            <a:r>
              <a:rPr sz="1600" spc="100" dirty="0">
                <a:latin typeface="Cambria Math"/>
                <a:cs typeface="Cambria Math"/>
              </a:rPr>
              <a:t>𝑥</a:t>
            </a:r>
            <a:r>
              <a:rPr sz="2400" spc="150" baseline="22569" dirty="0">
                <a:latin typeface="Cambria Math"/>
                <a:cs typeface="Cambria Math"/>
              </a:rPr>
              <a:t> </a:t>
            </a:r>
            <a:r>
              <a:rPr sz="1725" spc="44" baseline="28985" dirty="0">
                <a:latin typeface="Cambria Math"/>
                <a:cs typeface="Cambria Math"/>
              </a:rPr>
              <a:t>2</a:t>
            </a:r>
            <a:r>
              <a:rPr sz="1725" spc="450" baseline="314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(𝑡) </a:t>
            </a:r>
            <a:r>
              <a:rPr sz="1600" spc="3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	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28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92728" y="554837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51503" y="5429503"/>
            <a:ext cx="17227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41062" dirty="0">
                <a:latin typeface="Cambria Math"/>
                <a:cs typeface="Cambria Math"/>
              </a:rPr>
              <a:t>(2)</a:t>
            </a:r>
            <a:r>
              <a:rPr sz="1725" spc="60" baseline="4106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cos(𝜔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𝑡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78071" y="5886703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72255" y="5767832"/>
            <a:ext cx="18840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25" dirty="0">
                <a:latin typeface="Cambria Math"/>
                <a:cs typeface="Cambria Math"/>
              </a:rPr>
              <a:t>𝑋</a:t>
            </a:r>
            <a:r>
              <a:rPr sz="1725" spc="37" baseline="41062" dirty="0">
                <a:latin typeface="Cambria Math"/>
                <a:cs typeface="Cambria Math"/>
              </a:rPr>
              <a:t>(2) </a:t>
            </a:r>
            <a:r>
              <a:rPr sz="1600" spc="15" dirty="0">
                <a:latin typeface="Cambria Math"/>
                <a:cs typeface="Cambria Math"/>
              </a:rPr>
              <a:t>cos(𝜔</a:t>
            </a:r>
            <a:r>
              <a:rPr sz="1725" spc="22" baseline="-16908" dirty="0">
                <a:latin typeface="Cambria Math"/>
                <a:cs typeface="Cambria Math"/>
              </a:rPr>
              <a:t>2</a:t>
            </a:r>
            <a:r>
              <a:rPr sz="1600" spc="15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02707" y="5584952"/>
            <a:ext cx="3155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90599" y="5886703"/>
            <a:ext cx="1845945" cy="435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0310">
              <a:lnSpc>
                <a:spcPts val="134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880"/>
              </a:lnSpc>
              <a:tabLst>
                <a:tab pos="1338580" algn="l"/>
              </a:tabLst>
            </a:pPr>
            <a:r>
              <a:rPr sz="1600" dirty="0">
                <a:latin typeface="Cambria Math"/>
                <a:cs typeface="Cambria Math"/>
              </a:rPr>
              <a:t>𝑠</a:t>
            </a:r>
            <a:r>
              <a:rPr sz="1600" spc="-5" dirty="0">
                <a:latin typeface="Cambria Math"/>
                <a:cs typeface="Cambria Math"/>
              </a:rPr>
              <a:t>𝑒</a:t>
            </a:r>
            <a:r>
              <a:rPr sz="1600" spc="5" dirty="0">
                <a:latin typeface="Cambria Math"/>
                <a:cs typeface="Cambria Math"/>
              </a:rPr>
              <a:t>𝑐</a:t>
            </a:r>
            <a:r>
              <a:rPr sz="1600" spc="15" dirty="0">
                <a:latin typeface="Cambria Math"/>
                <a:cs typeface="Cambria Math"/>
              </a:rPr>
              <a:t>𝑜</a:t>
            </a:r>
            <a:r>
              <a:rPr sz="1600" spc="-20" dirty="0">
                <a:latin typeface="Cambria Math"/>
                <a:cs typeface="Cambria Math"/>
              </a:rPr>
              <a:t>𝑛</a:t>
            </a:r>
            <a:r>
              <a:rPr sz="1600" spc="5" dirty="0">
                <a:latin typeface="Cambria Math"/>
                <a:cs typeface="Cambria Math"/>
              </a:rPr>
              <a:t>𝑑</a:t>
            </a:r>
            <a:r>
              <a:rPr sz="1600" spc="5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</a:t>
            </a:r>
            <a:r>
              <a:rPr sz="1600" spc="15" dirty="0">
                <a:latin typeface="Cambria Math"/>
                <a:cs typeface="Cambria Math"/>
              </a:rPr>
              <a:t>𝑜</a:t>
            </a:r>
            <a:r>
              <a:rPr sz="1600" spc="5" dirty="0">
                <a:latin typeface="Cambria Math"/>
                <a:cs typeface="Cambria Math"/>
              </a:rPr>
              <a:t>𝑑𝑒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62735" y="6583120"/>
            <a:ext cx="5125085" cy="1644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13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constants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28985" dirty="0">
                <a:latin typeface="Cambria Math"/>
                <a:cs typeface="Cambria Math"/>
              </a:rPr>
              <a:t>(1)</a:t>
            </a:r>
            <a:r>
              <a:rPr sz="1600" spc="30" dirty="0">
                <a:latin typeface="Times New Roman"/>
                <a:cs typeface="Times New Roman"/>
              </a:rPr>
              <a:t>, </a:t>
            </a:r>
            <a:r>
              <a:rPr sz="1600" spc="30" dirty="0">
                <a:latin typeface="Cambria Math"/>
                <a:cs typeface="Cambria Math"/>
              </a:rPr>
              <a:t>𝑋</a:t>
            </a:r>
            <a:r>
              <a:rPr sz="1725" spc="44" baseline="28985" dirty="0">
                <a:latin typeface="Cambria Math"/>
                <a:cs typeface="Cambria Math"/>
              </a:rPr>
              <a:t>(2)</a:t>
            </a:r>
            <a:r>
              <a:rPr sz="1600" spc="30" dirty="0">
                <a:latin typeface="Times New Roman"/>
                <a:cs typeface="Times New Roman"/>
              </a:rPr>
              <a:t>, </a:t>
            </a:r>
            <a:r>
              <a:rPr sz="1600" spc="10" dirty="0">
                <a:latin typeface="Cambria Math"/>
                <a:cs typeface="Cambria Math"/>
              </a:rPr>
              <a:t>𝜙</a:t>
            </a:r>
            <a:r>
              <a:rPr sz="1725" spc="15" baseline="-16908" dirty="0">
                <a:latin typeface="Cambria Math"/>
                <a:cs typeface="Cambria Math"/>
              </a:rPr>
              <a:t>1</a:t>
            </a:r>
            <a:r>
              <a:rPr sz="1600" spc="10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𝜙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obtained from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initial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conditions.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20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5.1</a:t>
            </a:r>
            <a:endParaRPr sz="1600">
              <a:latin typeface="Times New Roman"/>
              <a:cs typeface="Times New Roman"/>
            </a:endParaRPr>
          </a:p>
          <a:p>
            <a:pPr marL="38100" marR="481330">
              <a:lnSpc>
                <a:spcPct val="110000"/>
              </a:lnSpc>
            </a:pPr>
            <a:r>
              <a:rPr sz="1600" spc="-5" dirty="0">
                <a:latin typeface="Times New Roman"/>
                <a:cs typeface="Times New Roman"/>
              </a:rPr>
              <a:t>Figure </a:t>
            </a:r>
            <a:r>
              <a:rPr sz="1600" spc="5" dirty="0">
                <a:latin typeface="Times New Roman"/>
                <a:cs typeface="Times New Roman"/>
              </a:rPr>
              <a:t>5.3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two-degrees-of-freedom </a:t>
            </a:r>
            <a:r>
              <a:rPr sz="1600" dirty="0">
                <a:latin typeface="Times New Roman"/>
                <a:cs typeface="Times New Roman"/>
              </a:rPr>
              <a:t>spring-mass  </a:t>
            </a:r>
            <a:r>
              <a:rPr sz="1600" spc="-5" dirty="0">
                <a:latin typeface="Times New Roman"/>
                <a:cs typeface="Times New Roman"/>
              </a:rPr>
              <a:t>system. Determine, </a:t>
            </a:r>
            <a:r>
              <a:rPr sz="1600" dirty="0">
                <a:latin typeface="Times New Roman"/>
                <a:cs typeface="Times New Roman"/>
              </a:rPr>
              <a:t>(a)the </a:t>
            </a:r>
            <a:r>
              <a:rPr sz="1600" spc="-5" dirty="0">
                <a:latin typeface="Times New Roman"/>
                <a:cs typeface="Times New Roman"/>
              </a:rPr>
              <a:t>equation of </a:t>
            </a:r>
            <a:r>
              <a:rPr sz="1600" dirty="0">
                <a:latin typeface="Times New Roman"/>
                <a:cs typeface="Times New Roman"/>
              </a:rPr>
              <a:t>motion (b)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frequencies of 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266" y="1668602"/>
            <a:ext cx="5424805" cy="816292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53060">
              <a:lnSpc>
                <a:spcPct val="100000"/>
              </a:lnSpc>
              <a:spcBef>
                <a:spcPts val="290"/>
              </a:spcBef>
            </a:pPr>
            <a:r>
              <a:rPr sz="1600" b="1" spc="-5" dirty="0">
                <a:latin typeface="Times New Roman"/>
                <a:cs typeface="Times New Roman"/>
              </a:rPr>
              <a:t>Solution </a:t>
            </a:r>
            <a:r>
              <a:rPr sz="1600" b="1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5306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Applying </a:t>
            </a:r>
            <a:r>
              <a:rPr sz="1600" spc="5" dirty="0">
                <a:latin typeface="Cambria Math"/>
                <a:cs typeface="Cambria Math"/>
              </a:rPr>
              <a:t>Σ𝐹 = </a:t>
            </a: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  <a:p>
            <a:pPr marL="1673860">
              <a:lnSpc>
                <a:spcPct val="100000"/>
              </a:lnSpc>
              <a:spcBef>
                <a:spcPts val="26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(𝑥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/>
                <a:cs typeface="Times New Roman"/>
              </a:rPr>
              <a:t>(E.1)</a:t>
            </a:r>
            <a:endParaRPr sz="1600">
              <a:latin typeface="Times New Roman"/>
              <a:cs typeface="Times New Roman"/>
            </a:endParaRPr>
          </a:p>
          <a:p>
            <a:pPr marL="1673860">
              <a:lnSpc>
                <a:spcPct val="100000"/>
              </a:lnSpc>
              <a:spcBef>
                <a:spcPts val="24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5" dirty="0">
                <a:latin typeface="Cambria Math"/>
                <a:cs typeface="Cambria Math"/>
              </a:rPr>
              <a:t>(𝑥</a:t>
            </a:r>
            <a:r>
              <a:rPr sz="1725" spc="-22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30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/>
                <a:cs typeface="Times New Roman"/>
              </a:rPr>
              <a:t>(E.2)</a:t>
            </a:r>
            <a:endParaRPr sz="1600">
              <a:latin typeface="Times New Roman"/>
              <a:cs typeface="Times New Roman"/>
            </a:endParaRPr>
          </a:p>
          <a:p>
            <a:pPr marL="35306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The equation of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(E.1) </a:t>
            </a:r>
            <a:r>
              <a:rPr sz="1600" spc="-10" dirty="0">
                <a:latin typeface="Times New Roman"/>
                <a:cs typeface="Times New Roman"/>
              </a:rPr>
              <a:t>and (E.2)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rewritten</a:t>
            </a:r>
            <a:r>
              <a:rPr sz="1600" dirty="0">
                <a:latin typeface="Times New Roman"/>
                <a:cs typeface="Times New Roman"/>
              </a:rPr>
              <a:t> as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612140">
              <a:lnSpc>
                <a:spcPct val="100000"/>
              </a:lnSpc>
              <a:spcBef>
                <a:spcPts val="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4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(E.3)</a:t>
            </a:r>
            <a:endParaRPr sz="1600">
              <a:latin typeface="Times New Roman"/>
              <a:cs typeface="Times New Roman"/>
            </a:endParaRPr>
          </a:p>
          <a:p>
            <a:pPr marL="606425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5" dirty="0">
                <a:latin typeface="Cambria Math"/>
                <a:cs typeface="Cambria Math"/>
              </a:rPr>
              <a:t>𝑥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  <a:p>
            <a:pPr marL="353060" marR="81280">
              <a:lnSpc>
                <a:spcPct val="11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Assume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-5" dirty="0">
                <a:latin typeface="Times New Roman"/>
                <a:cs typeface="Times New Roman"/>
              </a:rPr>
              <a:t>the motion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periodic, and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composed of 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motions of various amplitudes </a:t>
            </a:r>
            <a:r>
              <a:rPr sz="160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frequencies. </a:t>
            </a:r>
            <a:r>
              <a:rPr sz="1600" spc="-20" dirty="0">
                <a:latin typeface="Times New Roman"/>
                <a:cs typeface="Times New Roman"/>
              </a:rPr>
              <a:t>Let 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these </a:t>
            </a:r>
            <a:r>
              <a:rPr sz="1600" spc="-5" dirty="0">
                <a:latin typeface="Times New Roman"/>
                <a:cs typeface="Times New Roman"/>
              </a:rPr>
              <a:t>components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  <a:p>
            <a:pPr marL="606425">
              <a:lnSpc>
                <a:spcPct val="100000"/>
              </a:lnSpc>
              <a:spcBef>
                <a:spcPts val="190"/>
              </a:spcBef>
              <a:tabLst>
                <a:tab pos="2975610" algn="l"/>
              </a:tabLst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= 𝐴 </a:t>
            </a:r>
            <a:r>
              <a:rPr sz="1600" dirty="0">
                <a:latin typeface="Cambria Math"/>
                <a:cs typeface="Cambria Math"/>
              </a:rPr>
              <a:t>sin(𝜔𝑡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𝜓)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𝐵 sin(𝜔𝑡 +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𝜓)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Times New Roman"/>
                <a:cs typeface="Times New Roman"/>
              </a:rPr>
              <a:t>(E.5)</a:t>
            </a:r>
            <a:endParaRPr sz="1600">
              <a:latin typeface="Times New Roman"/>
              <a:cs typeface="Times New Roman"/>
            </a:endParaRPr>
          </a:p>
          <a:p>
            <a:pPr marL="353060" marR="58419">
              <a:lnSpc>
                <a:spcPct val="111300"/>
              </a:lnSpc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𝜓 </a:t>
            </a:r>
            <a:r>
              <a:rPr sz="1600" spc="-5" dirty="0">
                <a:latin typeface="Times New Roman"/>
                <a:cs typeface="Times New Roman"/>
              </a:rPr>
              <a:t>are arbitrary constants and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the 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10" dirty="0">
                <a:latin typeface="Times New Roman"/>
                <a:cs typeface="Times New Roman"/>
              </a:rPr>
              <a:t>frequencies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Substituting these values 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-5" dirty="0">
                <a:latin typeface="Times New Roman"/>
                <a:cs typeface="Times New Roman"/>
              </a:rPr>
              <a:t>Eqs. (E.3) and (E.4),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  <a:p>
            <a:pPr marL="353060">
              <a:lnSpc>
                <a:spcPct val="100000"/>
              </a:lnSpc>
              <a:spcBef>
                <a:spcPts val="265"/>
              </a:spcBef>
            </a:pPr>
            <a:r>
              <a:rPr sz="1600" spc="-20" dirty="0">
                <a:latin typeface="Cambria Math"/>
                <a:cs typeface="Cambria Math"/>
              </a:rPr>
              <a:t>−𝑚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𝐴𝜔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220"/>
              </a:spcBef>
            </a:pP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(E.6)</a:t>
            </a:r>
            <a:endParaRPr sz="1600">
              <a:latin typeface="Times New Roman"/>
              <a:cs typeface="Times New Roman"/>
            </a:endParaRPr>
          </a:p>
          <a:p>
            <a:pPr marL="353060">
              <a:lnSpc>
                <a:spcPct val="100000"/>
              </a:lnSpc>
              <a:spcBef>
                <a:spcPts val="265"/>
              </a:spcBef>
            </a:pPr>
            <a:r>
              <a:rPr sz="1600" spc="-20" dirty="0">
                <a:latin typeface="Cambria Math"/>
                <a:cs typeface="Cambria Math"/>
              </a:rPr>
              <a:t>−𝑚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𝐵𝜔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spc="10" dirty="0">
                <a:latin typeface="Cambria Math"/>
                <a:cs typeface="Cambria Math"/>
              </a:rPr>
              <a:t>𝑠𝑖𝑛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r>
              <a:rPr sz="1600" spc="21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endParaRPr sz="1600">
              <a:latin typeface="Cambria Math"/>
              <a:cs typeface="Cambria Math"/>
            </a:endParaRPr>
          </a:p>
          <a:p>
            <a:pPr marL="353060">
              <a:lnSpc>
                <a:spcPct val="100000"/>
              </a:lnSpc>
              <a:spcBef>
                <a:spcPts val="215"/>
              </a:spcBef>
            </a:pPr>
            <a:r>
              <a:rPr sz="1600" spc="25" dirty="0">
                <a:latin typeface="Cambria Math"/>
                <a:cs typeface="Cambria Math"/>
              </a:rPr>
              <a:t>𝜓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(E.7)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The equation of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become</a:t>
            </a:r>
            <a:endParaRPr sz="1600">
              <a:latin typeface="Times New Roman"/>
              <a:cs typeface="Times New Roman"/>
            </a:endParaRPr>
          </a:p>
          <a:p>
            <a:pPr marL="1042669">
              <a:lnSpc>
                <a:spcPct val="100000"/>
              </a:lnSpc>
              <a:spcBef>
                <a:spcPts val="290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(E.8)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5366" y="869645"/>
            <a:ext cx="5407660" cy="191262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004569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+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</a:t>
            </a:r>
            <a:r>
              <a:rPr sz="1600" spc="2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/>
                <a:cs typeface="Times New Roman"/>
              </a:rPr>
              <a:t>(E.9)</a:t>
            </a:r>
            <a:endParaRPr sz="1600">
              <a:latin typeface="Times New Roman"/>
              <a:cs typeface="Times New Roman"/>
            </a:endParaRPr>
          </a:p>
          <a:p>
            <a:pPr marL="38100" marR="17780">
              <a:lnSpc>
                <a:spcPts val="2110"/>
              </a:lnSpc>
              <a:spcBef>
                <a:spcPts val="105"/>
              </a:spcBef>
              <a:tabLst>
                <a:tab pos="1426210" algn="l"/>
                <a:tab pos="1885950" algn="l"/>
                <a:tab pos="2707640" algn="l"/>
                <a:tab pos="3996690" algn="l"/>
                <a:tab pos="4623435" algn="l"/>
              </a:tabLst>
            </a:pPr>
            <a:r>
              <a:rPr sz="1600" spc="-5" dirty="0">
                <a:latin typeface="Times New Roman"/>
                <a:cs typeface="Times New Roman"/>
              </a:rPr>
              <a:t>Equations(E.8)	and	(E.9)are	</a:t>
            </a:r>
            <a:r>
              <a:rPr sz="1600" spc="-10" dirty="0">
                <a:latin typeface="Times New Roman"/>
                <a:cs typeface="Times New Roman"/>
              </a:rPr>
              <a:t>homogeneous	</a:t>
            </a:r>
            <a:r>
              <a:rPr sz="1600" spc="-5" dirty="0">
                <a:latin typeface="Times New Roman"/>
                <a:cs typeface="Times New Roman"/>
              </a:rPr>
              <a:t>linear	algebraic  equations 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26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B. </a:t>
            </a:r>
            <a:r>
              <a:rPr sz="1600" i="1" spc="1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solution 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</a:t>
            </a:r>
            <a:r>
              <a:rPr sz="1600" spc="114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</a:t>
            </a:r>
            <a:r>
              <a:rPr sz="1600" spc="13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229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defines 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38100" marR="20955">
              <a:lnSpc>
                <a:spcPts val="2110"/>
              </a:lnSpc>
              <a:spcBef>
                <a:spcPts val="55"/>
              </a:spcBef>
            </a:pPr>
            <a:r>
              <a:rPr sz="1600" spc="-5" dirty="0">
                <a:latin typeface="Times New Roman"/>
                <a:cs typeface="Times New Roman"/>
              </a:rPr>
              <a:t>equilibrium condition of the system. The </a:t>
            </a:r>
            <a:r>
              <a:rPr sz="1600" dirty="0">
                <a:latin typeface="Times New Roman"/>
                <a:cs typeface="Times New Roman"/>
              </a:rPr>
              <a:t>non-trivial </a:t>
            </a:r>
            <a:r>
              <a:rPr sz="1600" spc="-5" dirty="0">
                <a:latin typeface="Times New Roman"/>
                <a:cs typeface="Times New Roman"/>
              </a:rPr>
              <a:t>solution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obtained 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equation 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determinant  of</a:t>
            </a:r>
            <a:r>
              <a:rPr sz="1600" spc="-229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coefficients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𝐵</a:t>
            </a:r>
            <a:r>
              <a:rPr sz="1600" spc="15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i.e.,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055" y="2792349"/>
            <a:ext cx="15265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54" baseline="-36458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75" baseline="-16908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7850" y="2766136"/>
            <a:ext cx="1023619" cy="5683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1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44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3623" y="2923412"/>
            <a:ext cx="24041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78330" algn="l"/>
              </a:tabLst>
            </a:pP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2666" y="3040456"/>
            <a:ext cx="5419725" cy="56197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806450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190"/>
              </a:spcBef>
              <a:tabLst>
                <a:tab pos="638175" algn="l"/>
                <a:tab pos="1018540" algn="l"/>
                <a:tab pos="1821814" algn="l"/>
                <a:tab pos="2531745" algn="l"/>
                <a:tab pos="2802890" algn="l"/>
                <a:tab pos="3634104" algn="l"/>
                <a:tab pos="3926840" algn="l"/>
                <a:tab pos="4252595" algn="l"/>
                <a:tab pos="5212080" algn="l"/>
              </a:tabLst>
            </a:pPr>
            <a:r>
              <a:rPr sz="1600" dirty="0">
                <a:latin typeface="Times New Roman"/>
                <a:cs typeface="Times New Roman"/>
              </a:rPr>
              <a:t>Since	</a:t>
            </a:r>
            <a:r>
              <a:rPr sz="1600" spc="-5" dirty="0">
                <a:latin typeface="Times New Roman"/>
                <a:cs typeface="Times New Roman"/>
              </a:rPr>
              <a:t>the	</a:t>
            </a:r>
            <a:r>
              <a:rPr sz="1600" dirty="0">
                <a:latin typeface="Times New Roman"/>
                <a:cs typeface="Times New Roman"/>
              </a:rPr>
              <a:t>periodic	</a:t>
            </a:r>
            <a:r>
              <a:rPr sz="1600" spc="-5" dirty="0">
                <a:latin typeface="Times New Roman"/>
                <a:cs typeface="Times New Roman"/>
              </a:rPr>
              <a:t>motion	</a:t>
            </a:r>
            <a:r>
              <a:rPr sz="1600" spc="5" dirty="0">
                <a:latin typeface="Times New Roman"/>
                <a:cs typeface="Times New Roman"/>
              </a:rPr>
              <a:t>is	</a:t>
            </a:r>
            <a:r>
              <a:rPr sz="1600" spc="-10" dirty="0">
                <a:latin typeface="Times New Roman"/>
                <a:cs typeface="Times New Roman"/>
              </a:rPr>
              <a:t>assumed	</a:t>
            </a:r>
            <a:r>
              <a:rPr sz="1600" spc="5" dirty="0">
                <a:latin typeface="Times New Roman"/>
                <a:cs typeface="Times New Roman"/>
              </a:rPr>
              <a:t>to	be	</a:t>
            </a:r>
            <a:r>
              <a:rPr sz="1600" spc="-5" dirty="0">
                <a:latin typeface="Times New Roman"/>
                <a:cs typeface="Times New Roman"/>
              </a:rPr>
              <a:t>composed	of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766" y="3576522"/>
            <a:ext cx="5358765" cy="1105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motions either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sine 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cosine function can </a:t>
            </a:r>
            <a:r>
              <a:rPr sz="1600" spc="5" dirty="0">
                <a:latin typeface="Times New Roman"/>
                <a:cs typeface="Times New Roman"/>
              </a:rPr>
              <a:t>be  </a:t>
            </a:r>
            <a:r>
              <a:rPr sz="1600" spc="-5" dirty="0">
                <a:latin typeface="Times New Roman"/>
                <a:cs typeface="Times New Roman"/>
              </a:rPr>
              <a:t>used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represent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motion. The </a:t>
            </a:r>
            <a:r>
              <a:rPr sz="1600" spc="-10" dirty="0">
                <a:latin typeface="Times New Roman"/>
                <a:cs typeface="Times New Roman"/>
              </a:rPr>
              <a:t>resulting </a:t>
            </a:r>
            <a:r>
              <a:rPr sz="1600" spc="-5" dirty="0">
                <a:latin typeface="Times New Roman"/>
                <a:cs typeface="Times New Roman"/>
              </a:rPr>
              <a:t>algebraic equations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spc="-10" dirty="0">
                <a:latin typeface="Times New Roman"/>
                <a:cs typeface="Times New Roman"/>
              </a:rPr>
              <a:t>will </a:t>
            </a:r>
            <a:r>
              <a:rPr sz="1600" spc="5" dirty="0">
                <a:latin typeface="Times New Roman"/>
                <a:cs typeface="Times New Roman"/>
              </a:rPr>
              <a:t>be the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same.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Expanding the determinant in Eq.(E.10),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30857" y="4902453"/>
            <a:ext cx="439420" cy="0"/>
          </a:xfrm>
          <a:custGeom>
            <a:avLst/>
            <a:gdLst/>
            <a:ahLst/>
            <a:cxnLst/>
            <a:rect l="l" t="t" r="r" b="b"/>
            <a:pathLst>
              <a:path w="439419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13608" y="4902453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4">
                <a:moveTo>
                  <a:pt x="0" y="0"/>
                </a:moveTo>
                <a:lnTo>
                  <a:pt x="2136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80132" y="4904994"/>
            <a:ext cx="191388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633095" algn="l"/>
                <a:tab pos="1441450" algn="l"/>
              </a:tabLst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	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21709" y="4902453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0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18971" y="4743450"/>
            <a:ext cx="5139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4587875" algn="l"/>
              </a:tabLst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4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spc="44" baseline="45893" dirty="0">
                <a:latin typeface="Cambria Math"/>
                <a:cs typeface="Cambria Math"/>
              </a:rPr>
              <a:t>𝑘</a:t>
            </a:r>
            <a:r>
              <a:rPr sz="1425" spc="44" baseline="40935" dirty="0">
                <a:latin typeface="Cambria Math"/>
                <a:cs typeface="Cambria Math"/>
              </a:rPr>
              <a:t>1 </a:t>
            </a:r>
            <a:r>
              <a:rPr sz="1725" spc="15" baseline="45893" dirty="0">
                <a:latin typeface="Cambria Math"/>
                <a:cs typeface="Cambria Math"/>
              </a:rPr>
              <a:t>+𝑘</a:t>
            </a:r>
            <a:r>
              <a:rPr sz="1425" spc="15" baseline="4093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725" spc="44" baseline="45893" dirty="0">
                <a:latin typeface="Cambria Math"/>
                <a:cs typeface="Cambria Math"/>
              </a:rPr>
              <a:t>𝑘</a:t>
            </a:r>
            <a:r>
              <a:rPr sz="1425" spc="44" baseline="40935" dirty="0">
                <a:latin typeface="Cambria Math"/>
                <a:cs typeface="Cambria Math"/>
              </a:rPr>
              <a:t>2 </a:t>
            </a:r>
            <a:r>
              <a:rPr sz="950" spc="30" dirty="0">
                <a:latin typeface="Cambria Math"/>
                <a:cs typeface="Cambria Math"/>
              </a:rPr>
              <a:t>   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+  </a:t>
            </a:r>
            <a:r>
              <a:rPr sz="1725" spc="44" baseline="45893" dirty="0">
                <a:latin typeface="Cambria Math"/>
                <a:cs typeface="Cambria Math"/>
              </a:rPr>
              <a:t>𝑘</a:t>
            </a:r>
            <a:r>
              <a:rPr sz="1425" spc="44" baseline="40935" dirty="0">
                <a:latin typeface="Cambria Math"/>
                <a:cs typeface="Cambria Math"/>
              </a:rPr>
              <a:t>1 </a:t>
            </a:r>
            <a:r>
              <a:rPr sz="1725" spc="44" baseline="45893" dirty="0">
                <a:latin typeface="Cambria Math"/>
                <a:cs typeface="Cambria Math"/>
              </a:rPr>
              <a:t>𝑘</a:t>
            </a:r>
            <a:r>
              <a:rPr sz="1425" spc="44" baseline="40935" dirty="0">
                <a:latin typeface="Cambria Math"/>
                <a:cs typeface="Cambria Math"/>
              </a:rPr>
              <a:t>2</a:t>
            </a:r>
            <a:r>
              <a:rPr sz="1425" spc="300" baseline="409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5" dirty="0">
                <a:latin typeface="Times New Roman"/>
                <a:cs typeface="Times New Roman"/>
              </a:rPr>
              <a:t>(E.11)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766" y="5080203"/>
            <a:ext cx="535813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frequency equation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Solving Eq.  (E.11),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37536" y="5960363"/>
            <a:ext cx="439420" cy="0"/>
          </a:xfrm>
          <a:custGeom>
            <a:avLst/>
            <a:gdLst/>
            <a:ahLst/>
            <a:cxnLst/>
            <a:rect l="l" t="t" r="r" b="b"/>
            <a:pathLst>
              <a:path w="439419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513966" y="5801359"/>
            <a:ext cx="12960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spc="44" baseline="45893" dirty="0">
                <a:latin typeface="Cambria Math"/>
                <a:cs typeface="Cambria Math"/>
              </a:rPr>
              <a:t>𝑘</a:t>
            </a:r>
            <a:r>
              <a:rPr sz="1425" spc="44" baseline="40935" dirty="0">
                <a:latin typeface="Cambria Math"/>
                <a:cs typeface="Cambria Math"/>
              </a:rPr>
              <a:t>1 </a:t>
            </a:r>
            <a:r>
              <a:rPr sz="1725" spc="15" baseline="45893" dirty="0">
                <a:latin typeface="Cambria Math"/>
                <a:cs typeface="Cambria Math"/>
              </a:rPr>
              <a:t>+𝑘</a:t>
            </a:r>
            <a:r>
              <a:rPr sz="1425" spc="15" baseline="40935" dirty="0">
                <a:latin typeface="Cambria Math"/>
                <a:cs typeface="Cambria Math"/>
              </a:rPr>
              <a:t>2</a:t>
            </a:r>
            <a:r>
              <a:rPr sz="1425" spc="-89" baseline="409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17622" y="5960363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5">
                <a:moveTo>
                  <a:pt x="0" y="0"/>
                </a:moveTo>
                <a:lnTo>
                  <a:pt x="2987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77996" y="5960363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46577" y="5682488"/>
            <a:ext cx="18300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44" baseline="-55555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±</a:t>
            </a:r>
            <a:r>
              <a:rPr sz="2400" spc="7" baseline="-27777" dirty="0">
                <a:latin typeface="Cambria Math"/>
                <a:cs typeface="Cambria Math"/>
              </a:rPr>
              <a:t> 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725" baseline="-45893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 </a:t>
            </a:r>
            <a:r>
              <a:rPr sz="2400" spc="7" baseline="-32986" dirty="0">
                <a:latin typeface="Cambria Math"/>
                <a:cs typeface="Cambria Math"/>
              </a:rPr>
              <a:t>+</a:t>
            </a:r>
            <a:r>
              <a:rPr sz="2400" spc="37" baseline="-32986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1441" y="5962903"/>
            <a:ext cx="24872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685800" algn="l"/>
                <a:tab pos="1454150" algn="l"/>
                <a:tab pos="1758950" algn="l"/>
                <a:tab pos="2326005" algn="l"/>
              </a:tabLst>
            </a:pPr>
            <a:r>
              <a:rPr sz="1150" spc="15" dirty="0">
                <a:latin typeface="Cambria Math"/>
                <a:cs typeface="Cambria Math"/>
              </a:rPr>
              <a:t>2𝑚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	</a:t>
            </a:r>
            <a:r>
              <a:rPr sz="1150" spc="15" dirty="0">
                <a:latin typeface="Cambria Math"/>
                <a:cs typeface="Cambria Math"/>
              </a:rPr>
              <a:t>2𝑚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4	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	</a:t>
            </a:r>
            <a:r>
              <a:rPr sz="1150" dirty="0">
                <a:latin typeface="Cambria Math"/>
                <a:cs typeface="Cambria Math"/>
              </a:rPr>
              <a:t>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57953" y="5960363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093461" y="5740400"/>
            <a:ext cx="4006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209" baseline="-14619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70094" y="5962903"/>
            <a:ext cx="3651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14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2414" y="6017767"/>
            <a:ext cx="934719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37540" algn="l"/>
                <a:tab pos="854075" algn="l"/>
              </a:tabLst>
            </a:pPr>
            <a:r>
              <a:rPr sz="950" spc="5" dirty="0">
                <a:latin typeface="Cambria Math"/>
                <a:cs typeface="Cambria Math"/>
              </a:rPr>
              <a:t>2	1	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82794" y="5960363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85717" y="5716523"/>
            <a:ext cx="1927225" cy="0"/>
          </a:xfrm>
          <a:custGeom>
            <a:avLst/>
            <a:gdLst/>
            <a:ahLst/>
            <a:cxnLst/>
            <a:rect l="l" t="t" r="r" b="b"/>
            <a:pathLst>
              <a:path w="1927225">
                <a:moveTo>
                  <a:pt x="0" y="0"/>
                </a:moveTo>
                <a:lnTo>
                  <a:pt x="192722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661661" y="5679439"/>
            <a:ext cx="17881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>
              <a:lnSpc>
                <a:spcPts val="117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714"/>
              </a:lnSpc>
              <a:tabLst>
                <a:tab pos="222885" algn="l"/>
                <a:tab pos="1259205" algn="l"/>
              </a:tabLst>
            </a:pPr>
            <a:r>
              <a:rPr sz="1600" spc="235" dirty="0">
                <a:latin typeface="Cambria Math"/>
                <a:cs typeface="Cambria Math"/>
              </a:rPr>
              <a:t> 	</a:t>
            </a:r>
            <a:r>
              <a:rPr sz="1600" spc="5" dirty="0">
                <a:latin typeface="Cambria Math"/>
                <a:cs typeface="Cambria Math"/>
              </a:rPr>
              <a:t>−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2666" y="6150305"/>
            <a:ext cx="5456555" cy="19278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0800" marR="58419" algn="just">
              <a:lnSpc>
                <a:spcPct val="111300"/>
              </a:lnSpc>
              <a:spcBef>
                <a:spcPts val="7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general </a:t>
            </a:r>
            <a:r>
              <a:rPr sz="1600" dirty="0">
                <a:latin typeface="Times New Roman"/>
                <a:cs typeface="Times New Roman"/>
              </a:rPr>
              <a:t>solution </a:t>
            </a:r>
            <a:r>
              <a:rPr sz="1600" spc="-5" dirty="0">
                <a:latin typeface="Times New Roman"/>
                <a:cs typeface="Times New Roman"/>
              </a:rPr>
              <a:t>of the equation of motion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composed </a:t>
            </a:r>
            <a:r>
              <a:rPr sz="1600" spc="-5" dirty="0">
                <a:latin typeface="Times New Roman"/>
                <a:cs typeface="Times New Roman"/>
              </a:rPr>
              <a:t>of 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motions of </a:t>
            </a:r>
            <a:r>
              <a:rPr sz="1600" spc="-10" dirty="0">
                <a:latin typeface="Times New Roman"/>
                <a:cs typeface="Times New Roman"/>
              </a:rPr>
              <a:t>frequencies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30" dirty="0">
                <a:latin typeface="Cambria Math"/>
                <a:cs typeface="Cambria Math"/>
              </a:rPr>
              <a:t>𝜔</a:t>
            </a:r>
            <a:r>
              <a:rPr sz="1725" spc="44" baseline="-16908" dirty="0">
                <a:latin typeface="Cambria Math"/>
                <a:cs typeface="Cambria Math"/>
              </a:rPr>
              <a:t>2</a:t>
            </a:r>
            <a:r>
              <a:rPr sz="1600" spc="30" dirty="0">
                <a:latin typeface="Times New Roman"/>
                <a:cs typeface="Times New Roman"/>
              </a:rPr>
              <a:t>; </a:t>
            </a:r>
            <a:r>
              <a:rPr sz="1600" spc="-5" dirty="0">
                <a:latin typeface="Times New Roman"/>
                <a:cs typeface="Times New Roman"/>
              </a:rPr>
              <a:t>they are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fundamental and </a:t>
            </a:r>
            <a:r>
              <a:rPr sz="1600" spc="-10" dirty="0">
                <a:latin typeface="Times New Roman"/>
                <a:cs typeface="Times New Roman"/>
              </a:rPr>
              <a:t>first </a:t>
            </a:r>
            <a:r>
              <a:rPr sz="1600" spc="-5" dirty="0">
                <a:latin typeface="Times New Roman"/>
                <a:cs typeface="Times New Roman"/>
              </a:rPr>
              <a:t>harmonic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motions.</a:t>
            </a:r>
            <a:endParaRPr sz="1600">
              <a:latin typeface="Times New Roman"/>
              <a:cs typeface="Times New Roman"/>
            </a:endParaRPr>
          </a:p>
          <a:p>
            <a:pPr marR="8255" algn="ctr">
              <a:lnSpc>
                <a:spcPct val="100000"/>
              </a:lnSpc>
              <a:spcBef>
                <a:spcPts val="219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90" dirty="0">
                <a:latin typeface="Cambria Math"/>
                <a:cs typeface="Cambria Math"/>
              </a:rPr>
              <a:t>Ψ</a:t>
            </a:r>
            <a:r>
              <a:rPr sz="1725" spc="-135" baseline="-16908" dirty="0">
                <a:latin typeface="Cambria Math"/>
                <a:cs typeface="Cambria Math"/>
              </a:rPr>
              <a:t>1</a:t>
            </a:r>
            <a:r>
              <a:rPr sz="1725" spc="-13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sin(𝜔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65" dirty="0">
                <a:latin typeface="Cambria Math"/>
                <a:cs typeface="Cambria Math"/>
              </a:rPr>
              <a:t>Ψ</a:t>
            </a:r>
            <a:r>
              <a:rPr sz="1725" spc="-97" baseline="-16908" dirty="0">
                <a:latin typeface="Cambria Math"/>
                <a:cs typeface="Cambria Math"/>
              </a:rPr>
              <a:t>2</a:t>
            </a:r>
            <a:r>
              <a:rPr sz="1725" spc="-7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327660" marR="55880" indent="33020" algn="just">
              <a:lnSpc>
                <a:spcPts val="2160"/>
              </a:lnSpc>
              <a:spcBef>
                <a:spcPts val="90"/>
              </a:spcBef>
              <a:tabLst>
                <a:tab pos="4828540" algn="l"/>
              </a:tabLst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60" dirty="0">
                <a:latin typeface="Cambria Math"/>
                <a:cs typeface="Cambria Math"/>
              </a:rPr>
              <a:t>𝐵</a:t>
            </a:r>
            <a:r>
              <a:rPr sz="1725" spc="-89" baseline="-16908" dirty="0">
                <a:latin typeface="Cambria Math"/>
                <a:cs typeface="Cambria Math"/>
              </a:rPr>
              <a:t>1 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 </a:t>
            </a: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90" dirty="0">
                <a:latin typeface="Cambria Math"/>
                <a:cs typeface="Cambria Math"/>
              </a:rPr>
              <a:t>Ψ</a:t>
            </a:r>
            <a:r>
              <a:rPr sz="1725" spc="-135" baseline="-16908" dirty="0">
                <a:latin typeface="Cambria Math"/>
                <a:cs typeface="Cambria Math"/>
              </a:rPr>
              <a:t>1  </a:t>
            </a:r>
            <a:r>
              <a:rPr sz="1725" spc="-135" baseline="2415" dirty="0">
                <a:latin typeface="Cambria Math"/>
                <a:cs typeface="Cambria Math"/>
              </a:rPr>
              <a:t>   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35" dirty="0">
                <a:latin typeface="Cambria Math"/>
                <a:cs typeface="Cambria Math"/>
              </a:rPr>
              <a:t>𝐵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725" spc="270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sin(𝜔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10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Ψ</a:t>
            </a:r>
            <a:r>
              <a:rPr sz="1725" spc="-97" baseline="-16908" dirty="0">
                <a:latin typeface="Cambria Math"/>
                <a:cs typeface="Cambria Math"/>
              </a:rPr>
              <a:t>2</a:t>
            </a:r>
            <a:r>
              <a:rPr sz="1725" spc="-21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E.13)  </a:t>
            </a: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Cambria Math"/>
                <a:cs typeface="Cambria Math"/>
              </a:rPr>
              <a:t>𝐴</a:t>
            </a:r>
            <a:r>
              <a:rPr sz="1600" spc="5" dirty="0">
                <a:latin typeface="Times New Roman"/>
                <a:cs typeface="Times New Roman"/>
              </a:rPr>
              <a:t>'s 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Cambria Math"/>
                <a:cs typeface="Cambria Math"/>
              </a:rPr>
              <a:t>𝐵</a:t>
            </a:r>
            <a:r>
              <a:rPr sz="1600" dirty="0">
                <a:latin typeface="Times New Roman"/>
                <a:cs typeface="Times New Roman"/>
              </a:rPr>
              <a:t>'s,</a:t>
            </a:r>
            <a:r>
              <a:rPr sz="1600" dirty="0">
                <a:latin typeface="Cambria Math"/>
                <a:cs typeface="Cambria Math"/>
              </a:rPr>
              <a:t>Ψ</a:t>
            </a:r>
            <a:r>
              <a:rPr sz="1600" dirty="0">
                <a:latin typeface="Times New Roman"/>
                <a:cs typeface="Times New Roman"/>
              </a:rPr>
              <a:t>'s </a:t>
            </a:r>
            <a:r>
              <a:rPr sz="1600" spc="-5" dirty="0">
                <a:latin typeface="Times New Roman"/>
                <a:cs typeface="Times New Roman"/>
              </a:rPr>
              <a:t>are arbitrary </a:t>
            </a:r>
            <a:r>
              <a:rPr sz="1600" dirty="0">
                <a:latin typeface="Times New Roman"/>
                <a:cs typeface="Times New Roman"/>
              </a:rPr>
              <a:t>constsnts.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 ratios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616073" y="8326246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565273" y="8059089"/>
            <a:ext cx="1093470" cy="4711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70"/>
              </a:spcBef>
              <a:tabLst>
                <a:tab pos="885825" algn="l"/>
              </a:tabLst>
            </a:pPr>
            <a:r>
              <a:rPr sz="1150" spc="20" dirty="0">
                <a:latin typeface="Cambria Math"/>
                <a:cs typeface="Cambria Math"/>
              </a:rPr>
              <a:t>𝐴</a:t>
            </a:r>
            <a:r>
              <a:rPr sz="1425" spc="30" baseline="-14619" dirty="0">
                <a:latin typeface="Cambria Math"/>
                <a:cs typeface="Cambria Math"/>
              </a:rPr>
              <a:t>1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L="53340">
              <a:lnSpc>
                <a:spcPct val="100000"/>
              </a:lnSpc>
              <a:spcBef>
                <a:spcPts val="375"/>
              </a:spcBef>
            </a:pPr>
            <a:r>
              <a:rPr sz="1150" spc="-20" dirty="0">
                <a:latin typeface="Cambria Math"/>
                <a:cs typeface="Cambria Math"/>
              </a:rPr>
              <a:t>𝐵</a:t>
            </a:r>
            <a:r>
              <a:rPr sz="1425" spc="-30" baseline="-14619" dirty="0"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17266" y="8329040"/>
            <a:ext cx="10248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-10" dirty="0">
                <a:latin typeface="Cambria Math"/>
                <a:cs typeface="Cambria Math"/>
              </a:rPr>
              <a:t>−𝑚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40" dirty="0">
                <a:latin typeface="Cambria Math"/>
                <a:cs typeface="Cambria Math"/>
              </a:rPr>
              <a:t>𝜔</a:t>
            </a:r>
            <a:r>
              <a:rPr sz="1425" spc="60" baseline="-20467" dirty="0">
                <a:latin typeface="Cambria Math"/>
                <a:cs typeface="Cambria Math"/>
              </a:rPr>
              <a:t>1</a:t>
            </a:r>
            <a:endParaRPr sz="1425" baseline="-20467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055366" y="8326246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810001" y="8167242"/>
            <a:ext cx="14643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129030" algn="l"/>
              </a:tabLst>
            </a:pP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425" spc="7" baseline="-23391" dirty="0">
                <a:latin typeface="Cambria Math"/>
                <a:cs typeface="Cambria Math"/>
              </a:rPr>
              <a:t>2</a:t>
            </a:r>
            <a:r>
              <a:rPr sz="1425" spc="30" baseline="-23391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280915" y="8326246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>
                <a:moveTo>
                  <a:pt x="0" y="0"/>
                </a:moveTo>
                <a:lnTo>
                  <a:pt x="6861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849621" y="8084946"/>
            <a:ext cx="3632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r>
              <a:rPr sz="950" spc="35" dirty="0">
                <a:latin typeface="Cambria Math"/>
                <a:cs typeface="Cambria Math"/>
              </a:rPr>
              <a:t> </a:t>
            </a:r>
            <a:r>
              <a:rPr sz="2400" spc="7" baseline="-22569" dirty="0">
                <a:latin typeface="Cambria Math"/>
                <a:cs typeface="Cambria Math"/>
              </a:rPr>
              <a:t>=</a:t>
            </a:r>
            <a:endParaRPr sz="2400" baseline="-22569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42815" y="8106282"/>
            <a:ext cx="11455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026160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26315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89450" y="8329040"/>
            <a:ext cx="9467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42950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	</a:t>
            </a:r>
            <a:r>
              <a:rPr sz="1150" spc="40" dirty="0">
                <a:latin typeface="Cambria Math"/>
                <a:cs typeface="Cambria Math"/>
              </a:rPr>
              <a:t>𝜆</a:t>
            </a:r>
            <a:r>
              <a:rPr sz="1425" spc="60" baseline="-14619" dirty="0"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32527" y="832624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588135" y="8533256"/>
            <a:ext cx="5416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616073" y="9320148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835401" y="9161144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13505" y="9100184"/>
            <a:ext cx="2324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65273" y="9053220"/>
            <a:ext cx="148971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70"/>
              </a:spcBef>
            </a:pPr>
            <a:r>
              <a:rPr sz="1150" spc="20" dirty="0">
                <a:latin typeface="Cambria Math"/>
                <a:cs typeface="Cambria Math"/>
              </a:rPr>
              <a:t>𝐴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L="53340">
              <a:lnSpc>
                <a:spcPct val="100000"/>
              </a:lnSpc>
              <a:spcBef>
                <a:spcPts val="370"/>
              </a:spcBef>
              <a:tabLst>
                <a:tab pos="489584" algn="l"/>
              </a:tabLst>
            </a:pPr>
            <a:r>
              <a:rPr sz="1150" spc="-20" dirty="0">
                <a:latin typeface="Cambria Math"/>
                <a:cs typeface="Cambria Math"/>
              </a:rPr>
              <a:t>𝐵</a:t>
            </a:r>
            <a:r>
              <a:rPr sz="1425" spc="-30" baseline="-14619" dirty="0">
                <a:latin typeface="Cambria Math"/>
                <a:cs typeface="Cambria Math"/>
              </a:rPr>
              <a:t>2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-10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40" dirty="0">
                <a:latin typeface="Cambria Math"/>
                <a:cs typeface="Cambria Math"/>
              </a:rPr>
              <a:t>𝜔</a:t>
            </a:r>
            <a:r>
              <a:rPr sz="1425" spc="60" baseline="-20467" dirty="0">
                <a:latin typeface="Cambria Math"/>
                <a:cs typeface="Cambria Math"/>
              </a:rPr>
              <a:t>2</a:t>
            </a:r>
            <a:endParaRPr sz="1425" baseline="-20467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055366" y="9320148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901440" y="9161144"/>
            <a:ext cx="3600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25" spc="7" baseline="-23391" dirty="0">
                <a:latin typeface="Cambria Math"/>
                <a:cs typeface="Cambria Math"/>
              </a:rPr>
              <a:t>2</a:t>
            </a:r>
            <a:r>
              <a:rPr sz="1425" spc="15" baseline="-23391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280915" y="9320148"/>
            <a:ext cx="686435" cy="0"/>
          </a:xfrm>
          <a:custGeom>
            <a:avLst/>
            <a:gdLst/>
            <a:ahLst/>
            <a:cxnLst/>
            <a:rect l="l" t="t" r="r" b="b"/>
            <a:pathLst>
              <a:path w="686435">
                <a:moveTo>
                  <a:pt x="0" y="0"/>
                </a:moveTo>
                <a:lnTo>
                  <a:pt x="6861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849621" y="9078848"/>
            <a:ext cx="3632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r>
              <a:rPr sz="950" spc="35" dirty="0">
                <a:latin typeface="Cambria Math"/>
                <a:cs typeface="Cambria Math"/>
              </a:rPr>
              <a:t> </a:t>
            </a:r>
            <a:r>
              <a:rPr sz="2400" spc="7" baseline="-22569" dirty="0">
                <a:latin typeface="Cambria Math"/>
                <a:cs typeface="Cambria Math"/>
              </a:rPr>
              <a:t>=</a:t>
            </a:r>
            <a:endParaRPr sz="2400" baseline="-22569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42815" y="9100184"/>
            <a:ext cx="11455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026160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26315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89450" y="9322713"/>
            <a:ext cx="9467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42950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	</a:t>
            </a:r>
            <a:r>
              <a:rPr sz="1150" spc="40" dirty="0">
                <a:latin typeface="Cambria Math"/>
                <a:cs typeface="Cambria Math"/>
              </a:rPr>
              <a:t>𝜆</a:t>
            </a:r>
            <a:r>
              <a:rPr sz="1425" spc="60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232527" y="9320148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588135" y="9530282"/>
            <a:ext cx="5416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726" y="1148841"/>
            <a:ext cx="1206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3841" y="1207261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3841" y="972565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71141" y="1209801"/>
            <a:ext cx="8782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9610" algn="l"/>
              </a:tabLst>
            </a:pPr>
            <a:r>
              <a:rPr sz="1150" dirty="0">
                <a:latin typeface="Cambria Math"/>
                <a:cs typeface="Cambria Math"/>
              </a:rPr>
              <a:t>𝒎	𝟐𝟓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35910" y="1207261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>
                <a:moveTo>
                  <a:pt x="0" y="0"/>
                </a:moveTo>
                <a:lnTo>
                  <a:pt x="4236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35910" y="960373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>
                <a:moveTo>
                  <a:pt x="0" y="0"/>
                </a:moveTo>
                <a:lnTo>
                  <a:pt x="4236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62735" y="1048257"/>
            <a:ext cx="33947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60680" algn="l"/>
              </a:tabLst>
            </a:pPr>
            <a:r>
              <a:rPr sz="1600" spc="5" dirty="0">
                <a:latin typeface="Cambria Math"/>
                <a:cs typeface="Cambria Math"/>
              </a:rPr>
              <a:t>𝝎	=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𝒌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7" baseline="5208" dirty="0">
                <a:latin typeface="Cambria Math"/>
                <a:cs typeface="Cambria Math"/>
              </a:rPr>
              <a:t> </a:t>
            </a:r>
            <a:r>
              <a:rPr sz="1725" spc="7" baseline="45893" dirty="0">
                <a:latin typeface="Cambria Math"/>
                <a:cs typeface="Cambria Math"/>
              </a:rPr>
              <a:t>𝟓𝒙𝟏𝟎</a:t>
            </a:r>
            <a:r>
              <a:rPr sz="1425" spc="7" baseline="73099" dirty="0">
                <a:latin typeface="Cambria Math"/>
                <a:cs typeface="Cambria Math"/>
              </a:rPr>
              <a:t>𝟓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𝟏𝟒𝟏. 𝟒</a:t>
            </a: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𝒓𝒂𝒅/𝒔𝒆𝒄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82670" y="1646173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>
                <a:moveTo>
                  <a:pt x="0" y="0"/>
                </a:moveTo>
                <a:lnTo>
                  <a:pt x="2014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30604" y="1487550"/>
            <a:ext cx="28771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79625" algn="l"/>
                <a:tab pos="2710815" algn="l"/>
              </a:tabLst>
            </a:pPr>
            <a:r>
              <a:rPr sz="1600" b="1" spc="10" dirty="0">
                <a:latin typeface="Times New Roman"/>
                <a:cs typeface="Times New Roman"/>
              </a:rPr>
              <a:t>T</a:t>
            </a:r>
            <a:r>
              <a:rPr sz="1600" b="1" spc="-10" dirty="0">
                <a:latin typeface="Times New Roman"/>
                <a:cs typeface="Times New Roman"/>
              </a:rPr>
              <a:t>h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10" dirty="0">
                <a:latin typeface="Times New Roman"/>
                <a:cs typeface="Times New Roman"/>
              </a:rPr>
              <a:t>f</a:t>
            </a:r>
            <a:r>
              <a:rPr sz="1600" b="1" spc="-20" dirty="0">
                <a:latin typeface="Times New Roman"/>
                <a:cs typeface="Times New Roman"/>
              </a:rPr>
              <a:t>r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-10" dirty="0">
                <a:latin typeface="Times New Roman"/>
                <a:cs typeface="Times New Roman"/>
              </a:rPr>
              <a:t>qu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-10" dirty="0">
                <a:latin typeface="Times New Roman"/>
                <a:cs typeface="Times New Roman"/>
              </a:rPr>
              <a:t>n</a:t>
            </a:r>
            <a:r>
              <a:rPr sz="1600" b="1" spc="-20" dirty="0">
                <a:latin typeface="Times New Roman"/>
                <a:cs typeface="Times New Roman"/>
              </a:rPr>
              <a:t>c</a:t>
            </a:r>
            <a:r>
              <a:rPr sz="1600" b="1" dirty="0">
                <a:latin typeface="Times New Roman"/>
                <a:cs typeface="Times New Roman"/>
              </a:rPr>
              <a:t>y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r</a:t>
            </a:r>
            <a:r>
              <a:rPr sz="1600" b="1" spc="5" dirty="0">
                <a:latin typeface="Times New Roman"/>
                <a:cs typeface="Times New Roman"/>
              </a:rPr>
              <a:t>a</a:t>
            </a:r>
            <a:r>
              <a:rPr sz="1600" b="1" spc="-10" dirty="0">
                <a:latin typeface="Times New Roman"/>
                <a:cs typeface="Times New Roman"/>
              </a:rPr>
              <a:t>t</a:t>
            </a:r>
            <a:r>
              <a:rPr sz="1600" b="1" spc="-15" dirty="0">
                <a:latin typeface="Times New Roman"/>
                <a:cs typeface="Times New Roman"/>
              </a:rPr>
              <a:t>i</a:t>
            </a:r>
            <a:r>
              <a:rPr sz="1600" b="1" dirty="0">
                <a:latin typeface="Times New Roman"/>
                <a:cs typeface="Times New Roman"/>
              </a:rPr>
              <a:t>o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i</a:t>
            </a:r>
            <a:r>
              <a:rPr sz="1600" b="1" dirty="0">
                <a:latin typeface="Times New Roman"/>
                <a:cs typeface="Times New Roman"/>
              </a:rPr>
              <a:t>s	</a:t>
            </a:r>
            <a:r>
              <a:rPr sz="1600" spc="5" dirty="0">
                <a:latin typeface="Cambria Math"/>
                <a:cs typeface="Cambria Math"/>
              </a:rPr>
              <a:t>𝒓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2896" y="1426210"/>
            <a:ext cx="85851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295" algn="l"/>
              </a:tabLst>
            </a:pPr>
            <a:r>
              <a:rPr sz="1150" dirty="0">
                <a:latin typeface="Cambria Math"/>
                <a:cs typeface="Cambria Math"/>
              </a:rPr>
              <a:t>𝝎	𝟏𝟎𝟎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44570" y="1649094"/>
            <a:ext cx="11017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04190" algn="l"/>
              </a:tabLst>
            </a:pPr>
            <a:r>
              <a:rPr sz="1150" spc="-5" dirty="0">
                <a:latin typeface="Cambria Math"/>
                <a:cs typeface="Cambria Math"/>
              </a:rPr>
              <a:t>𝝎</a:t>
            </a:r>
            <a:r>
              <a:rPr sz="1425" spc="-7" baseline="-14619" dirty="0">
                <a:latin typeface="Cambria Math"/>
                <a:cs typeface="Cambria Math"/>
              </a:rPr>
              <a:t>𝒏	</a:t>
            </a:r>
            <a:r>
              <a:rPr sz="1150" dirty="0">
                <a:latin typeface="Cambria Math"/>
                <a:cs typeface="Cambria Math"/>
              </a:rPr>
              <a:t>𝟐𝟐𝟑.𝟔𝟎𝟕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49267" y="1646173"/>
            <a:ext cx="555625" cy="0"/>
          </a:xfrm>
          <a:custGeom>
            <a:avLst/>
            <a:gdLst/>
            <a:ahLst/>
            <a:cxnLst/>
            <a:rect l="l" t="t" r="r" b="b"/>
            <a:pathLst>
              <a:path w="555625">
                <a:moveTo>
                  <a:pt x="0" y="0"/>
                </a:moveTo>
                <a:lnTo>
                  <a:pt x="555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646421" y="1487550"/>
            <a:ext cx="7981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𝟎.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𝟕𝟎𝟕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17973" y="2340990"/>
            <a:ext cx="42354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5" dirty="0">
                <a:latin typeface="Cambria Math"/>
                <a:cs typeface="Cambria Math"/>
              </a:rPr>
              <a:t>𝟏−𝒓</a:t>
            </a:r>
            <a:r>
              <a:rPr sz="1425" spc="-7" baseline="20467" dirty="0">
                <a:latin typeface="Cambria Math"/>
                <a:cs typeface="Cambria Math"/>
              </a:rPr>
              <a:t>𝟐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56073" y="2338450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05204" y="2179447"/>
            <a:ext cx="4039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The </a:t>
            </a:r>
            <a:r>
              <a:rPr sz="1600" b="1" spc="-5" dirty="0">
                <a:latin typeface="Times New Roman"/>
                <a:cs typeface="Times New Roman"/>
              </a:rPr>
              <a:t>phase angle </a:t>
            </a:r>
            <a:r>
              <a:rPr sz="1600" b="1" spc="5" dirty="0">
                <a:latin typeface="Times New Roman"/>
                <a:cs typeface="Times New Roman"/>
              </a:rPr>
              <a:t>is </a:t>
            </a:r>
            <a:r>
              <a:rPr sz="1600" b="1" dirty="0">
                <a:latin typeface="Times New Roman"/>
                <a:cs typeface="Times New Roman"/>
              </a:rPr>
              <a:t>given </a:t>
            </a:r>
            <a:r>
              <a:rPr sz="1600" b="1" spc="-15" dirty="0">
                <a:latin typeface="Times New Roman"/>
                <a:cs typeface="Times New Roman"/>
              </a:rPr>
              <a:t>by </a:t>
            </a:r>
            <a:r>
              <a:rPr sz="1600" spc="5" dirty="0">
                <a:latin typeface="Cambria Math"/>
                <a:cs typeface="Cambria Math"/>
              </a:rPr>
              <a:t>∅ = </a:t>
            </a:r>
            <a:r>
              <a:rPr sz="1600" spc="-10" dirty="0">
                <a:latin typeface="Cambria Math"/>
                <a:cs typeface="Cambria Math"/>
              </a:rPr>
              <a:t>𝐭𝐚𝐧</a:t>
            </a:r>
            <a:r>
              <a:rPr sz="1725" spc="-15" baseline="28985" dirty="0">
                <a:latin typeface="Cambria Math"/>
                <a:cs typeface="Cambria Math"/>
              </a:rPr>
              <a:t>−𝟏</a:t>
            </a:r>
            <a:r>
              <a:rPr sz="1150" spc="225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𝟐𝝃𝒓 </a:t>
            </a:r>
            <a:r>
              <a:rPr sz="1725" spc="-135" baseline="45893" dirty="0">
                <a:latin typeface="Cambria Math"/>
                <a:cs typeface="Cambria Math"/>
              </a:rPr>
              <a:t> </a:t>
            </a:r>
            <a:r>
              <a:rPr sz="1600" spc="43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9676" y="2771012"/>
            <a:ext cx="1917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𝟐𝒓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70936" y="2768218"/>
            <a:ext cx="351155" cy="0"/>
          </a:xfrm>
          <a:custGeom>
            <a:avLst/>
            <a:gdLst/>
            <a:ahLst/>
            <a:cxnLst/>
            <a:rect l="l" t="t" r="r" b="b"/>
            <a:pathLst>
              <a:path w="351155">
                <a:moveTo>
                  <a:pt x="0" y="0"/>
                </a:moveTo>
                <a:lnTo>
                  <a:pt x="3508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57020" y="2609214"/>
            <a:ext cx="26416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From which </a:t>
            </a:r>
            <a:r>
              <a:rPr sz="1600" dirty="0">
                <a:latin typeface="Cambria Math"/>
                <a:cs typeface="Cambria Math"/>
              </a:rPr>
              <a:t>𝝃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-7" baseline="45893" dirty="0">
                <a:latin typeface="Cambria Math"/>
                <a:cs typeface="Cambria Math"/>
              </a:rPr>
              <a:t>𝟏−𝒓</a:t>
            </a:r>
            <a:r>
              <a:rPr sz="1425" spc="-7" baseline="78947" dirty="0">
                <a:latin typeface="Cambria Math"/>
                <a:cs typeface="Cambria Math"/>
              </a:rPr>
              <a:t>𝟐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𝒕𝒂𝒏∅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0492" y="3368421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05404" y="3212973"/>
            <a:ext cx="12592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𝟏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(𝟎.</a:t>
            </a:r>
            <a:r>
              <a:rPr sz="1600" spc="-1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𝟒𝟒𝟕)</a:t>
            </a:r>
            <a:r>
              <a:rPr sz="1725" baseline="28985" dirty="0">
                <a:latin typeface="Cambria Math"/>
                <a:cs typeface="Cambria Math"/>
              </a:rPr>
              <a:t>𝟐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8826" y="3505580"/>
            <a:ext cx="8788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𝟐(𝟎.</a:t>
            </a:r>
            <a:r>
              <a:rPr sz="1600" spc="-1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𝟒𝟒𝟕)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43504" y="3527425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32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442205" y="3350133"/>
            <a:ext cx="1098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𝒐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53688" y="3368421"/>
            <a:ext cx="1532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47395" algn="l"/>
              </a:tabLst>
            </a:pPr>
            <a:r>
              <a:rPr sz="1600" dirty="0">
                <a:latin typeface="Cambria Math"/>
                <a:cs typeface="Cambria Math"/>
              </a:rPr>
              <a:t>𝒕𝒂𝒏𝟐𝟓	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𝟎.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𝟏𝟔𝟒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9535" y="4319777"/>
            <a:ext cx="273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latin typeface="Times New Roman"/>
                <a:cs typeface="Times New Roman"/>
              </a:rPr>
              <a:t>(b</a:t>
            </a:r>
            <a:r>
              <a:rPr sz="1600" b="1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45589" y="4319777"/>
            <a:ext cx="392937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The </a:t>
            </a:r>
            <a:r>
              <a:rPr sz="1600" b="1" spc="-5" dirty="0">
                <a:latin typeface="Times New Roman"/>
                <a:cs typeface="Times New Roman"/>
              </a:rPr>
              <a:t>amplitude </a:t>
            </a:r>
            <a:r>
              <a:rPr sz="1600" b="1" spc="5" dirty="0">
                <a:latin typeface="Times New Roman"/>
                <a:cs typeface="Times New Roman"/>
              </a:rPr>
              <a:t>is </a:t>
            </a:r>
            <a:r>
              <a:rPr sz="1600" b="1" spc="-5" dirty="0">
                <a:latin typeface="Times New Roman"/>
                <a:cs typeface="Times New Roman"/>
              </a:rPr>
              <a:t>related to the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magnification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31338" y="4890008"/>
            <a:ext cx="2768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𝒇</a:t>
            </a:r>
            <a:r>
              <a:rPr sz="1725" spc="7" baseline="-16908" dirty="0">
                <a:latin typeface="Cambria Math"/>
                <a:cs typeface="Cambria Math"/>
              </a:rPr>
              <a:t>𝒐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48076" y="4639817"/>
            <a:ext cx="8572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91795" algn="l"/>
              </a:tabLst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𝒏</a:t>
            </a:r>
            <a:r>
              <a:rPr sz="1150" spc="65" dirty="0">
                <a:latin typeface="Cambria Math"/>
                <a:cs typeface="Cambria Math"/>
              </a:rPr>
              <a:t> </a:t>
            </a:r>
            <a:r>
              <a:rPr sz="2400" spc="7" baseline="-31250" dirty="0">
                <a:latin typeface="Cambria Math"/>
                <a:cs typeface="Cambria Math"/>
              </a:rPr>
              <a:t>=</a:t>
            </a:r>
            <a:endParaRPr sz="2400" baseline="-312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35376" y="4597146"/>
            <a:ext cx="1897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36725" algn="l"/>
              </a:tabLst>
            </a:pPr>
            <a:r>
              <a:rPr sz="1600" spc="35" dirty="0">
                <a:latin typeface="Cambria Math"/>
                <a:cs typeface="Cambria Math"/>
              </a:rPr>
              <a:t>𝒎𝝎</a:t>
            </a:r>
            <a:r>
              <a:rPr sz="1725" spc="52" baseline="28985" dirty="0">
                <a:latin typeface="Cambria Math"/>
                <a:cs typeface="Cambria Math"/>
              </a:rPr>
              <a:t>𝟐</a:t>
            </a:r>
            <a:r>
              <a:rPr sz="1600" spc="35" dirty="0">
                <a:latin typeface="Cambria Math"/>
                <a:cs typeface="Cambria Math"/>
              </a:rPr>
              <a:t>𝒙	</a:t>
            </a:r>
            <a:r>
              <a:rPr sz="1600" dirty="0">
                <a:latin typeface="Cambria Math"/>
                <a:cs typeface="Cambria Math"/>
              </a:rPr>
              <a:t>𝟏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61664" y="4752594"/>
            <a:ext cx="17449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31645" algn="l"/>
              </a:tabLst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83609" y="4941823"/>
            <a:ext cx="18992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spc="472" baseline="347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𝟏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0" dirty="0">
                <a:latin typeface="Cambria Math"/>
                <a:cs typeface="Cambria Math"/>
              </a:rPr>
              <a:t>𝒓</a:t>
            </a:r>
            <a:r>
              <a:rPr sz="1725" spc="60" baseline="24154" dirty="0">
                <a:latin typeface="Cambria Math"/>
                <a:cs typeface="Cambria Math"/>
              </a:rPr>
              <a:t>𝟐</a:t>
            </a:r>
            <a:r>
              <a:rPr sz="1725" spc="60" baseline="4830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(𝟐𝝃𝒓)</a:t>
            </a:r>
            <a:r>
              <a:rPr sz="1725" baseline="24154" dirty="0">
                <a:latin typeface="Cambria Math"/>
                <a:cs typeface="Cambria Math"/>
              </a:rPr>
              <a:t>𝟐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21709" y="4911597"/>
            <a:ext cx="1826895" cy="0"/>
          </a:xfrm>
          <a:custGeom>
            <a:avLst/>
            <a:gdLst/>
            <a:ahLst/>
            <a:cxnLst/>
            <a:rect l="l" t="t" r="r" b="b"/>
            <a:pathLst>
              <a:path w="1826895">
                <a:moveTo>
                  <a:pt x="0" y="0"/>
                </a:moveTo>
                <a:lnTo>
                  <a:pt x="1826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59535" y="5219191"/>
            <a:ext cx="35604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5" dirty="0">
                <a:latin typeface="Times New Roman"/>
                <a:cs typeface="Times New Roman"/>
              </a:rPr>
              <a:t>From </a:t>
            </a:r>
            <a:r>
              <a:rPr sz="1600" b="1" dirty="0">
                <a:latin typeface="Times New Roman"/>
                <a:cs typeface="Times New Roman"/>
              </a:rPr>
              <a:t>which </a:t>
            </a:r>
            <a:r>
              <a:rPr sz="1600" b="1" spc="-5" dirty="0">
                <a:latin typeface="Times New Roman"/>
                <a:cs typeface="Times New Roman"/>
              </a:rPr>
              <a:t>the amplitude </a:t>
            </a:r>
            <a:r>
              <a:rPr sz="1600" b="1" spc="5" dirty="0">
                <a:latin typeface="Times New Roman"/>
                <a:cs typeface="Times New Roman"/>
              </a:rPr>
              <a:t>is </a:t>
            </a:r>
            <a:r>
              <a:rPr sz="1600" b="1" spc="-5" dirty="0">
                <a:latin typeface="Times New Roman"/>
                <a:cs typeface="Times New Roman"/>
              </a:rPr>
              <a:t>obtained</a:t>
            </a:r>
            <a:r>
              <a:rPr sz="1600" b="1" spc="-130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61285" y="5621527"/>
            <a:ext cx="3765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𝑿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78223" y="5466079"/>
            <a:ext cx="2768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𝒇</a:t>
            </a:r>
            <a:r>
              <a:rPr sz="1725" spc="7" baseline="-16908" dirty="0">
                <a:latin typeface="Cambria Math"/>
                <a:cs typeface="Cambria Math"/>
              </a:rPr>
              <a:t>𝒐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20617" y="5908039"/>
            <a:ext cx="1206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41650" y="5807455"/>
            <a:ext cx="23533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45" dirty="0">
                <a:latin typeface="Cambria Math"/>
                <a:cs typeface="Cambria Math"/>
              </a:rPr>
              <a:t>𝒎𝝎</a:t>
            </a:r>
            <a:r>
              <a:rPr sz="1725" spc="67" baseline="24154" dirty="0">
                <a:latin typeface="Cambria Math"/>
                <a:cs typeface="Cambria Math"/>
              </a:rPr>
              <a:t>𝟐</a:t>
            </a:r>
            <a:r>
              <a:rPr sz="1725" spc="6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𝟏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0" dirty="0">
                <a:latin typeface="Cambria Math"/>
                <a:cs typeface="Cambria Math"/>
              </a:rPr>
              <a:t>𝒓</a:t>
            </a:r>
            <a:r>
              <a:rPr sz="1725" spc="60" baseline="24154" dirty="0">
                <a:latin typeface="Cambria Math"/>
                <a:cs typeface="Cambria Math"/>
              </a:rPr>
              <a:t>𝟐</a:t>
            </a:r>
            <a:r>
              <a:rPr sz="1725" spc="60" baseline="2415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𝟐𝝃𝒓</a:t>
            </a:r>
            <a:r>
              <a:rPr sz="2400" spc="254" baseline="1736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689603" y="5832347"/>
            <a:ext cx="1677035" cy="0"/>
          </a:xfrm>
          <a:custGeom>
            <a:avLst/>
            <a:gdLst/>
            <a:ahLst/>
            <a:cxnLst/>
            <a:rect l="l" t="t" r="r" b="b"/>
            <a:pathLst>
              <a:path w="1677035">
                <a:moveTo>
                  <a:pt x="0" y="0"/>
                </a:moveTo>
                <a:lnTo>
                  <a:pt x="16770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79750" y="5780531"/>
            <a:ext cx="2280920" cy="0"/>
          </a:xfrm>
          <a:custGeom>
            <a:avLst/>
            <a:gdLst/>
            <a:ahLst/>
            <a:cxnLst/>
            <a:rect l="l" t="t" r="r" b="b"/>
            <a:pathLst>
              <a:path w="2280920">
                <a:moveTo>
                  <a:pt x="0" y="0"/>
                </a:moveTo>
                <a:lnTo>
                  <a:pt x="228079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411350" y="6219189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26840" y="6063741"/>
            <a:ext cx="393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𝟑𝟎𝟎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101085" y="6433057"/>
            <a:ext cx="3512820" cy="0"/>
          </a:xfrm>
          <a:custGeom>
            <a:avLst/>
            <a:gdLst/>
            <a:ahLst/>
            <a:cxnLst/>
            <a:rect l="l" t="t" r="r" b="b"/>
            <a:pathLst>
              <a:path w="3512820">
                <a:moveTo>
                  <a:pt x="0" y="0"/>
                </a:moveTo>
                <a:lnTo>
                  <a:pt x="351256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634363" y="6378194"/>
            <a:ext cx="4976495" cy="0"/>
          </a:xfrm>
          <a:custGeom>
            <a:avLst/>
            <a:gdLst/>
            <a:ahLst/>
            <a:cxnLst/>
            <a:rect l="l" t="t" r="r" b="b"/>
            <a:pathLst>
              <a:path w="4976495">
                <a:moveTo>
                  <a:pt x="0" y="0"/>
                </a:moveTo>
                <a:lnTo>
                  <a:pt x="497611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321435" y="6430721"/>
            <a:ext cx="5358765" cy="3144520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935"/>
              </a:spcBef>
            </a:pPr>
            <a:r>
              <a:rPr sz="1600" spc="-5" dirty="0">
                <a:latin typeface="Cambria Math"/>
                <a:cs typeface="Cambria Math"/>
              </a:rPr>
              <a:t>𝟐𝟓</a:t>
            </a:r>
            <a:r>
              <a:rPr sz="2400" spc="-7" baseline="347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𝟐𝟑𝟑. </a:t>
            </a:r>
            <a:r>
              <a:rPr sz="1600" spc="-5" dirty="0">
                <a:latin typeface="Cambria Math"/>
                <a:cs typeface="Cambria Math"/>
              </a:rPr>
              <a:t>𝟔𝟎𝟕</a:t>
            </a:r>
            <a:r>
              <a:rPr sz="2400" spc="-7" baseline="3472" dirty="0">
                <a:latin typeface="Cambria Math"/>
                <a:cs typeface="Cambria Math"/>
              </a:rPr>
              <a:t> </a:t>
            </a:r>
            <a:r>
              <a:rPr sz="1725" spc="75" baseline="24154" dirty="0">
                <a:latin typeface="Cambria Math"/>
                <a:cs typeface="Cambria Math"/>
              </a:rPr>
              <a:t>𝟐</a:t>
            </a:r>
            <a:r>
              <a:rPr sz="1725" spc="75" baseline="48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𝟏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𝟎. </a:t>
            </a:r>
            <a:r>
              <a:rPr sz="1600" spc="15" dirty="0">
                <a:latin typeface="Cambria Math"/>
                <a:cs typeface="Cambria Math"/>
              </a:rPr>
              <a:t>𝟒𝟒𝟕</a:t>
            </a:r>
            <a:r>
              <a:rPr sz="1725" spc="22" baseline="24154" dirty="0">
                <a:latin typeface="Cambria Math"/>
                <a:cs typeface="Cambria Math"/>
              </a:rPr>
              <a:t>𝟐</a:t>
            </a:r>
            <a:r>
              <a:rPr sz="1725" spc="22" baseline="4830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𝟐</a:t>
            </a:r>
            <a:r>
              <a:rPr sz="2400" spc="-7" baseline="347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𝟎. 𝟒𝟏𝟕𝟒</a:t>
            </a:r>
            <a:r>
              <a:rPr sz="2400" baseline="3472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𝟎. </a:t>
            </a:r>
            <a:r>
              <a:rPr sz="1600" dirty="0">
                <a:latin typeface="Cambria Math"/>
                <a:cs typeface="Cambria Math"/>
              </a:rPr>
              <a:t>𝟒𝟒𝟕</a:t>
            </a:r>
            <a:r>
              <a:rPr sz="1600" spc="215" dirty="0">
                <a:latin typeface="Cambria Math"/>
                <a:cs typeface="Cambria Math"/>
              </a:rPr>
              <a:t> </a:t>
            </a:r>
            <a:r>
              <a:rPr sz="1725" baseline="53140" dirty="0">
                <a:latin typeface="Cambria Math"/>
                <a:cs typeface="Cambria Math"/>
              </a:rPr>
              <a:t>𝟐</a:t>
            </a:r>
            <a:endParaRPr sz="1725" baseline="5314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840"/>
              </a:spcBef>
            </a:pPr>
            <a:r>
              <a:rPr sz="1600" b="1" spc="-5" dirty="0">
                <a:latin typeface="Times New Roman"/>
                <a:cs typeface="Times New Roman"/>
              </a:rPr>
              <a:t>=0.0002719 </a:t>
            </a:r>
            <a:r>
              <a:rPr sz="1600" b="1" spc="5" dirty="0">
                <a:latin typeface="Times New Roman"/>
                <a:cs typeface="Times New Roman"/>
              </a:rPr>
              <a:t>or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0.2719mm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Times New Roman"/>
              <a:cs typeface="Times New Roman"/>
            </a:endParaRPr>
          </a:p>
          <a:p>
            <a:pPr marL="50800" marR="712470">
              <a:lnSpc>
                <a:spcPct val="110000"/>
              </a:lnSpc>
            </a:pPr>
            <a:r>
              <a:rPr sz="1600" b="1" dirty="0">
                <a:latin typeface="Times New Roman"/>
                <a:cs typeface="Times New Roman"/>
              </a:rPr>
              <a:t>RESPONSE </a:t>
            </a:r>
            <a:r>
              <a:rPr sz="1600" b="1" spc="5" dirty="0">
                <a:latin typeface="Times New Roman"/>
                <a:cs typeface="Times New Roman"/>
              </a:rPr>
              <a:t>OF </a:t>
            </a:r>
            <a:r>
              <a:rPr sz="1600" b="1" spc="-5" dirty="0">
                <a:latin typeface="Times New Roman"/>
                <a:cs typeface="Times New Roman"/>
              </a:rPr>
              <a:t>DAMPED </a:t>
            </a:r>
            <a:r>
              <a:rPr sz="1600" b="1" spc="-10" dirty="0">
                <a:latin typeface="Times New Roman"/>
                <a:cs typeface="Times New Roman"/>
              </a:rPr>
              <a:t>SYSTEM </a:t>
            </a:r>
            <a:r>
              <a:rPr sz="1600" b="1" dirty="0">
                <a:latin typeface="Times New Roman"/>
                <a:cs typeface="Times New Roman"/>
              </a:rPr>
              <a:t>UNDER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BASE  </a:t>
            </a:r>
            <a:r>
              <a:rPr sz="1600" b="1" dirty="0">
                <a:latin typeface="Times New Roman"/>
                <a:cs typeface="Times New Roman"/>
              </a:rPr>
              <a:t>EXCITATION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50800" marR="19050">
              <a:lnSpc>
                <a:spcPct val="110400"/>
              </a:lnSpc>
              <a:spcBef>
                <a:spcPts val="5"/>
              </a:spcBef>
            </a:pPr>
            <a:r>
              <a:rPr sz="1600" spc="-15" dirty="0">
                <a:latin typeface="Times New Roman"/>
                <a:cs typeface="Times New Roman"/>
              </a:rPr>
              <a:t>In </a:t>
            </a:r>
            <a:r>
              <a:rPr sz="1600" spc="5" dirty="0">
                <a:latin typeface="Times New Roman"/>
                <a:cs typeface="Times New Roman"/>
              </a:rPr>
              <a:t>many </a:t>
            </a:r>
            <a:r>
              <a:rPr sz="1600" spc="-5" dirty="0">
                <a:latin typeface="Times New Roman"/>
                <a:cs typeface="Times New Roman"/>
              </a:rPr>
              <a:t>mechanical systems such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vehicles mounted on </a:t>
            </a:r>
            <a:r>
              <a:rPr sz="1600" dirty="0">
                <a:latin typeface="Times New Roman"/>
                <a:cs typeface="Times New Roman"/>
              </a:rPr>
              <a:t>a  moving </a:t>
            </a:r>
            <a:r>
              <a:rPr sz="1600" spc="-5" dirty="0">
                <a:latin typeface="Times New Roman"/>
                <a:cs typeface="Times New Roman"/>
              </a:rPr>
              <a:t>support or </a:t>
            </a:r>
            <a:r>
              <a:rPr sz="1600" dirty="0">
                <a:latin typeface="Times New Roman"/>
                <a:cs typeface="Times New Roman"/>
              </a:rPr>
              <a:t>base,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forced </a:t>
            </a:r>
            <a:r>
              <a:rPr sz="1600" spc="-5" dirty="0">
                <a:latin typeface="Times New Roman"/>
                <a:cs typeface="Times New Roman"/>
              </a:rPr>
              <a:t>vibration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due 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moving </a:t>
            </a:r>
            <a:r>
              <a:rPr sz="1600" spc="-10" dirty="0">
                <a:latin typeface="Times New Roman"/>
                <a:cs typeface="Times New Roman"/>
              </a:rPr>
              <a:t>support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dirty="0">
                <a:latin typeface="Times New Roman"/>
                <a:cs typeface="Times New Roman"/>
              </a:rPr>
              <a:t>base. </a:t>
            </a:r>
            <a:r>
              <a:rPr sz="1600" spc="-5" dirty="0">
                <a:latin typeface="Times New Roman"/>
                <a:cs typeface="Times New Roman"/>
              </a:rPr>
              <a:t>The motion of the support or </a:t>
            </a:r>
            <a:r>
              <a:rPr sz="1600" dirty="0">
                <a:latin typeface="Times New Roman"/>
                <a:cs typeface="Times New Roman"/>
              </a:rPr>
              <a:t>base  </a:t>
            </a:r>
            <a:r>
              <a:rPr sz="1600" spc="-5" dirty="0">
                <a:latin typeface="Times New Roman"/>
                <a:cs typeface="Times New Roman"/>
              </a:rPr>
              <a:t>causes the force </a:t>
            </a:r>
            <a:r>
              <a:rPr sz="1600" spc="5" dirty="0">
                <a:latin typeface="Times New Roman"/>
                <a:cs typeface="Times New Roman"/>
              </a:rPr>
              <a:t>to be </a:t>
            </a:r>
            <a:r>
              <a:rPr sz="1600" spc="-5" dirty="0">
                <a:latin typeface="Times New Roman"/>
                <a:cs typeface="Times New Roman"/>
              </a:rPr>
              <a:t>transmitted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mounting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equipment.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2666" y="857453"/>
            <a:ext cx="5441950" cy="355346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315"/>
              </a:spcBef>
            </a:pPr>
            <a:r>
              <a:rPr sz="1600" spc="-10" dirty="0">
                <a:latin typeface="Times New Roman"/>
                <a:cs typeface="Times New Roman"/>
              </a:rPr>
              <a:t>Therefore,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general </a:t>
            </a:r>
            <a:r>
              <a:rPr sz="1600" dirty="0">
                <a:latin typeface="Times New Roman"/>
                <a:cs typeface="Times New Roman"/>
              </a:rPr>
              <a:t>solutions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  <a:p>
            <a:pPr marL="1029335">
              <a:lnSpc>
                <a:spcPct val="100000"/>
              </a:lnSpc>
              <a:spcBef>
                <a:spcPts val="215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90" dirty="0">
                <a:latin typeface="Cambria Math"/>
                <a:cs typeface="Cambria Math"/>
              </a:rPr>
              <a:t>Ψ</a:t>
            </a:r>
            <a:r>
              <a:rPr sz="1725" spc="-135" baseline="-16908" dirty="0">
                <a:latin typeface="Cambria Math"/>
                <a:cs typeface="Cambria Math"/>
              </a:rPr>
              <a:t>1</a:t>
            </a:r>
            <a:r>
              <a:rPr sz="1725" spc="-13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sin(𝜔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65" dirty="0">
                <a:latin typeface="Cambria Math"/>
                <a:cs typeface="Cambria Math"/>
              </a:rPr>
              <a:t>Ψ</a:t>
            </a:r>
            <a:r>
              <a:rPr sz="1725" spc="-97" baseline="-16908" dirty="0">
                <a:latin typeface="Cambria Math"/>
                <a:cs typeface="Cambria Math"/>
              </a:rPr>
              <a:t>2</a:t>
            </a:r>
            <a:r>
              <a:rPr sz="1725" spc="-12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114808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20" dirty="0">
                <a:latin typeface="Cambria Math"/>
                <a:cs typeface="Cambria Math"/>
              </a:rPr>
              <a:t>𝜆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90" dirty="0">
                <a:latin typeface="Cambria Math"/>
                <a:cs typeface="Cambria Math"/>
              </a:rPr>
              <a:t>Ψ</a:t>
            </a:r>
            <a:r>
              <a:rPr sz="1725" spc="-135" baseline="-16908" dirty="0">
                <a:latin typeface="Cambria Math"/>
                <a:cs typeface="Cambria Math"/>
              </a:rPr>
              <a:t>1</a:t>
            </a:r>
            <a:r>
              <a:rPr sz="1725" spc="-13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𝜆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sin(𝜔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0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Ψ</a:t>
            </a:r>
            <a:r>
              <a:rPr sz="1725" spc="-9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19"/>
              </a:spcBef>
            </a:pPr>
            <a:r>
              <a:rPr sz="1600" dirty="0">
                <a:latin typeface="Times New Roman"/>
                <a:cs typeface="Times New Roman"/>
              </a:rPr>
              <a:t>(E.16)</a:t>
            </a:r>
            <a:endParaRPr sz="1600">
              <a:latin typeface="Times New Roman"/>
              <a:cs typeface="Times New Roman"/>
            </a:endParaRPr>
          </a:p>
          <a:p>
            <a:pPr marL="50800" marR="44450">
              <a:lnSpc>
                <a:spcPts val="2160"/>
              </a:lnSpc>
              <a:spcBef>
                <a:spcPts val="60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four constants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90" dirty="0">
                <a:latin typeface="Cambria Math"/>
                <a:cs typeface="Cambria Math"/>
              </a:rPr>
              <a:t>Ψ</a:t>
            </a:r>
            <a:r>
              <a:rPr sz="1725" spc="-135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65" dirty="0">
                <a:latin typeface="Cambria Math"/>
                <a:cs typeface="Cambria Math"/>
              </a:rPr>
              <a:t>Ψ</a:t>
            </a:r>
            <a:r>
              <a:rPr sz="1725" spc="-97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obtained from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four </a:t>
            </a:r>
            <a:r>
              <a:rPr sz="1600" dirty="0">
                <a:latin typeface="Times New Roman"/>
                <a:cs typeface="Times New Roman"/>
              </a:rPr>
              <a:t>initial </a:t>
            </a:r>
            <a:r>
              <a:rPr sz="1600" spc="-5" dirty="0">
                <a:latin typeface="Times New Roman"/>
                <a:cs typeface="Times New Roman"/>
              </a:rPr>
              <a:t>conditions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(0)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850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5.2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ts val="2160"/>
              </a:lnSpc>
              <a:spcBef>
                <a:spcPts val="40"/>
              </a:spcBef>
            </a:pP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blocks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connected together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spring  of </a:t>
            </a:r>
            <a:r>
              <a:rPr sz="1600" dirty="0">
                <a:latin typeface="Times New Roman"/>
                <a:cs typeface="Times New Roman"/>
              </a:rPr>
              <a:t>stiffness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are resting on </a:t>
            </a:r>
            <a:r>
              <a:rPr sz="1600" spc="-10" dirty="0">
                <a:latin typeface="Times New Roman"/>
                <a:cs typeface="Times New Roman"/>
              </a:rPr>
              <a:t>frictionless </a:t>
            </a:r>
            <a:r>
              <a:rPr sz="1600" spc="-5" dirty="0">
                <a:latin typeface="Times New Roman"/>
                <a:cs typeface="Times New Roman"/>
              </a:rPr>
              <a:t>horizontal surface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50800" marR="46990">
              <a:lnSpc>
                <a:spcPts val="2110"/>
              </a:lnSpc>
              <a:spcBef>
                <a:spcPts val="45"/>
              </a:spcBef>
            </a:pP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Fig. </a:t>
            </a:r>
            <a:r>
              <a:rPr sz="1600" dirty="0">
                <a:latin typeface="Times New Roman"/>
                <a:cs typeface="Times New Roman"/>
              </a:rPr>
              <a:t>5.4. </a:t>
            </a:r>
            <a:r>
              <a:rPr sz="1600" spc="-10" dirty="0">
                <a:latin typeface="Times New Roman"/>
                <a:cs typeface="Times New Roman"/>
              </a:rPr>
              <a:t>Find </a:t>
            </a:r>
            <a:r>
              <a:rPr sz="160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expression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natural frequencies 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5366" y="5192979"/>
            <a:ext cx="3744595" cy="111125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Applying </a:t>
            </a:r>
            <a:r>
              <a:rPr sz="1600" spc="5" dirty="0">
                <a:latin typeface="Cambria Math"/>
                <a:cs typeface="Cambria Math"/>
              </a:rPr>
              <a:t>Σ𝐹 = </a:t>
            </a: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1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  <a:p>
            <a:pPr marL="1705610">
              <a:lnSpc>
                <a:spcPct val="100000"/>
              </a:lnSpc>
              <a:spcBef>
                <a:spcPts val="240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20" dirty="0">
                <a:latin typeface="Cambria Math"/>
                <a:cs typeface="Cambria Math"/>
              </a:rPr>
              <a:t>𝑘</a:t>
            </a:r>
            <a:r>
              <a:rPr sz="2400" spc="30" baseline="1736" dirty="0">
                <a:latin typeface="Cambria Math"/>
                <a:cs typeface="Cambria Math"/>
              </a:rPr>
              <a:t> 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725" spc="-7" baseline="2415" dirty="0">
                <a:latin typeface="Cambria Math"/>
                <a:cs typeface="Cambria Math"/>
              </a:rPr>
              <a:t> 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1699895">
              <a:lnSpc>
                <a:spcPct val="100000"/>
              </a:lnSpc>
              <a:spcBef>
                <a:spcPts val="244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20" dirty="0">
                <a:latin typeface="Cambria Math"/>
                <a:cs typeface="Cambria Math"/>
              </a:rPr>
              <a:t>𝑘</a:t>
            </a:r>
            <a:r>
              <a:rPr sz="2400" spc="30" baseline="1736" dirty="0">
                <a:latin typeface="Cambria Math"/>
                <a:cs typeface="Cambria Math"/>
              </a:rPr>
              <a:t> 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725" spc="-44" baseline="2415" dirty="0">
                <a:latin typeface="Cambria Math"/>
                <a:cs typeface="Cambria Math"/>
              </a:rPr>
              <a:t> 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5440" y="5729173"/>
            <a:ext cx="443865" cy="5746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600" spc="-5" dirty="0">
                <a:latin typeface="Times New Roman"/>
                <a:cs typeface="Times New Roman"/>
              </a:rPr>
              <a:t>(E.1)</a:t>
            </a:r>
            <a:endParaRPr sz="16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766" y="6284417"/>
            <a:ext cx="5360670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95"/>
              </a:spcBef>
            </a:pP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assume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periodic and </a:t>
            </a:r>
            <a:r>
              <a:rPr sz="1600" spc="-10" dirty="0">
                <a:latin typeface="Times New Roman"/>
                <a:cs typeface="Times New Roman"/>
              </a:rPr>
              <a:t>composed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harmonic  motions </a:t>
            </a:r>
            <a:r>
              <a:rPr sz="1600" spc="-5" dirty="0">
                <a:latin typeface="Times New Roman"/>
                <a:cs typeface="Times New Roman"/>
              </a:rPr>
              <a:t>of various amplitudes </a:t>
            </a:r>
            <a:r>
              <a:rPr sz="1600" spc="-10" dirty="0">
                <a:latin typeface="Times New Roman"/>
                <a:cs typeface="Times New Roman"/>
              </a:rPr>
              <a:t>and frequencies. </a:t>
            </a:r>
            <a:r>
              <a:rPr sz="1600" spc="-15" dirty="0">
                <a:latin typeface="Times New Roman"/>
                <a:cs typeface="Times New Roman"/>
              </a:rPr>
              <a:t>If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these  harmonic </a:t>
            </a:r>
            <a:r>
              <a:rPr sz="1600" spc="-5" dirty="0">
                <a:latin typeface="Times New Roman"/>
                <a:cs typeface="Times New Roman"/>
              </a:rPr>
              <a:t>components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3567" y="7121397"/>
            <a:ext cx="21583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Ψ)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75759" y="7667370"/>
            <a:ext cx="2171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4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Ψ)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5366" y="7097852"/>
            <a:ext cx="1831975" cy="110871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𝐴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70" dirty="0">
                <a:latin typeface="Cambria Math"/>
                <a:cs typeface="Cambria Math"/>
              </a:rPr>
              <a:t> </a:t>
            </a:r>
            <a:r>
              <a:rPr sz="1600" spc="40" dirty="0">
                <a:latin typeface="Cambria Math"/>
                <a:cs typeface="Cambria Math"/>
              </a:rPr>
              <a:t>Ψ),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(E.3)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𝐵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40" dirty="0">
                <a:latin typeface="Cambria Math"/>
                <a:cs typeface="Cambria Math"/>
              </a:rPr>
              <a:t>Ψ),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5366" y="8183447"/>
            <a:ext cx="5408930" cy="1654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01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</a:t>
            </a:r>
            <a:r>
              <a:rPr sz="1600" dirty="0">
                <a:latin typeface="Times New Roman"/>
                <a:cs typeface="Times New Roman"/>
              </a:rPr>
              <a:t>these </a:t>
            </a:r>
            <a:r>
              <a:rPr sz="1600" spc="-5" dirty="0">
                <a:latin typeface="Times New Roman"/>
                <a:cs typeface="Times New Roman"/>
              </a:rPr>
              <a:t>values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equations of motion </a:t>
            </a:r>
            <a:r>
              <a:rPr sz="1600" spc="-10" dirty="0">
                <a:latin typeface="Times New Roman"/>
                <a:cs typeface="Times New Roman"/>
              </a:rPr>
              <a:t>(E.1)and  </a:t>
            </a:r>
            <a:r>
              <a:rPr sz="1600" dirty="0">
                <a:latin typeface="Times New Roman"/>
                <a:cs typeface="Times New Roman"/>
              </a:rPr>
              <a:t>(E.2),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  <a:p>
            <a:pPr marL="2501265">
              <a:lnSpc>
                <a:spcPct val="100000"/>
              </a:lnSpc>
              <a:spcBef>
                <a:spcPts val="26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315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dirty="0">
                <a:latin typeface="Cambria Math"/>
                <a:cs typeface="Cambria Math"/>
              </a:rPr>
              <a:t>𝑘𝐵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2501265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(E.5)</a:t>
            </a:r>
            <a:endParaRPr sz="1600">
              <a:latin typeface="Times New Roman"/>
              <a:cs typeface="Times New Roman"/>
            </a:endParaRPr>
          </a:p>
          <a:p>
            <a:pPr marL="2373630">
              <a:lnSpc>
                <a:spcPct val="100000"/>
              </a:lnSpc>
              <a:spcBef>
                <a:spcPts val="260"/>
              </a:spcBef>
            </a:pPr>
            <a:r>
              <a:rPr sz="1600" dirty="0">
                <a:latin typeface="Cambria Math"/>
                <a:cs typeface="Cambria Math"/>
              </a:rPr>
              <a:t>−𝑘𝐴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2501265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(E.6)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0766" y="854404"/>
            <a:ext cx="5365750" cy="57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Equating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determinant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coefficients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in  </a:t>
            </a:r>
            <a:r>
              <a:rPr sz="1600" spc="5" dirty="0">
                <a:latin typeface="Times New Roman"/>
                <a:cs typeface="Times New Roman"/>
              </a:rPr>
              <a:t>Eqs. </a:t>
            </a:r>
            <a:r>
              <a:rPr sz="1600" spc="-5" dirty="0">
                <a:latin typeface="Times New Roman"/>
                <a:cs typeface="Times New Roman"/>
              </a:rPr>
              <a:t>(E.5)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(E.6),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-5" dirty="0">
                <a:latin typeface="Times New Roman"/>
                <a:cs typeface="Times New Roman"/>
              </a:rPr>
              <a:t>the frequency equation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24529" y="1432305"/>
            <a:ext cx="11798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54" baseline="-3645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(𝑘</a:t>
            </a:r>
            <a:r>
              <a:rPr sz="1600" spc="5" dirty="0">
                <a:latin typeface="Cambria Math"/>
                <a:cs typeface="Cambria Math"/>
              </a:rPr>
              <a:t> −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232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6534" y="1402663"/>
            <a:ext cx="1118870" cy="5753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340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endParaRPr sz="16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600" dirty="0">
                <a:latin typeface="Cambria Math"/>
                <a:cs typeface="Cambria Math"/>
              </a:rPr>
              <a:t>(𝑘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232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4730" y="1566799"/>
            <a:ext cx="4648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766" y="1677746"/>
            <a:ext cx="2904490" cy="842644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399665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endParaRPr sz="1600">
              <a:latin typeface="Cambria Math"/>
              <a:cs typeface="Cambria Math"/>
            </a:endParaRPr>
          </a:p>
          <a:p>
            <a:pPr marL="2475865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Expanding Eq. (E.7),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8791" y="2497404"/>
            <a:ext cx="5052695" cy="8432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31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5" dirty="0">
                <a:latin typeface="Cambria Math"/>
                <a:cs typeface="Cambria Math"/>
              </a:rPr>
              <a:t>𝑘</a:t>
            </a:r>
            <a:r>
              <a:rPr sz="2400" spc="67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" dirty="0">
                <a:latin typeface="Cambria Math"/>
                <a:cs typeface="Cambria Math"/>
              </a:rPr>
              <a:t>𝑘(𝑚</a:t>
            </a:r>
            <a:r>
              <a:rPr sz="1725" spc="-7" baseline="-16908" dirty="0">
                <a:latin typeface="Cambria Math"/>
                <a:cs typeface="Cambria Math"/>
              </a:rPr>
              <a:t>1</a:t>
            </a:r>
            <a:r>
              <a:rPr sz="1725" spc="30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endParaRPr sz="1600">
              <a:latin typeface="Cambria Math"/>
              <a:cs typeface="Cambria Math"/>
            </a:endParaRPr>
          </a:p>
          <a:p>
            <a:pPr marL="74295">
              <a:lnSpc>
                <a:spcPct val="100000"/>
              </a:lnSpc>
              <a:spcBef>
                <a:spcPts val="219"/>
              </a:spcBef>
              <a:tabLst>
                <a:tab pos="1025525" algn="l"/>
              </a:tabLst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r>
              <a:rPr sz="2400" baseline="3472" dirty="0">
                <a:latin typeface="Cambria Math"/>
                <a:cs typeface="Cambria Math"/>
              </a:rPr>
              <a:t> </a:t>
            </a:r>
            <a:r>
              <a:rPr sz="2400" spc="195" baseline="347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5" dirty="0">
                <a:latin typeface="Times New Roman"/>
                <a:cs typeface="Times New Roman"/>
              </a:rPr>
              <a:t>(E.8)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10" dirty="0">
                <a:latin typeface="Times New Roman"/>
                <a:cs typeface="Times New Roman"/>
              </a:rPr>
              <a:t>frequencies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then </a:t>
            </a:r>
            <a:r>
              <a:rPr sz="1600" spc="-5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1670" y="3639692"/>
            <a:ext cx="4978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47971" y="3637152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>
                <a:moveTo>
                  <a:pt x="0" y="0"/>
                </a:moveTo>
                <a:lnTo>
                  <a:pt x="750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47971" y="3414648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>
                <a:moveTo>
                  <a:pt x="0" y="0"/>
                </a:moveTo>
                <a:lnTo>
                  <a:pt x="7501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13254" y="3484245"/>
            <a:ext cx="385952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028700" algn="l"/>
                <a:tab pos="1776095" algn="l"/>
              </a:tabLst>
            </a:pPr>
            <a:r>
              <a:rPr sz="2400" spc="7" baseline="1736" dirty="0">
                <a:latin typeface="Cambria Math"/>
                <a:cs typeface="Cambria Math"/>
              </a:rPr>
              <a:t>𝜔</a:t>
            </a:r>
            <a:r>
              <a:rPr sz="2400" spc="165" baseline="1736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=</a:t>
            </a:r>
            <a:r>
              <a:rPr sz="2400" spc="112" baseline="1736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0	</a:t>
            </a:r>
            <a:r>
              <a:rPr sz="2400" spc="-15" baseline="1736" dirty="0">
                <a:latin typeface="Times New Roman"/>
                <a:cs typeface="Times New Roman"/>
              </a:rPr>
              <a:t>and	</a:t>
            </a:r>
            <a:r>
              <a:rPr sz="2400" spc="7" baseline="1736" dirty="0">
                <a:latin typeface="Cambria Math"/>
                <a:cs typeface="Cambria Math"/>
              </a:rPr>
              <a:t>𝜔</a:t>
            </a:r>
            <a:r>
              <a:rPr sz="1725" spc="7" baseline="-14492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=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1725" spc="165" baseline="48309" dirty="0">
                <a:latin typeface="Cambria Math"/>
                <a:cs typeface="Cambria Math"/>
              </a:rPr>
              <a:t>𝑘</a:t>
            </a:r>
            <a:r>
              <a:rPr sz="1725" spc="165" baseline="50724" dirty="0">
                <a:latin typeface="Cambria Math"/>
                <a:cs typeface="Cambria Math"/>
              </a:rPr>
              <a:t> </a:t>
            </a:r>
            <a:r>
              <a:rPr sz="1725" baseline="48309" dirty="0">
                <a:latin typeface="Cambria Math"/>
                <a:cs typeface="Cambria Math"/>
              </a:rPr>
              <a:t>𝑚 </a:t>
            </a:r>
            <a:r>
              <a:rPr sz="1425" spc="7" baseline="43859" dirty="0">
                <a:latin typeface="Cambria Math"/>
                <a:cs typeface="Cambria Math"/>
              </a:rPr>
              <a:t>1 </a:t>
            </a:r>
            <a:r>
              <a:rPr sz="1725" spc="30" baseline="48309" dirty="0">
                <a:latin typeface="Cambria Math"/>
                <a:cs typeface="Cambria Math"/>
              </a:rPr>
              <a:t>+𝑚</a:t>
            </a:r>
            <a:r>
              <a:rPr sz="1425" spc="30" baseline="43859" dirty="0">
                <a:latin typeface="Cambria Math"/>
                <a:cs typeface="Cambria Math"/>
              </a:rPr>
              <a:t>2</a:t>
            </a:r>
            <a:r>
              <a:rPr sz="1425" spc="209" baseline="61403" dirty="0">
                <a:latin typeface="Cambria Math"/>
                <a:cs typeface="Cambria Math"/>
              </a:rPr>
              <a:t> </a:t>
            </a:r>
            <a:r>
              <a:rPr sz="2400" spc="-7" baseline="1736" dirty="0">
                <a:latin typeface="Times New Roman"/>
                <a:cs typeface="Times New Roman"/>
              </a:rPr>
              <a:t>rad/sec</a:t>
            </a:r>
            <a:endParaRPr sz="2400" baseline="1736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17796" y="3478149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2349" y="3848557"/>
            <a:ext cx="5696585" cy="3515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Note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-1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the natural frequencies of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spc="-10" dirty="0">
                <a:latin typeface="Times New Roman"/>
                <a:cs typeface="Times New Roman"/>
              </a:rPr>
              <a:t>zero. </a:t>
            </a:r>
            <a:r>
              <a:rPr sz="1600" spc="-5" dirty="0">
                <a:latin typeface="Times New Roman"/>
                <a:cs typeface="Times New Roman"/>
              </a:rPr>
              <a:t>Hence,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not </a:t>
            </a:r>
            <a:r>
              <a:rPr sz="1600" spc="-5" dirty="0">
                <a:latin typeface="Times New Roman"/>
                <a:cs typeface="Times New Roman"/>
              </a:rPr>
              <a:t>oscillating. The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masses move as  one </a:t>
            </a:r>
            <a:r>
              <a:rPr sz="1600" spc="-5" dirty="0">
                <a:latin typeface="Times New Roman"/>
                <a:cs typeface="Times New Roman"/>
              </a:rPr>
              <a:t>whole </a:t>
            </a:r>
            <a:r>
              <a:rPr sz="1600" spc="5" dirty="0">
                <a:latin typeface="Times New Roman"/>
                <a:cs typeface="Times New Roman"/>
              </a:rPr>
              <a:t>unit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have </a:t>
            </a:r>
            <a:r>
              <a:rPr sz="1600" spc="5" dirty="0">
                <a:latin typeface="Times New Roman"/>
                <a:cs typeface="Times New Roman"/>
              </a:rPr>
              <a:t>no </a:t>
            </a:r>
            <a:r>
              <a:rPr sz="1600" spc="-10" dirty="0">
                <a:latin typeface="Times New Roman"/>
                <a:cs typeface="Times New Roman"/>
              </a:rPr>
              <a:t>relative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between </a:t>
            </a:r>
            <a:r>
              <a:rPr sz="1600" dirty="0">
                <a:latin typeface="Times New Roman"/>
                <a:cs typeface="Times New Roman"/>
              </a:rPr>
              <a:t>them. </a:t>
            </a:r>
            <a:r>
              <a:rPr sz="1600" spc="-5" dirty="0">
                <a:latin typeface="Times New Roman"/>
                <a:cs typeface="Times New Roman"/>
              </a:rPr>
              <a:t>This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known </a:t>
            </a:r>
            <a:r>
              <a:rPr sz="1600" dirty="0">
                <a:latin typeface="Times New Roman"/>
                <a:cs typeface="Times New Roman"/>
              </a:rPr>
              <a:t>as a </a:t>
            </a:r>
            <a:r>
              <a:rPr sz="1600" i="1" spc="-5" dirty="0">
                <a:latin typeface="Times New Roman"/>
                <a:cs typeface="Times New Roman"/>
              </a:rPr>
              <a:t>semi-definite</a:t>
            </a:r>
            <a:r>
              <a:rPr sz="1600" i="1" spc="25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5.3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1054100" algn="l"/>
                <a:tab pos="1684020" algn="l"/>
                <a:tab pos="1903095" algn="l"/>
                <a:tab pos="4008754" algn="l"/>
              </a:tabLst>
            </a:pPr>
            <a:r>
              <a:rPr sz="1600" spc="-5" dirty="0">
                <a:latin typeface="Times New Roman"/>
                <a:cs typeface="Times New Roman"/>
              </a:rPr>
              <a:t>Figure 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5.5	</a:t>
            </a:r>
            <a:r>
              <a:rPr sz="1600" spc="-15" dirty="0">
                <a:latin typeface="Times New Roman"/>
                <a:cs typeface="Times New Roman"/>
              </a:rPr>
              <a:t>shows	</a:t>
            </a:r>
            <a:r>
              <a:rPr sz="1600" dirty="0">
                <a:latin typeface="Times New Roman"/>
                <a:cs typeface="Times New Roman"/>
              </a:rPr>
              <a:t>a	</a:t>
            </a:r>
            <a:r>
              <a:rPr sz="1600" spc="-5" dirty="0">
                <a:latin typeface="Times New Roman"/>
                <a:cs typeface="Times New Roman"/>
              </a:rPr>
              <a:t>two-degrees-of-freedom	</a:t>
            </a:r>
            <a:r>
              <a:rPr sz="1600" dirty="0">
                <a:latin typeface="Times New Roman"/>
                <a:cs typeface="Times New Roman"/>
              </a:rPr>
              <a:t>spring-mass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10100"/>
              </a:lnSpc>
              <a:spcBef>
                <a:spcPts val="20"/>
              </a:spcBef>
            </a:pPr>
            <a:r>
              <a:rPr sz="1600" spc="-5" dirty="0">
                <a:latin typeface="Times New Roman"/>
                <a:cs typeface="Times New Roman"/>
              </a:rPr>
              <a:t>constrained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have </a:t>
            </a:r>
            <a:r>
              <a:rPr sz="1600" spc="-5" dirty="0">
                <a:latin typeface="Times New Roman"/>
                <a:cs typeface="Times New Roman"/>
              </a:rPr>
              <a:t>vertical oscillations </a:t>
            </a:r>
            <a:r>
              <a:rPr sz="1600" spc="-10" dirty="0">
                <a:latin typeface="Times New Roman"/>
                <a:cs typeface="Times New Roman"/>
              </a:rPr>
              <a:t>only.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frequency  equation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amplitude ratios of the system.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Applying </a:t>
            </a:r>
            <a:r>
              <a:rPr sz="1600" spc="5" dirty="0">
                <a:latin typeface="Cambria Math"/>
                <a:cs typeface="Cambria Math"/>
              </a:rPr>
              <a:t>Σ𝐹 = 𝑚𝑎 </a:t>
            </a:r>
            <a:r>
              <a:rPr sz="1600" spc="-5" dirty="0">
                <a:latin typeface="Times New Roman"/>
                <a:cs typeface="Times New Roman"/>
              </a:rPr>
              <a:t>(Newton's law) </a:t>
            </a:r>
            <a:r>
              <a:rPr sz="1600" spc="5" dirty="0">
                <a:latin typeface="Times New Roman"/>
                <a:cs typeface="Times New Roman"/>
              </a:rPr>
              <a:t>to the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28969" y="7339405"/>
            <a:ext cx="47434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(E.1)</a:t>
            </a: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59448" y="8185530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96949" y="7339405"/>
            <a:ext cx="4610735" cy="166560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520065" algn="ctr">
              <a:lnSpc>
                <a:spcPct val="100000"/>
              </a:lnSpc>
              <a:spcBef>
                <a:spcPts val="33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(𝑥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725" spc="-300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568960" algn="ctr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5" dirty="0">
                <a:latin typeface="Cambria Math"/>
                <a:cs typeface="Cambria Math"/>
              </a:rPr>
              <a:t>(𝑥</a:t>
            </a:r>
            <a:r>
              <a:rPr sz="1725" spc="-22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Rearranging Eqs. (E.1)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(E.2),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  <a:p>
            <a:pPr marL="1479550">
              <a:lnSpc>
                <a:spcPct val="100000"/>
              </a:lnSpc>
              <a:spcBef>
                <a:spcPts val="19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𝑥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182753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40386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88135" y="8979458"/>
            <a:ext cx="5074285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95"/>
              </a:spcBef>
            </a:pP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assume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periodic </a:t>
            </a:r>
            <a:r>
              <a:rPr sz="1600" spc="-10" dirty="0">
                <a:latin typeface="Times New Roman"/>
                <a:cs typeface="Times New Roman"/>
              </a:rPr>
              <a:t>and composed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harmonic  motions </a:t>
            </a:r>
            <a:r>
              <a:rPr sz="1600" spc="-5" dirty="0">
                <a:latin typeface="Times New Roman"/>
                <a:cs typeface="Times New Roman"/>
              </a:rPr>
              <a:t>of various amplitude and </a:t>
            </a:r>
            <a:r>
              <a:rPr sz="1600" spc="-10" dirty="0">
                <a:latin typeface="Times New Roman"/>
                <a:cs typeface="Times New Roman"/>
              </a:rPr>
              <a:t>frequencies. </a:t>
            </a:r>
            <a:r>
              <a:rPr sz="1600" spc="-15" dirty="0">
                <a:latin typeface="Times New Roman"/>
                <a:cs typeface="Times New Roman"/>
              </a:rPr>
              <a:t>Let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 </a:t>
            </a:r>
            <a:r>
              <a:rPr sz="1600" dirty="0">
                <a:latin typeface="Times New Roman"/>
                <a:cs typeface="Times New Roman"/>
              </a:rPr>
              <a:t>these </a:t>
            </a:r>
            <a:r>
              <a:rPr sz="1600" spc="-5" dirty="0">
                <a:latin typeface="Times New Roman"/>
                <a:cs typeface="Times New Roman"/>
              </a:rPr>
              <a:t>components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435" y="854404"/>
            <a:ext cx="5116195" cy="1116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 marR="17780" indent="219075">
              <a:lnSpc>
                <a:spcPct val="111700"/>
              </a:lnSpc>
              <a:spcBef>
                <a:spcPts val="110"/>
              </a:spcBef>
              <a:tabLst>
                <a:tab pos="2622550" algn="l"/>
                <a:tab pos="4610735" algn="l"/>
              </a:tabLst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= 𝐴 </a:t>
            </a:r>
            <a:r>
              <a:rPr sz="1600" dirty="0">
                <a:latin typeface="Cambria Math"/>
                <a:cs typeface="Cambria Math"/>
              </a:rPr>
              <a:t>sin(𝜔𝑡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𝜙)</a:t>
            </a:r>
            <a:r>
              <a:rPr sz="1600" spc="10" dirty="0">
                <a:latin typeface="Times New Roman"/>
                <a:cs typeface="Times New Roman"/>
              </a:rPr>
              <a:t>,	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𝐵 </a:t>
            </a:r>
            <a:r>
              <a:rPr sz="1600" dirty="0">
                <a:latin typeface="Cambria Math"/>
                <a:cs typeface="Cambria Math"/>
              </a:rPr>
              <a:t>sin(𝜔𝑡</a:t>
            </a:r>
            <a:r>
              <a:rPr sz="1600" spc="9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	</a:t>
            </a:r>
            <a:r>
              <a:rPr sz="1600" spc="-5" dirty="0">
                <a:latin typeface="Times New Roman"/>
                <a:cs typeface="Times New Roman"/>
              </a:rPr>
              <a:t>(E.5)  Where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𝜙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dirty="0">
                <a:latin typeface="Times New Roman"/>
                <a:cs typeface="Times New Roman"/>
              </a:rPr>
              <a:t>arbitrary </a:t>
            </a:r>
            <a:r>
              <a:rPr sz="1600" spc="-5" dirty="0">
                <a:latin typeface="Times New Roman"/>
                <a:cs typeface="Times New Roman"/>
              </a:rPr>
              <a:t>constants </a:t>
            </a:r>
            <a:r>
              <a:rPr sz="1600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5" dirty="0">
                <a:latin typeface="Times New Roman"/>
                <a:cs typeface="Times New Roman"/>
              </a:rPr>
              <a:t>frequencies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</a:t>
            </a:r>
            <a:r>
              <a:rPr sz="1600" dirty="0">
                <a:latin typeface="Times New Roman"/>
                <a:cs typeface="Times New Roman"/>
              </a:rPr>
              <a:t>Substituting </a:t>
            </a:r>
            <a:r>
              <a:rPr sz="1600" spc="-5" dirty="0">
                <a:latin typeface="Times New Roman"/>
                <a:cs typeface="Times New Roman"/>
              </a:rPr>
              <a:t>Eq. (E.5) </a:t>
            </a:r>
            <a:r>
              <a:rPr sz="1600" dirty="0">
                <a:latin typeface="Times New Roman"/>
                <a:cs typeface="Times New Roman"/>
              </a:rPr>
              <a:t>into  </a:t>
            </a:r>
            <a:r>
              <a:rPr sz="1600" spc="5" dirty="0">
                <a:latin typeface="Times New Roman"/>
                <a:cs typeface="Times New Roman"/>
              </a:rPr>
              <a:t>Eqs. </a:t>
            </a:r>
            <a:r>
              <a:rPr sz="1600" spc="-5" dirty="0">
                <a:latin typeface="Times New Roman"/>
                <a:cs typeface="Times New Roman"/>
              </a:rPr>
              <a:t>(E.3)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9204" y="1942921"/>
            <a:ext cx="2897505" cy="5803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360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1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31433" y="1942921"/>
            <a:ext cx="443865" cy="5803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00" dirty="0">
                <a:latin typeface="Times New Roman"/>
                <a:cs typeface="Times New Roman"/>
              </a:rPr>
              <a:t>(E.6)</a:t>
            </a:r>
            <a:endParaRPr sz="16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8135" y="2500452"/>
            <a:ext cx="5091430" cy="137350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10700"/>
              </a:lnSpc>
              <a:spcBef>
                <a:spcPts val="85"/>
              </a:spcBef>
            </a:pP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(E.6)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(E.7) are </a:t>
            </a:r>
            <a:r>
              <a:rPr sz="1600" spc="-10" dirty="0">
                <a:latin typeface="Times New Roman"/>
                <a:cs typeface="Times New Roman"/>
              </a:rPr>
              <a:t>homogeneous </a:t>
            </a:r>
            <a:r>
              <a:rPr sz="1600" spc="-5" dirty="0">
                <a:latin typeface="Times New Roman"/>
                <a:cs typeface="Times New Roman"/>
              </a:rPr>
              <a:t>linear algebraic  equations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solution of </a:t>
            </a:r>
            <a:r>
              <a:rPr sz="1600" spc="5" dirty="0">
                <a:latin typeface="Cambria Math"/>
                <a:cs typeface="Cambria Math"/>
              </a:rPr>
              <a:t>𝐴 = 𝐵 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Times New Roman"/>
                <a:cs typeface="Times New Roman"/>
              </a:rPr>
              <a:t>defines the  equilibrium condition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The other </a:t>
            </a:r>
            <a:r>
              <a:rPr sz="1600" dirty="0">
                <a:latin typeface="Times New Roman"/>
                <a:cs typeface="Times New Roman"/>
              </a:rPr>
              <a:t>solution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obtained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equating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determinant of the  coefficients of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,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i.e.,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7702" y="3883913"/>
            <a:ext cx="17075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54" baseline="-36458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315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9852" y="4158233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3111" y="3854652"/>
            <a:ext cx="1652270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(𝑘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15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4582" y="4018026"/>
            <a:ext cx="1389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3930" algn="l"/>
              </a:tabLst>
            </a:pP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8135" y="4409388"/>
            <a:ext cx="508063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Expanding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determinant,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-5" dirty="0">
                <a:latin typeface="Times New Roman"/>
                <a:cs typeface="Times New Roman"/>
              </a:rPr>
              <a:t>the frequency equation 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74697" y="5192267"/>
            <a:ext cx="439420" cy="0"/>
          </a:xfrm>
          <a:custGeom>
            <a:avLst/>
            <a:gdLst/>
            <a:ahLst/>
            <a:cxnLst/>
            <a:rect l="l" t="t" r="r" b="b"/>
            <a:pathLst>
              <a:path w="439419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54782" y="5192267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323973" y="5194808"/>
            <a:ext cx="25298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742950" algn="l"/>
                <a:tab pos="2057400" algn="l"/>
              </a:tabLst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	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91355" y="5192267"/>
            <a:ext cx="1210945" cy="0"/>
          </a:xfrm>
          <a:custGeom>
            <a:avLst/>
            <a:gdLst/>
            <a:ahLst/>
            <a:cxnLst/>
            <a:rect l="l" t="t" r="r" b="b"/>
            <a:pathLst>
              <a:path w="1210945">
                <a:moveTo>
                  <a:pt x="0" y="0"/>
                </a:moveTo>
                <a:lnTo>
                  <a:pt x="12106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75510" y="4914391"/>
            <a:ext cx="39401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2" baseline="-32986" dirty="0">
                <a:latin typeface="Cambria Math"/>
                <a:cs typeface="Cambria Math"/>
              </a:rPr>
              <a:t>𝜔</a:t>
            </a:r>
            <a:r>
              <a:rPr sz="1725" spc="22" baseline="-16908" dirty="0">
                <a:latin typeface="Cambria Math"/>
                <a:cs typeface="Cambria Math"/>
              </a:rPr>
              <a:t>4 </a:t>
            </a:r>
            <a:r>
              <a:rPr sz="2400" spc="7" baseline="-32986" dirty="0">
                <a:latin typeface="Cambria Math"/>
                <a:cs typeface="Cambria Math"/>
              </a:rPr>
              <a:t>−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 </a:t>
            </a:r>
            <a:r>
              <a:rPr sz="2400" spc="7" baseline="-32986" dirty="0">
                <a:latin typeface="Cambria Math"/>
                <a:cs typeface="Cambria Math"/>
              </a:rPr>
              <a:t>+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3</a:t>
            </a:r>
            <a:r>
              <a:rPr sz="1425" spc="15" baseline="-55555" dirty="0">
                <a:latin typeface="Cambria Math"/>
                <a:cs typeface="Cambria Math"/>
              </a:rPr>
              <a:t> </a:t>
            </a:r>
            <a:r>
              <a:rPr sz="2400" spc="30" baseline="-32986" dirty="0">
                <a:latin typeface="Cambria Math"/>
                <a:cs typeface="Cambria Math"/>
              </a:rPr>
              <a:t>𝜔</a:t>
            </a:r>
            <a:r>
              <a:rPr sz="1725" spc="30" baseline="-16908" dirty="0">
                <a:latin typeface="Cambria Math"/>
                <a:cs typeface="Cambria Math"/>
              </a:rPr>
              <a:t>2 </a:t>
            </a:r>
            <a:r>
              <a:rPr sz="2400" spc="7" baseline="-32986" dirty="0">
                <a:latin typeface="Cambria Math"/>
                <a:cs typeface="Cambria Math"/>
              </a:rPr>
              <a:t>+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 </a:t>
            </a:r>
            <a:r>
              <a:rPr sz="1150" spc="5" dirty="0">
                <a:latin typeface="Cambria Math"/>
                <a:cs typeface="Cambria Math"/>
              </a:rPr>
              <a:t>+𝑘</a:t>
            </a:r>
            <a:r>
              <a:rPr sz="1425" spc="7" baseline="-14619" dirty="0">
                <a:latin typeface="Cambria Math"/>
                <a:cs typeface="Cambria Math"/>
              </a:rPr>
              <a:t>2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3 </a:t>
            </a:r>
            <a:r>
              <a:rPr sz="1150" spc="5" dirty="0">
                <a:latin typeface="Cambria Math"/>
                <a:cs typeface="Cambria Math"/>
              </a:rPr>
              <a:t>+𝑘</a:t>
            </a:r>
            <a:r>
              <a:rPr sz="1425" spc="7" baseline="-14619" dirty="0">
                <a:latin typeface="Cambria Math"/>
                <a:cs typeface="Cambria Math"/>
              </a:rPr>
              <a:t>3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89" baseline="-14619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2400" baseline="-32986" dirty="0">
                <a:latin typeface="Cambria Math"/>
                <a:cs typeface="Cambria Math"/>
              </a:rPr>
              <a:t>0</a:t>
            </a:r>
            <a:endParaRPr sz="2400" baseline="-32986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25336" y="5033264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62735" y="5363666"/>
            <a:ext cx="5100320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20" dirty="0">
                <a:latin typeface="Times New Roman"/>
                <a:cs typeface="Times New Roman"/>
              </a:rPr>
              <a:t>It </a:t>
            </a:r>
            <a:r>
              <a:rPr sz="1600" spc="-10" dirty="0">
                <a:latin typeface="Times New Roman"/>
                <a:cs typeface="Times New Roman"/>
              </a:rPr>
              <a:t>gives </a:t>
            </a:r>
            <a:r>
              <a:rPr sz="1600" dirty="0">
                <a:latin typeface="Times New Roman"/>
                <a:cs typeface="Times New Roman"/>
              </a:rPr>
              <a:t>two possible </a:t>
            </a:r>
            <a:r>
              <a:rPr sz="1600" spc="-5" dirty="0">
                <a:latin typeface="Times New Roman"/>
                <a:cs typeface="Times New Roman"/>
              </a:rPr>
              <a:t>values of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-10" dirty="0">
                <a:latin typeface="Times New Roman"/>
                <a:cs typeface="Times New Roman"/>
              </a:rPr>
              <a:t>namely :</a:t>
            </a:r>
            <a:r>
              <a:rPr sz="1600" spc="-10" dirty="0">
                <a:latin typeface="Cambria Math"/>
                <a:cs typeface="Cambria Math"/>
              </a:rPr>
              <a:t>𝜔</a:t>
            </a:r>
            <a:r>
              <a:rPr sz="1725" spc="-15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Times New Roman"/>
                <a:cs typeface="Times New Roman"/>
              </a:rPr>
              <a:t>and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𝜔</a:t>
            </a:r>
            <a:r>
              <a:rPr sz="1725" spc="44" baseline="-16908" dirty="0">
                <a:latin typeface="Cambria Math"/>
                <a:cs typeface="Cambria Math"/>
              </a:rPr>
              <a:t>2</a:t>
            </a:r>
            <a:r>
              <a:rPr sz="1600" spc="3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ratios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found from the coefficients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02586" y="6192011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0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41752" y="6192011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093341" y="6033261"/>
            <a:ext cx="14674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132205" algn="l"/>
              </a:tabLst>
            </a:pP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425" spc="7" baseline="-23391" dirty="0">
                <a:latin typeface="Cambria Math"/>
                <a:cs typeface="Cambria Math"/>
              </a:rPr>
              <a:t>2</a:t>
            </a:r>
            <a:r>
              <a:rPr sz="1425" spc="30" baseline="-23391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33061" y="6033007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39086" y="5924854"/>
            <a:ext cx="2728595" cy="4711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70"/>
              </a:spcBef>
              <a:tabLst>
                <a:tab pos="898525" algn="l"/>
                <a:tab pos="1724660" algn="l"/>
              </a:tabLst>
            </a:pPr>
            <a:r>
              <a:rPr sz="1150" spc="20" dirty="0">
                <a:latin typeface="Cambria Math"/>
                <a:cs typeface="Cambria Math"/>
              </a:rPr>
              <a:t>𝐴</a:t>
            </a:r>
            <a:r>
              <a:rPr sz="1425" spc="30" baseline="-14619" dirty="0">
                <a:latin typeface="Cambria Math"/>
                <a:cs typeface="Cambria Math"/>
              </a:rPr>
              <a:t>1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3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  <a:p>
            <a:pPr marL="66040">
              <a:lnSpc>
                <a:spcPct val="100000"/>
              </a:lnSpc>
              <a:spcBef>
                <a:spcPts val="375"/>
              </a:spcBef>
            </a:pPr>
            <a:r>
              <a:rPr sz="1150" spc="-20" dirty="0">
                <a:latin typeface="Cambria Math"/>
                <a:cs typeface="Cambria Math"/>
              </a:rPr>
              <a:t>𝐵</a:t>
            </a:r>
            <a:r>
              <a:rPr sz="1425" spc="-30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90952" y="6194805"/>
            <a:ext cx="18770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669414" algn="l"/>
              </a:tabLst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72" baseline="-1461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−𝑚</a:t>
            </a:r>
            <a:r>
              <a:rPr sz="1425" spc="3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20467" dirty="0">
                <a:latin typeface="Cambria Math"/>
                <a:cs typeface="Cambria Math"/>
              </a:rPr>
              <a:t>1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64382" y="6192011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72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039992" y="6033261"/>
            <a:ext cx="5378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893442" y="6917689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42642" y="6697726"/>
            <a:ext cx="10934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885825" algn="l"/>
              </a:tabLst>
            </a:pPr>
            <a:r>
              <a:rPr sz="1150" spc="20" dirty="0">
                <a:latin typeface="Cambria Math"/>
                <a:cs typeface="Cambria Math"/>
              </a:rPr>
              <a:t>𝐴</a:t>
            </a:r>
            <a:r>
              <a:rPr sz="1425" spc="30" baseline="-14619" dirty="0">
                <a:latin typeface="Cambria Math"/>
                <a:cs typeface="Cambria Math"/>
              </a:rPr>
              <a:t>2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8391" y="6920229"/>
            <a:ext cx="146113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73709" algn="l"/>
              </a:tabLst>
            </a:pPr>
            <a:r>
              <a:rPr sz="1150" spc="-20" dirty="0">
                <a:latin typeface="Cambria Math"/>
                <a:cs typeface="Cambria Math"/>
              </a:rPr>
              <a:t>𝐵</a:t>
            </a:r>
            <a:r>
              <a:rPr sz="1425" spc="-30" baseline="-14619" dirty="0">
                <a:latin typeface="Cambria Math"/>
                <a:cs typeface="Cambria Math"/>
              </a:rPr>
              <a:t>2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-25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20467" dirty="0">
                <a:latin typeface="Cambria Math"/>
                <a:cs typeface="Cambria Math"/>
              </a:rPr>
              <a:t>2</a:t>
            </a:r>
            <a:endParaRPr sz="1425" baseline="-20467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332608" y="6917689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084197" y="6758685"/>
            <a:ext cx="14674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132205" algn="l"/>
              </a:tabLst>
            </a:pP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425" spc="7" baseline="-23391" dirty="0">
                <a:latin typeface="Cambria Math"/>
                <a:cs typeface="Cambria Math"/>
              </a:rPr>
              <a:t>2</a:t>
            </a:r>
            <a:r>
              <a:rPr sz="1425" spc="30" baseline="-23391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23917" y="6758685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17138" y="6697726"/>
            <a:ext cx="10287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3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13632" y="6920229"/>
            <a:ext cx="2324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55238" y="6917689"/>
            <a:ext cx="960755" cy="0"/>
          </a:xfrm>
          <a:custGeom>
            <a:avLst/>
            <a:gdLst/>
            <a:ahLst/>
            <a:cxnLst/>
            <a:rect l="l" t="t" r="r" b="b"/>
            <a:pathLst>
              <a:path w="960754">
                <a:moveTo>
                  <a:pt x="0" y="0"/>
                </a:moveTo>
                <a:lnTo>
                  <a:pt x="96072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030848" y="6758685"/>
            <a:ext cx="538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71549" y="7647254"/>
            <a:ext cx="5784215" cy="21780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265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5.4</a:t>
            </a:r>
            <a:endParaRPr sz="1600">
              <a:latin typeface="Times New Roman"/>
              <a:cs typeface="Times New Roman"/>
            </a:endParaRPr>
          </a:p>
          <a:p>
            <a:pPr marL="63500" marR="45085">
              <a:lnSpc>
                <a:spcPts val="2110"/>
              </a:lnSpc>
              <a:spcBef>
                <a:spcPts val="80"/>
              </a:spcBef>
              <a:tabLst>
                <a:tab pos="739775" algn="l"/>
                <a:tab pos="1147445" algn="l"/>
                <a:tab pos="1802130" algn="l"/>
                <a:tab pos="2042795" algn="l"/>
                <a:tab pos="2745740" algn="l"/>
                <a:tab pos="3762375" algn="l"/>
                <a:tab pos="4766945" algn="l"/>
                <a:tab pos="5163185" algn="l"/>
              </a:tabLst>
            </a:pPr>
            <a:r>
              <a:rPr sz="1600" spc="-35" dirty="0">
                <a:latin typeface="Times New Roman"/>
                <a:cs typeface="Times New Roman"/>
              </a:rPr>
              <a:t>F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.6	s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s	a	</a:t>
            </a:r>
            <a:r>
              <a:rPr sz="1600" spc="5" dirty="0">
                <a:latin typeface="Times New Roman"/>
                <a:cs typeface="Times New Roman"/>
              </a:rPr>
              <a:t>d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ub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15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dirty="0">
                <a:latin typeface="Times New Roman"/>
                <a:cs typeface="Times New Roman"/>
              </a:rPr>
              <a:t>m.	</a:t>
            </a:r>
            <a:r>
              <a:rPr sz="1600" spc="-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min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al  </a:t>
            </a:r>
            <a:r>
              <a:rPr sz="1600" spc="-5" dirty="0">
                <a:latin typeface="Times New Roman"/>
                <a:cs typeface="Times New Roman"/>
              </a:rPr>
              <a:t>frequencies of the oscillation </a:t>
            </a:r>
            <a:r>
              <a:rPr sz="1600" spc="-10" dirty="0">
                <a:latin typeface="Times New Roman"/>
                <a:cs typeface="Times New Roman"/>
              </a:rPr>
              <a:t>when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𝑚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20" dirty="0">
                <a:latin typeface="Cambria Math"/>
                <a:cs typeface="Cambria Math"/>
              </a:rPr>
              <a:t>𝐿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𝐿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6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𝐿</a:t>
            </a:r>
            <a:r>
              <a:rPr sz="1600" spc="1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63500" marR="43180">
              <a:lnSpc>
                <a:spcPts val="214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Taking moments with respect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5" dirty="0">
                <a:latin typeface="Times New Roman"/>
                <a:cs typeface="Times New Roman"/>
              </a:rPr>
              <a:t>mass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pivoted point, the  following equations of motion are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obtained.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5817" y="1008634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5132" y="905001"/>
            <a:ext cx="33655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5" dirty="0">
                <a:latin typeface="Cambria Math"/>
                <a:cs typeface="Cambria Math"/>
              </a:rPr>
              <a:t>𝐿</a:t>
            </a:r>
            <a:r>
              <a:rPr sz="1725" spc="-67" baseline="28985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𝑔𝐿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270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𝐿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Cambria Math"/>
                <a:cs typeface="Cambria Math"/>
              </a:rPr>
              <a:t>𝐿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spc="-585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0640" y="1173225"/>
            <a:ext cx="4413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397" y="156984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1982" y="1465833"/>
            <a:ext cx="48469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𝐿</a:t>
            </a:r>
            <a:r>
              <a:rPr sz="1725" spc="-82" baseline="28985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−𝑚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Cambria Math"/>
                <a:cs typeface="Cambria Math"/>
              </a:rPr>
              <a:t>𝑔𝐿</a:t>
            </a:r>
            <a:r>
              <a:rPr sz="1725" spc="-7" baseline="-16908" dirty="0">
                <a:latin typeface="Cambria Math"/>
                <a:cs typeface="Cambria Math"/>
              </a:rPr>
              <a:t>1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𝑔𝐿</a:t>
            </a:r>
            <a:r>
              <a:rPr sz="1725" spc="-15" baseline="-16908" dirty="0">
                <a:latin typeface="Cambria Math"/>
                <a:cs typeface="Cambria Math"/>
              </a:rPr>
              <a:t>1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5" dirty="0">
                <a:latin typeface="Cambria Math"/>
                <a:cs typeface="Cambria Math"/>
              </a:rPr>
              <a:t>(𝐿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𝐿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-200" dirty="0">
                <a:latin typeface="Cambria Math"/>
                <a:cs typeface="Cambria Math"/>
              </a:rPr>
              <a:t>)𝐿</a:t>
            </a:r>
            <a:r>
              <a:rPr sz="1725" spc="-300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2349" y="1711273"/>
            <a:ext cx="5694680" cy="83629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40965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Times New Roman"/>
                <a:cs typeface="Times New Roman"/>
              </a:rPr>
              <a:t>(E.2)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2160"/>
              </a:lnSpc>
              <a:spcBef>
                <a:spcPts val="6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small </a:t>
            </a:r>
            <a:r>
              <a:rPr sz="1600" spc="-5" dirty="0">
                <a:latin typeface="Times New Roman"/>
                <a:cs typeface="Times New Roman"/>
              </a:rPr>
              <a:t>angles of oscillation, </a:t>
            </a:r>
            <a:r>
              <a:rPr sz="1600" spc="5" dirty="0">
                <a:latin typeface="Cambria Math"/>
                <a:cs typeface="Cambria Math"/>
              </a:rPr>
              <a:t>sin </a:t>
            </a:r>
            <a:r>
              <a:rPr sz="1600" dirty="0">
                <a:latin typeface="Cambria Math"/>
                <a:cs typeface="Cambria Math"/>
              </a:rPr>
              <a:t>𝜃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𝜃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and the equations of 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(E.1)and (E.2)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become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0642" y="2597023"/>
            <a:ext cx="254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99205" y="279869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53689" y="2740532"/>
            <a:ext cx="8750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0415" algn="l"/>
              </a:tabLst>
            </a:pPr>
            <a:r>
              <a:rPr sz="1150" dirty="0">
                <a:latin typeface="Cambria Math"/>
                <a:cs typeface="Cambria Math"/>
              </a:rPr>
              <a:t>1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86505" y="2578735"/>
            <a:ext cx="7658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3260" algn="l"/>
              </a:tabLst>
            </a:pPr>
            <a:r>
              <a:rPr sz="1150" dirty="0">
                <a:latin typeface="Cambria Math"/>
                <a:cs typeface="Cambria Math"/>
              </a:rPr>
              <a:t>𝑔	</a:t>
            </a:r>
            <a:r>
              <a:rPr sz="1150" spc="-120" dirty="0">
                <a:latin typeface="Cambria Math"/>
                <a:cs typeface="Cambria Math"/>
              </a:rPr>
              <a:t>𝜃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4376" y="2545206"/>
            <a:ext cx="254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39615" y="2633598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92602" y="2801492"/>
            <a:ext cx="80772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3740" algn="l"/>
              </a:tabLst>
            </a:pPr>
            <a:r>
              <a:rPr sz="1150" dirty="0">
                <a:latin typeface="Cambria Math"/>
                <a:cs typeface="Cambria Math"/>
              </a:rPr>
              <a:t>𝐿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70020" y="2798698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749676" y="2639949"/>
            <a:ext cx="17729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39545" algn="l"/>
              </a:tabLst>
            </a:pPr>
            <a:r>
              <a:rPr sz="1600" dirty="0">
                <a:latin typeface="Cambria Math"/>
                <a:cs typeface="Cambria Math"/>
              </a:rPr>
              <a:t>𝜃   </a:t>
            </a:r>
            <a:r>
              <a:rPr sz="1600" spc="5" dirty="0">
                <a:latin typeface="Cambria Math"/>
                <a:cs typeface="Cambria Math"/>
              </a:rPr>
              <a:t>+       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𝜃 </a:t>
            </a:r>
            <a:r>
              <a:rPr sz="1600" spc="2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	=</a:t>
            </a:r>
            <a:r>
              <a:rPr sz="1600" dirty="0">
                <a:latin typeface="Cambria Math"/>
                <a:cs typeface="Cambria Math"/>
              </a:rPr>
              <a:t> 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13479" y="3200780"/>
            <a:ext cx="1035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20084" y="319824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99892" y="3039236"/>
            <a:ext cx="18669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10" dirty="0">
                <a:latin typeface="Cambria Math"/>
                <a:cs typeface="Cambria Math"/>
              </a:rPr>
              <a:t>𝜃</a:t>
            </a:r>
            <a:r>
              <a:rPr sz="2400" spc="-165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spc="127" baseline="45893" dirty="0">
                <a:latin typeface="Cambria Math"/>
                <a:cs typeface="Cambria Math"/>
              </a:rPr>
              <a:t>𝑔</a:t>
            </a:r>
            <a:r>
              <a:rPr sz="1150" spc="85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80" dirty="0">
                <a:latin typeface="Cambria Math"/>
                <a:cs typeface="Cambria Math"/>
              </a:rPr>
              <a:t> </a:t>
            </a:r>
            <a:r>
              <a:rPr sz="1600" spc="-43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51472" y="2639949"/>
            <a:ext cx="467995" cy="669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2349" y="3351352"/>
            <a:ext cx="5411470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Assume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-5" dirty="0">
                <a:latin typeface="Times New Roman"/>
                <a:cs typeface="Times New Roman"/>
              </a:rPr>
              <a:t>the motion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periodic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composed </a:t>
            </a:r>
            <a:r>
              <a:rPr sz="1600" spc="-5" dirty="0">
                <a:latin typeface="Times New Roman"/>
                <a:cs typeface="Times New Roman"/>
              </a:rPr>
              <a:t>of harmonic 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various amplitudes and </a:t>
            </a:r>
            <a:r>
              <a:rPr sz="1600" spc="-10" dirty="0">
                <a:latin typeface="Times New Roman"/>
                <a:cs typeface="Times New Roman"/>
              </a:rPr>
              <a:t>frequencies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0" dirty="0">
                <a:latin typeface="Times New Roman"/>
                <a:cs typeface="Times New Roman"/>
              </a:rPr>
              <a:t>let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these 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components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44795" y="4179570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22958" y="4746497"/>
            <a:ext cx="11493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𝑔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335658" y="4966461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13686" y="4789170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89580" y="4691633"/>
            <a:ext cx="26606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21739" dirty="0">
                <a:latin typeface="Cambria Math"/>
                <a:cs typeface="Cambria Math"/>
              </a:rPr>
              <a:t>𝜔</a:t>
            </a:r>
            <a:r>
              <a:rPr sz="1725" spc="-240" baseline="-21739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27680" y="4966461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196949" y="4150309"/>
            <a:ext cx="4042410" cy="92773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𝐴 </a:t>
            </a: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25" dirty="0">
                <a:latin typeface="Cambria Math"/>
                <a:cs typeface="Cambria Math"/>
              </a:rPr>
              <a:t>𝜓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𝐵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𝜓)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Eq. (E.5) into Eqs. (E.3) and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65"/>
              </a:spcBef>
            </a:pPr>
            <a:r>
              <a:rPr sz="1600" spc="484" dirty="0">
                <a:latin typeface="Cambria Math"/>
                <a:cs typeface="Cambria Math"/>
              </a:rPr>
              <a:t> </a:t>
            </a:r>
            <a:r>
              <a:rPr sz="1725" baseline="-38647" dirty="0">
                <a:latin typeface="Cambria Math"/>
                <a:cs typeface="Cambria Math"/>
              </a:rPr>
              <a:t>𝐿 </a:t>
            </a:r>
            <a:r>
              <a:rPr sz="1600" spc="5" dirty="0">
                <a:latin typeface="Cambria Math"/>
                <a:cs typeface="Cambria Math"/>
              </a:rPr>
              <a:t>− 𝜔 𝐴 − </a:t>
            </a:r>
            <a:r>
              <a:rPr sz="1725" baseline="-38647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97404" y="5371591"/>
            <a:ext cx="1035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04008" y="536905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196949" y="5210047"/>
            <a:ext cx="21805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+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𝑔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96027" y="4807458"/>
            <a:ext cx="605790" cy="673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(E.6)</a:t>
            </a:r>
            <a:endParaRPr sz="1600">
              <a:latin typeface="Times New Roman"/>
              <a:cs typeface="Times New Roman"/>
            </a:endParaRPr>
          </a:p>
          <a:p>
            <a:pPr marL="179705">
              <a:lnSpc>
                <a:spcPct val="100000"/>
              </a:lnSpc>
              <a:spcBef>
                <a:spcPts val="125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22349" y="5545327"/>
            <a:ext cx="55981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frequency equation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found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equating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determinant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22349" y="5813552"/>
            <a:ext cx="36614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93695" algn="l"/>
              </a:tabLst>
            </a:pP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coefficients of </a:t>
            </a:r>
            <a:r>
              <a:rPr sz="1600" spc="5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in	</a:t>
            </a:r>
            <a:r>
              <a:rPr sz="1600" spc="-5" dirty="0">
                <a:latin typeface="Times New Roman"/>
                <a:cs typeface="Times New Roman"/>
              </a:rPr>
              <a:t>(E.6)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56358" y="6328917"/>
            <a:ext cx="1035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20291" y="6326377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31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641980" y="6286245"/>
            <a:ext cx="2139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-44" baseline="-16908" dirty="0">
                <a:latin typeface="Cambria Math"/>
                <a:cs typeface="Cambria Math"/>
              </a:rPr>
              <a:t>𝐿</a:t>
            </a:r>
            <a:r>
              <a:rPr sz="950" spc="-3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25217" y="6326377"/>
            <a:ext cx="262890" cy="0"/>
          </a:xfrm>
          <a:custGeom>
            <a:avLst/>
            <a:gdLst/>
            <a:ahLst/>
            <a:cxnLst/>
            <a:rect l="l" t="t" r="r" b="b"/>
            <a:pathLst>
              <a:path w="262889">
                <a:moveTo>
                  <a:pt x="0" y="0"/>
                </a:moveTo>
                <a:lnTo>
                  <a:pt x="2624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196949" y="6167373"/>
            <a:ext cx="21043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spc="82" baseline="45893" dirty="0">
                <a:latin typeface="Cambria Math"/>
                <a:cs typeface="Cambria Math"/>
              </a:rPr>
              <a:t>4𝑔</a:t>
            </a:r>
            <a:r>
              <a:rPr sz="1150" spc="55" dirty="0">
                <a:latin typeface="Cambria Math"/>
                <a:cs typeface="Cambria Math"/>
              </a:rPr>
              <a:t> 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725" spc="60" baseline="45893" dirty="0">
                <a:latin typeface="Cambria Math"/>
                <a:cs typeface="Cambria Math"/>
              </a:rPr>
              <a:t>2𝑔</a:t>
            </a:r>
            <a:r>
              <a:rPr sz="1425" spc="60" baseline="78947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63214" y="5704789"/>
            <a:ext cx="460375" cy="73342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600" dirty="0">
                <a:latin typeface="Times New Roman"/>
                <a:cs typeface="Times New Roman"/>
              </a:rPr>
              <a:t>(E.7)</a:t>
            </a:r>
            <a:endParaRPr sz="1600">
              <a:latin typeface="Times New Roman"/>
              <a:cs typeface="Times New Roman"/>
            </a:endParaRPr>
          </a:p>
          <a:p>
            <a:pPr marL="34290">
              <a:lnSpc>
                <a:spcPct val="100000"/>
              </a:lnSpc>
              <a:spcBef>
                <a:spcPts val="8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1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408934" y="6576313"/>
            <a:ext cx="339090" cy="0"/>
          </a:xfrm>
          <a:custGeom>
            <a:avLst/>
            <a:gdLst/>
            <a:ahLst/>
            <a:cxnLst/>
            <a:rect l="l" t="t" r="r" b="b"/>
            <a:pathLst>
              <a:path w="339089">
                <a:moveTo>
                  <a:pt x="0" y="0"/>
                </a:moveTo>
                <a:lnTo>
                  <a:pt x="3386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26430" y="6576313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4">
                <a:moveTo>
                  <a:pt x="0" y="0"/>
                </a:moveTo>
                <a:lnTo>
                  <a:pt x="3383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184249" y="6551421"/>
            <a:ext cx="5677535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2400" spc="-15" baseline="1736" dirty="0">
                <a:latin typeface="Times New Roman"/>
                <a:cs typeface="Times New Roman"/>
              </a:rPr>
              <a:t>From </a:t>
            </a:r>
            <a:r>
              <a:rPr sz="2400" spc="-7" baseline="1736" dirty="0">
                <a:latin typeface="Times New Roman"/>
                <a:cs typeface="Times New Roman"/>
              </a:rPr>
              <a:t>which </a:t>
            </a:r>
            <a:r>
              <a:rPr sz="2400" baseline="1736" dirty="0">
                <a:latin typeface="Times New Roman"/>
                <a:cs typeface="Times New Roman"/>
              </a:rPr>
              <a:t>, </a:t>
            </a:r>
            <a:r>
              <a:rPr sz="2400" spc="-30" baseline="1736" dirty="0">
                <a:latin typeface="Cambria Math"/>
                <a:cs typeface="Cambria Math"/>
              </a:rPr>
              <a:t>𝜔</a:t>
            </a:r>
            <a:r>
              <a:rPr sz="1725" spc="-30" baseline="-12077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= </a:t>
            </a:r>
            <a:r>
              <a:rPr sz="2400" baseline="1736" dirty="0">
                <a:latin typeface="Cambria Math"/>
                <a:cs typeface="Cambria Math"/>
              </a:rPr>
              <a:t>0.75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𝑔/𝐿 </a:t>
            </a:r>
            <a:r>
              <a:rPr sz="2400" spc="-15" baseline="1736" dirty="0">
                <a:latin typeface="Cambria Math"/>
                <a:cs typeface="Cambria Math"/>
              </a:rPr>
              <a:t>𝑎𝑛𝑑 </a:t>
            </a:r>
            <a:r>
              <a:rPr sz="2400" spc="7" baseline="1736" dirty="0">
                <a:latin typeface="Cambria Math"/>
                <a:cs typeface="Cambria Math"/>
              </a:rPr>
              <a:t>𝜔</a:t>
            </a:r>
            <a:r>
              <a:rPr sz="1725" spc="7" baseline="-12077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= </a:t>
            </a:r>
            <a:r>
              <a:rPr sz="2400" baseline="1736" dirty="0">
                <a:latin typeface="Cambria Math"/>
                <a:cs typeface="Cambria Math"/>
              </a:rPr>
              <a:t>1.86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𝑔/𝐿</a:t>
            </a:r>
            <a:r>
              <a:rPr sz="2400" spc="-97" baseline="1736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𝑟𝑎𝑑/𝑠𝑒𝑐</a:t>
            </a:r>
            <a:endParaRPr sz="2400" baseline="17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5.5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70"/>
              </a:spcBef>
            </a:pPr>
            <a:r>
              <a:rPr sz="1600" spc="5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machine </a:t>
            </a:r>
            <a:r>
              <a:rPr sz="1600" spc="-5" dirty="0">
                <a:latin typeface="Times New Roman"/>
                <a:cs typeface="Times New Roman"/>
              </a:rPr>
              <a:t>having </a:t>
            </a:r>
            <a:r>
              <a:rPr sz="1600" dirty="0">
                <a:latin typeface="Times New Roman"/>
                <a:cs typeface="Times New Roman"/>
              </a:rPr>
              <a:t>a mass </a:t>
            </a:r>
            <a:r>
              <a:rPr sz="1600" spc="5" dirty="0">
                <a:latin typeface="Cambria Math"/>
                <a:cs typeface="Cambria Math"/>
              </a:rPr>
              <a:t>𝑚 = </a:t>
            </a:r>
            <a:r>
              <a:rPr sz="1600" dirty="0">
                <a:latin typeface="Cambria Math"/>
                <a:cs typeface="Cambria Math"/>
              </a:rPr>
              <a:t>1500𝑘𝑔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a mass </a:t>
            </a:r>
            <a:r>
              <a:rPr sz="1600" spc="-5" dirty="0">
                <a:latin typeface="Times New Roman"/>
                <a:cs typeface="Times New Roman"/>
              </a:rPr>
              <a:t>moment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ct val="111300"/>
              </a:lnSpc>
              <a:spcBef>
                <a:spcPts val="70"/>
              </a:spcBef>
            </a:pPr>
            <a:r>
              <a:rPr sz="1600" spc="-5" dirty="0">
                <a:latin typeface="Times New Roman"/>
                <a:cs typeface="Times New Roman"/>
              </a:rPr>
              <a:t>inertia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400 </a:t>
            </a:r>
            <a:r>
              <a:rPr sz="1600" dirty="0">
                <a:latin typeface="Times New Roman"/>
                <a:cs typeface="Times New Roman"/>
              </a:rPr>
              <a:t>kg-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supported </a:t>
            </a:r>
            <a:r>
              <a:rPr sz="1600" spc="-20" dirty="0">
                <a:latin typeface="Times New Roman"/>
                <a:cs typeface="Times New Roman"/>
              </a:rPr>
              <a:t>on </a:t>
            </a:r>
            <a:r>
              <a:rPr sz="1600" spc="-5" dirty="0">
                <a:latin typeface="Times New Roman"/>
                <a:cs typeface="Times New Roman"/>
              </a:rPr>
              <a:t>elastic supports </a:t>
            </a:r>
            <a:r>
              <a:rPr sz="1600" spc="5" dirty="0">
                <a:latin typeface="Times New Roman"/>
                <a:cs typeface="Times New Roman"/>
              </a:rPr>
              <a:t>as </a:t>
            </a:r>
            <a:r>
              <a:rPr sz="1600" spc="-1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 </a:t>
            </a:r>
            <a:r>
              <a:rPr sz="1600" spc="-5" dirty="0">
                <a:latin typeface="Times New Roman"/>
                <a:cs typeface="Times New Roman"/>
              </a:rPr>
              <a:t>fig. 5.7. </a:t>
            </a:r>
            <a:r>
              <a:rPr sz="1600" spc="-25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stiffness </a:t>
            </a:r>
            <a:r>
              <a:rPr sz="1600" spc="-5" dirty="0">
                <a:latin typeface="Times New Roman"/>
                <a:cs typeface="Times New Roman"/>
              </a:rPr>
              <a:t>of the supports are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3000 </a:t>
            </a:r>
            <a:r>
              <a:rPr sz="1600" spc="10" dirty="0">
                <a:latin typeface="Cambria Math"/>
                <a:cs typeface="Cambria Math"/>
              </a:rPr>
              <a:t>𝑁/𝑚𝑚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2000𝑁/𝑚𝑚 </a:t>
            </a:r>
            <a:r>
              <a:rPr sz="1600" spc="-5" dirty="0">
                <a:latin typeface="Times New Roman"/>
                <a:cs typeface="Times New Roman"/>
              </a:rPr>
              <a:t>and the </a:t>
            </a:r>
            <a:r>
              <a:rPr sz="1600" dirty="0">
                <a:latin typeface="Times New Roman"/>
                <a:cs typeface="Times New Roman"/>
              </a:rPr>
              <a:t>supports </a:t>
            </a:r>
            <a:r>
              <a:rPr sz="1600" spc="-5" dirty="0">
                <a:latin typeface="Times New Roman"/>
                <a:cs typeface="Times New Roman"/>
              </a:rPr>
              <a:t>are located from </a:t>
            </a:r>
            <a:r>
              <a:rPr sz="1600" spc="-10" dirty="0">
                <a:latin typeface="Times New Roman"/>
                <a:cs typeface="Times New Roman"/>
              </a:rPr>
              <a:t>center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L="50800" marR="850900">
              <a:lnSpc>
                <a:spcPct val="1125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gravity </a:t>
            </a:r>
            <a:r>
              <a:rPr sz="1600" dirty="0">
                <a:latin typeface="Times New Roman"/>
                <a:cs typeface="Times New Roman"/>
              </a:rPr>
              <a:t>at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0.4𝑚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0.5𝑚</a:t>
            </a:r>
            <a:r>
              <a:rPr sz="1600" spc="5" dirty="0">
                <a:latin typeface="Times New Roman"/>
                <a:cs typeface="Times New Roman"/>
              </a:rPr>
              <a:t>, </a:t>
            </a:r>
            <a:r>
              <a:rPr sz="1600" dirty="0">
                <a:latin typeface="Times New Roman"/>
                <a:cs typeface="Times New Roman"/>
              </a:rPr>
              <a:t>determine </a:t>
            </a:r>
            <a:r>
              <a:rPr sz="1600" spc="-5" dirty="0">
                <a:latin typeface="Times New Roman"/>
                <a:cs typeface="Times New Roman"/>
              </a:rPr>
              <a:t>the natural  frequencies and mode </a:t>
            </a:r>
            <a:r>
              <a:rPr sz="1600" dirty="0">
                <a:latin typeface="Times New Roman"/>
                <a:cs typeface="Times New Roman"/>
              </a:rPr>
              <a:t>shapes </a:t>
            </a:r>
            <a:r>
              <a:rPr sz="1600" spc="-5" dirty="0">
                <a:latin typeface="Times New Roman"/>
                <a:cs typeface="Times New Roman"/>
              </a:rPr>
              <a:t>of the machine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tool.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8009" y="1641170"/>
            <a:ext cx="455930" cy="610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600" spc="-5" dirty="0">
                <a:latin typeface="Times New Roman"/>
                <a:cs typeface="Times New Roman"/>
              </a:rPr>
              <a:t>(E.1)</a:t>
            </a:r>
            <a:endParaRPr sz="16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38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40577" y="2494356"/>
            <a:ext cx="483234" cy="5746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340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6949" y="1128724"/>
            <a:ext cx="3918585" cy="22148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of motion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</a:t>
            </a:r>
            <a:endParaRPr sz="1600">
              <a:latin typeface="Times New Roman"/>
              <a:cs typeface="Times New Roman"/>
            </a:endParaRPr>
          </a:p>
          <a:p>
            <a:pPr marL="452120">
              <a:lnSpc>
                <a:spcPct val="100000"/>
              </a:lnSpc>
              <a:spcBef>
                <a:spcPts val="195"/>
              </a:spcBef>
            </a:pP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14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424815">
              <a:lnSpc>
                <a:spcPct val="100000"/>
              </a:lnSpc>
              <a:spcBef>
                <a:spcPts val="385"/>
              </a:spcBef>
            </a:pPr>
            <a:r>
              <a:rPr sz="1600" spc="-55" dirty="0">
                <a:latin typeface="Cambria Math"/>
                <a:cs typeface="Cambria Math"/>
              </a:rPr>
              <a:t>𝐽</a:t>
            </a:r>
            <a:r>
              <a:rPr sz="1725" spc="-82" baseline="-16908" dirty="0">
                <a:latin typeface="Cambria Math"/>
                <a:cs typeface="Cambria Math"/>
              </a:rPr>
              <a:t>0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free vibration, </a:t>
            </a:r>
            <a:r>
              <a:rPr sz="1600" spc="-10" dirty="0">
                <a:latin typeface="Times New Roman"/>
                <a:cs typeface="Times New Roman"/>
              </a:rPr>
              <a:t>let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  <a:p>
            <a:pPr marL="1449070">
              <a:lnSpc>
                <a:spcPct val="100000"/>
              </a:lnSpc>
              <a:spcBef>
                <a:spcPts val="190"/>
              </a:spcBef>
            </a:pPr>
            <a:r>
              <a:rPr sz="1600" spc="55" dirty="0">
                <a:latin typeface="Cambria Math"/>
                <a:cs typeface="Cambria Math"/>
              </a:rPr>
              <a:t>𝑥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𝑋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2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1245235">
              <a:lnSpc>
                <a:spcPct val="100000"/>
              </a:lnSpc>
              <a:spcBef>
                <a:spcPts val="245"/>
              </a:spcBef>
            </a:pPr>
            <a:r>
              <a:rPr sz="1600" spc="30" dirty="0">
                <a:latin typeface="Cambria Math"/>
                <a:cs typeface="Cambria Math"/>
              </a:rPr>
              <a:t>𝜃</a:t>
            </a:r>
            <a:r>
              <a:rPr sz="2400" spc="44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Θ cos(𝜔𝑡 +</a:t>
            </a:r>
            <a:r>
              <a:rPr sz="1600" spc="-21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(E.2)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(E.2)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become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1328" y="374027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7278" y="3740276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1914" y="3636645"/>
            <a:ext cx="34359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623695" algn="l"/>
              </a:tabLst>
            </a:pPr>
            <a:r>
              <a:rPr sz="1600" spc="-10" dirty="0">
                <a:latin typeface="Cambria Math"/>
                <a:cs typeface="Cambria Math"/>
              </a:rPr>
              <a:t>−(𝑘</a:t>
            </a:r>
            <a:r>
              <a:rPr sz="1725" spc="-15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13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spc="-30" dirty="0">
                <a:latin typeface="Cambria Math"/>
                <a:cs typeface="Cambria Math"/>
              </a:rPr>
              <a:t>−𝐽</a:t>
            </a:r>
            <a:r>
              <a:rPr sz="1725" spc="-44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𝑙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195" baseline="-16908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𝑙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23790" y="3621404"/>
            <a:ext cx="6877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61340" algn="l"/>
              </a:tabLst>
            </a:pPr>
            <a:r>
              <a:rPr sz="1600" spc="5" dirty="0">
                <a:latin typeface="Cambria Math"/>
                <a:cs typeface="Cambria Math"/>
              </a:rPr>
              <a:t>Θ	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1549" y="3356228"/>
            <a:ext cx="4552315" cy="410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0">
              <a:lnSpc>
                <a:spcPts val="1510"/>
              </a:lnSpc>
              <a:spcBef>
                <a:spcPts val="105"/>
              </a:spcBef>
              <a:tabLst>
                <a:tab pos="2051050" algn="l"/>
              </a:tabLst>
            </a:pPr>
            <a:r>
              <a:rPr sz="1600" spc="10" dirty="0">
                <a:latin typeface="Cambria Math"/>
                <a:cs typeface="Cambria Math"/>
              </a:rPr>
              <a:t>−𝑚𝜔</a:t>
            </a:r>
            <a:r>
              <a:rPr sz="1725" spc="15" baseline="2898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17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spc="-10" dirty="0">
                <a:latin typeface="Cambria Math"/>
                <a:cs typeface="Cambria Math"/>
              </a:rPr>
              <a:t>−(𝑘</a:t>
            </a:r>
            <a:r>
              <a:rPr sz="1725" spc="-15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27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dirty="0">
                <a:latin typeface="Cambria Math"/>
                <a:cs typeface="Cambria Math"/>
              </a:rPr>
              <a:t> 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63500">
              <a:lnSpc>
                <a:spcPts val="1510"/>
              </a:lnSpc>
              <a:tabLst>
                <a:tab pos="3578860" algn="l"/>
              </a:tabLst>
            </a:pPr>
            <a:r>
              <a:rPr sz="1600" spc="260" dirty="0">
                <a:latin typeface="Cambria Math"/>
                <a:cs typeface="Cambria Math"/>
              </a:rPr>
              <a:t> 	 </a:t>
            </a:r>
            <a:r>
              <a:rPr sz="1600" spc="-110" dirty="0">
                <a:latin typeface="Cambria Math"/>
                <a:cs typeface="Cambria Math"/>
              </a:rPr>
              <a:t> </a:t>
            </a:r>
            <a:r>
              <a:rPr sz="1600" spc="220" dirty="0">
                <a:latin typeface="Cambria Math"/>
                <a:cs typeface="Cambria Math"/>
              </a:rPr>
              <a:t> </a:t>
            </a:r>
            <a:r>
              <a:rPr sz="2400" spc="67" baseline="31250" dirty="0">
                <a:latin typeface="Cambria Math"/>
                <a:cs typeface="Cambria Math"/>
              </a:rPr>
              <a:t>𝑋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2400" spc="-7" baseline="31250" dirty="0">
                <a:latin typeface="Cambria Math"/>
                <a:cs typeface="Cambria Math"/>
              </a:rPr>
              <a:t>0</a:t>
            </a:r>
            <a:r>
              <a:rPr sz="1600" spc="23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1640" y="3493388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2349" y="3920489"/>
            <a:ext cx="21412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frequency equation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19478" y="4203953"/>
            <a:ext cx="1590675" cy="410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4775">
              <a:lnSpc>
                <a:spcPts val="1510"/>
              </a:lnSpc>
              <a:spcBef>
                <a:spcPts val="105"/>
              </a:spcBef>
            </a:pPr>
            <a:r>
              <a:rPr sz="1600" spc="10" dirty="0">
                <a:latin typeface="Cambria Math"/>
                <a:cs typeface="Cambria Math"/>
              </a:rPr>
              <a:t>−𝑚𝜔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38100">
              <a:lnSpc>
                <a:spcPts val="1510"/>
              </a:lnSpc>
            </a:pPr>
            <a:r>
              <a:rPr sz="1600" spc="17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95217" y="4203953"/>
            <a:ext cx="13595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mbria Math"/>
                <a:cs typeface="Cambria Math"/>
              </a:rPr>
              <a:t>−(𝑘</a:t>
            </a:r>
            <a:r>
              <a:rPr sz="1725" spc="-15" baseline="-16908" dirty="0">
                <a:latin typeface="Cambria Math"/>
                <a:cs typeface="Cambria Math"/>
              </a:rPr>
              <a:t>1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24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31640" y="4588001"/>
            <a:ext cx="7258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1190" algn="l"/>
              </a:tabLst>
            </a:pPr>
            <a:r>
              <a:rPr sz="1150" dirty="0">
                <a:latin typeface="Cambria Math"/>
                <a:cs typeface="Cambria Math"/>
              </a:rPr>
              <a:t>1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62227" y="4484370"/>
            <a:ext cx="34391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623695" algn="l"/>
              </a:tabLst>
            </a:pPr>
            <a:r>
              <a:rPr sz="1600" spc="-10" dirty="0">
                <a:latin typeface="Cambria Math"/>
                <a:cs typeface="Cambria Math"/>
              </a:rPr>
              <a:t>−(𝑘</a:t>
            </a:r>
            <a:r>
              <a:rPr sz="1725" spc="-15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𝑙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14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21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spc="-30" dirty="0">
                <a:latin typeface="Cambria Math"/>
                <a:cs typeface="Cambria Math"/>
              </a:rPr>
              <a:t>−𝐽</a:t>
            </a:r>
            <a:r>
              <a:rPr sz="1725" spc="-44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𝑙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𝑙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51221" y="4344161"/>
            <a:ext cx="4654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75" dirty="0">
                <a:latin typeface="Cambria Math"/>
                <a:cs typeface="Cambria Math"/>
              </a:rPr>
              <a:t> 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 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9448" y="4341114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22349" y="4767833"/>
            <a:ext cx="21291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values,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34007" y="5042408"/>
            <a:ext cx="15005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25" baseline="-26041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−1.5𝜔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14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5000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17696" y="5042408"/>
            <a:ext cx="51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−200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34132" y="5280152"/>
            <a:ext cx="25711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162685" algn="l"/>
              </a:tabLst>
            </a:pPr>
            <a:r>
              <a:rPr sz="1600" dirty="0">
                <a:latin typeface="Cambria Math"/>
                <a:cs typeface="Cambria Math"/>
              </a:rPr>
              <a:t>−200	</a:t>
            </a:r>
            <a:r>
              <a:rPr sz="1600" spc="5" dirty="0">
                <a:latin typeface="Cambria Math"/>
                <a:cs typeface="Cambria Math"/>
              </a:rPr>
              <a:t>−0.4𝜔</a:t>
            </a:r>
            <a:r>
              <a:rPr sz="1725" spc="7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4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1500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41494" y="5139944"/>
            <a:ext cx="4679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2349" y="5488635"/>
            <a:ext cx="545465" cy="85216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103505">
              <a:lnSpc>
                <a:spcPct val="112599"/>
              </a:lnSpc>
              <a:spcBef>
                <a:spcPts val="120"/>
              </a:spcBef>
            </a:pPr>
            <a:r>
              <a:rPr sz="1600" spc="-5" dirty="0">
                <a:latin typeface="Times New Roman"/>
                <a:cs typeface="Times New Roman"/>
              </a:rPr>
              <a:t>Or  Or  H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76220" y="5488635"/>
            <a:ext cx="3785870" cy="85216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60"/>
              </a:spcBef>
            </a:pPr>
            <a:r>
              <a:rPr sz="1600" spc="5" dirty="0">
                <a:latin typeface="Cambria Math"/>
                <a:cs typeface="Cambria Math"/>
              </a:rPr>
              <a:t>0.6𝜔</a:t>
            </a:r>
            <a:r>
              <a:rPr sz="1725" spc="7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− 4250𝜔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75.4 </a:t>
            </a:r>
            <a:r>
              <a:rPr sz="1600" spc="5" dirty="0">
                <a:latin typeface="Cambria Math"/>
                <a:cs typeface="Cambria Math"/>
              </a:rPr>
              <a:t>× </a:t>
            </a:r>
            <a:r>
              <a:rPr sz="1600" dirty="0">
                <a:latin typeface="Cambria Math"/>
                <a:cs typeface="Cambria Math"/>
              </a:rPr>
              <a:t>10</a:t>
            </a:r>
            <a:r>
              <a:rPr sz="1725" baseline="28985" dirty="0">
                <a:latin typeface="Cambria Math"/>
                <a:cs typeface="Cambria Math"/>
              </a:rPr>
              <a:t>5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3694.191 ,</a:t>
            </a:r>
            <a:r>
              <a:rPr sz="1600" spc="-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3389.141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9"/>
              </a:spcBef>
              <a:tabLst>
                <a:tab pos="2016760" algn="l"/>
              </a:tabLst>
            </a:pPr>
            <a:r>
              <a:rPr sz="1600" spc="-20" dirty="0">
                <a:latin typeface="Cambria Math"/>
                <a:cs typeface="Cambria Math"/>
              </a:rPr>
              <a:t>𝜔</a:t>
            </a:r>
            <a:r>
              <a:rPr sz="1725" spc="-30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60.779</a:t>
            </a:r>
            <a:r>
              <a:rPr sz="1600" spc="-9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rad/sec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58.216</a:t>
            </a:r>
            <a:r>
              <a:rPr sz="1600" spc="2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rad/sec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53353" y="5004003"/>
            <a:ext cx="552450" cy="133667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600" spc="-5" dirty="0">
                <a:latin typeface="Times New Roman"/>
                <a:cs typeface="Times New Roman"/>
              </a:rPr>
              <a:t>(E.7)</a:t>
            </a:r>
            <a:endParaRPr sz="1600">
              <a:latin typeface="Times New Roman"/>
              <a:cs typeface="Times New Roman"/>
            </a:endParaRPr>
          </a:p>
          <a:p>
            <a:pPr marL="27305">
              <a:lnSpc>
                <a:spcPct val="100000"/>
              </a:lnSpc>
              <a:spcBef>
                <a:spcPts val="1080"/>
              </a:spcBef>
            </a:pPr>
            <a:r>
              <a:rPr sz="1600" spc="-5" dirty="0">
                <a:latin typeface="Times New Roman"/>
                <a:cs typeface="Times New Roman"/>
              </a:rPr>
              <a:t>(E.8)</a:t>
            </a:r>
            <a:endParaRPr sz="16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265"/>
              </a:spcBef>
            </a:pPr>
            <a:r>
              <a:rPr sz="1600" spc="-15" dirty="0">
                <a:latin typeface="Times New Roman"/>
                <a:cs typeface="Times New Roman"/>
              </a:rPr>
              <a:t>(E.9)</a:t>
            </a:r>
            <a:endParaRPr sz="16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22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22349" y="6344158"/>
            <a:ext cx="2570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modes shapes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66466" y="6722109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11629" y="6618477"/>
            <a:ext cx="37084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315" dirty="0">
                <a:latin typeface="Cambria Math"/>
                <a:cs typeface="Cambria Math"/>
              </a:rPr>
              <a:t>−1500𝜔</a:t>
            </a:r>
            <a:r>
              <a:rPr sz="1725" spc="47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5 </a:t>
            </a:r>
            <a:r>
              <a:rPr sz="1600" spc="5" dirty="0">
                <a:latin typeface="Cambria Math"/>
                <a:cs typeface="Cambria Math"/>
              </a:rPr>
              <a:t>× </a:t>
            </a:r>
            <a:r>
              <a:rPr sz="1600" dirty="0">
                <a:latin typeface="Cambria Math"/>
                <a:cs typeface="Cambria Math"/>
              </a:rPr>
              <a:t>10</a:t>
            </a:r>
            <a:r>
              <a:rPr sz="1725" baseline="28985" dirty="0">
                <a:latin typeface="Cambria Math"/>
                <a:cs typeface="Cambria Math"/>
              </a:rPr>
              <a:t>6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𝑋 + </a:t>
            </a:r>
            <a:r>
              <a:rPr sz="1600" dirty="0">
                <a:latin typeface="Cambria Math"/>
                <a:cs typeface="Cambria Math"/>
              </a:rPr>
              <a:t>0.2 </a:t>
            </a:r>
            <a:r>
              <a:rPr sz="1600" spc="5" dirty="0">
                <a:latin typeface="Cambria Math"/>
                <a:cs typeface="Cambria Math"/>
              </a:rPr>
              <a:t>× </a:t>
            </a:r>
            <a:r>
              <a:rPr sz="1600" dirty="0">
                <a:latin typeface="Cambria Math"/>
                <a:cs typeface="Cambria Math"/>
              </a:rPr>
              <a:t>10</a:t>
            </a:r>
            <a:r>
              <a:rPr sz="1725" baseline="28985" dirty="0">
                <a:latin typeface="Cambria Math"/>
                <a:cs typeface="Cambria Math"/>
              </a:rPr>
              <a:t>6 </a:t>
            </a:r>
            <a:r>
              <a:rPr sz="1600" spc="5" dirty="0">
                <a:latin typeface="Cambria Math"/>
                <a:cs typeface="Cambria Math"/>
              </a:rPr>
              <a:t>Θ =</a:t>
            </a:r>
            <a:r>
              <a:rPr sz="1600" spc="-16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70936" y="713714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632836" y="6859269"/>
            <a:ext cx="248920" cy="270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150" spc="95" dirty="0">
                <a:latin typeface="Cambria Math"/>
                <a:cs typeface="Cambria Math"/>
              </a:rPr>
              <a:t>𝑋</a:t>
            </a:r>
            <a:r>
              <a:rPr sz="2400" spc="240" baseline="-32986" dirty="0">
                <a:latin typeface="Cambria Math"/>
                <a:cs typeface="Cambria Math"/>
              </a:rPr>
              <a:t> </a:t>
            </a:r>
            <a:endParaRPr sz="2400" baseline="-32986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32836" y="7139685"/>
            <a:ext cx="3568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Θ</a:t>
            </a:r>
            <a:r>
              <a:rPr sz="1150" spc="40" dirty="0">
                <a:latin typeface="Cambria Math"/>
                <a:cs typeface="Cambria Math"/>
              </a:rPr>
              <a:t> </a:t>
            </a:r>
            <a:r>
              <a:rPr sz="1725" baseline="-14492" dirty="0">
                <a:latin typeface="Cambria Math"/>
                <a:cs typeface="Cambria Math"/>
              </a:rPr>
              <a:t>𝜔</a:t>
            </a:r>
            <a:endParaRPr sz="1725" baseline="-14492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1226" y="7231506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91433" y="6978141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41521" y="6917181"/>
            <a:ext cx="72326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−0.2×10</a:t>
            </a:r>
            <a:r>
              <a:rPr sz="1425" spc="15" baseline="26315" dirty="0">
                <a:latin typeface="Cambria Math"/>
                <a:cs typeface="Cambria Math"/>
              </a:rPr>
              <a:t>6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76346" y="7139685"/>
            <a:ext cx="12541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15" dirty="0">
                <a:latin typeface="Cambria Math"/>
                <a:cs typeface="Cambria Math"/>
              </a:rPr>
              <a:t>−1500𝜔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95" baseline="263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+5×10</a:t>
            </a:r>
            <a:r>
              <a:rPr sz="1425" spc="7" baseline="20467" dirty="0">
                <a:latin typeface="Cambria Math"/>
                <a:cs typeface="Cambria Math"/>
              </a:rPr>
              <a:t>6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14446" y="7137145"/>
            <a:ext cx="1186815" cy="0"/>
          </a:xfrm>
          <a:custGeom>
            <a:avLst/>
            <a:gdLst/>
            <a:ahLst/>
            <a:cxnLst/>
            <a:rect l="l" t="t" r="r" b="b"/>
            <a:pathLst>
              <a:path w="1186814">
                <a:moveTo>
                  <a:pt x="0" y="0"/>
                </a:moveTo>
                <a:lnTo>
                  <a:pt x="118628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542790" y="6978141"/>
            <a:ext cx="83946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 0.3694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19825" y="6503872"/>
            <a:ext cx="550545" cy="74485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1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600" spc="-5" dirty="0">
                <a:latin typeface="Times New Roman"/>
                <a:cs typeface="Times New Roman"/>
              </a:rPr>
              <a:t>(E.12)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686176" y="761911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648076" y="7341234"/>
            <a:ext cx="248920" cy="270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150" spc="95" dirty="0">
                <a:latin typeface="Cambria Math"/>
                <a:cs typeface="Cambria Math"/>
              </a:rPr>
              <a:t>𝑋</a:t>
            </a:r>
            <a:r>
              <a:rPr sz="2400" spc="240" baseline="-32986" dirty="0">
                <a:latin typeface="Cambria Math"/>
                <a:cs typeface="Cambria Math"/>
              </a:rPr>
              <a:t> </a:t>
            </a:r>
            <a:endParaRPr sz="2400" baseline="-32986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48076" y="7621651"/>
            <a:ext cx="3568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Θ</a:t>
            </a:r>
            <a:r>
              <a:rPr sz="1150" spc="40" dirty="0">
                <a:latin typeface="Cambria Math"/>
                <a:cs typeface="Cambria Math"/>
              </a:rPr>
              <a:t> </a:t>
            </a:r>
            <a:r>
              <a:rPr sz="1725" baseline="-14492" dirty="0">
                <a:latin typeface="Cambria Math"/>
                <a:cs typeface="Cambria Math"/>
              </a:rPr>
              <a:t>𝜔</a:t>
            </a:r>
            <a:endParaRPr sz="1725" baseline="-14492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66466" y="7713090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06673" y="7460106"/>
            <a:ext cx="17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53714" y="7168324"/>
            <a:ext cx="726440" cy="4318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409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150" spc="10" dirty="0">
                <a:latin typeface="Cambria Math"/>
                <a:cs typeface="Cambria Math"/>
              </a:rPr>
              <a:t>−0.2×10</a:t>
            </a:r>
            <a:r>
              <a:rPr sz="1425" spc="15" baseline="26315" dirty="0">
                <a:latin typeface="Cambria Math"/>
                <a:cs typeface="Cambria Math"/>
              </a:rPr>
              <a:t>6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81120" y="7688706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88538" y="7621651"/>
            <a:ext cx="12573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−1500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87" baseline="26315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+5×10</a:t>
            </a:r>
            <a:r>
              <a:rPr sz="1425" spc="7" baseline="20467" dirty="0">
                <a:latin typeface="Cambria Math"/>
                <a:cs typeface="Cambria Math"/>
              </a:rPr>
              <a:t>6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326638" y="7619110"/>
            <a:ext cx="1186815" cy="0"/>
          </a:xfrm>
          <a:custGeom>
            <a:avLst/>
            <a:gdLst/>
            <a:ahLst/>
            <a:cxnLst/>
            <a:rect l="l" t="t" r="r" b="b"/>
            <a:pathLst>
              <a:path w="1186814">
                <a:moveTo>
                  <a:pt x="0" y="0"/>
                </a:moveTo>
                <a:lnTo>
                  <a:pt x="118628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558029" y="7460106"/>
            <a:ext cx="83946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 2.3891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86296" y="7460106"/>
            <a:ext cx="538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13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22349" y="7859394"/>
            <a:ext cx="5694045" cy="1947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90"/>
              </a:spcBef>
              <a:tabLst>
                <a:tab pos="829310" algn="l"/>
              </a:tabLst>
            </a:pPr>
            <a:r>
              <a:rPr sz="2000" b="1" dirty="0">
                <a:latin typeface="Times New Roman"/>
                <a:cs typeface="Times New Roman"/>
              </a:rPr>
              <a:t>5.2	</a:t>
            </a:r>
            <a:r>
              <a:rPr sz="2000" b="1" spc="-5" dirty="0">
                <a:latin typeface="Times New Roman"/>
                <a:cs typeface="Times New Roman"/>
              </a:rPr>
              <a:t>TORSIONAL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SYSTEMS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</a:pPr>
            <a:r>
              <a:rPr sz="1600" spc="-5" dirty="0">
                <a:latin typeface="Times New Roman"/>
                <a:cs typeface="Times New Roman"/>
              </a:rPr>
              <a:t>Two-degrees-of-freedom </a:t>
            </a:r>
            <a:r>
              <a:rPr sz="1600" dirty="0">
                <a:latin typeface="Times New Roman"/>
                <a:cs typeface="Times New Roman"/>
              </a:rPr>
              <a:t>torsional </a:t>
            </a:r>
            <a:r>
              <a:rPr sz="1600" spc="-5" dirty="0">
                <a:latin typeface="Times New Roman"/>
                <a:cs typeface="Times New Roman"/>
              </a:rPr>
              <a:t>systems are more common </a:t>
            </a:r>
            <a:r>
              <a:rPr sz="1600" dirty="0">
                <a:latin typeface="Times New Roman"/>
                <a:cs typeface="Times New Roman"/>
              </a:rPr>
              <a:t>than  </a:t>
            </a:r>
            <a:r>
              <a:rPr sz="1600" spc="-5" dirty="0">
                <a:latin typeface="Times New Roman"/>
                <a:cs typeface="Times New Roman"/>
              </a:rPr>
              <a:t>single-degree-of-freedom torsional </a:t>
            </a:r>
            <a:r>
              <a:rPr sz="1600" spc="-10" dirty="0">
                <a:latin typeface="Times New Roman"/>
                <a:cs typeface="Times New Roman"/>
              </a:rPr>
              <a:t>systems. </a:t>
            </a:r>
            <a:r>
              <a:rPr sz="1600" spc="-5" dirty="0">
                <a:latin typeface="Times New Roman"/>
                <a:cs typeface="Times New Roman"/>
              </a:rPr>
              <a:t>Consider the torsional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shown in Fig.5.8(a), consisting of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-5" dirty="0">
                <a:latin typeface="Times New Roman"/>
                <a:cs typeface="Times New Roman"/>
              </a:rPr>
              <a:t>disk on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shaft  </a:t>
            </a:r>
            <a:r>
              <a:rPr sz="1600" spc="-5" dirty="0">
                <a:latin typeface="Times New Roman"/>
                <a:cs typeface="Times New Roman"/>
              </a:rPr>
              <a:t>supported on frictionless bearings </a:t>
            </a:r>
            <a:r>
              <a:rPr sz="1600" dirty="0">
                <a:latin typeface="Times New Roman"/>
                <a:cs typeface="Times New Roman"/>
              </a:rPr>
              <a:t>at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ends. </a:t>
            </a:r>
            <a:r>
              <a:rPr sz="1600" spc="-10" dirty="0">
                <a:latin typeface="Times New Roman"/>
                <a:cs typeface="Times New Roman"/>
              </a:rPr>
              <a:t>There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5" dirty="0">
                <a:latin typeface="Times New Roman"/>
                <a:cs typeface="Times New Roman"/>
              </a:rPr>
              <a:t>degrees  </a:t>
            </a:r>
            <a:r>
              <a:rPr sz="1600" spc="-5" dirty="0">
                <a:latin typeface="Times New Roman"/>
                <a:cs typeface="Times New Roman"/>
              </a:rPr>
              <a:t>of freedom 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configuration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expressed </a:t>
            </a:r>
            <a:r>
              <a:rPr sz="1600" spc="15" dirty="0">
                <a:latin typeface="Times New Roman"/>
                <a:cs typeface="Times New Roman"/>
              </a:rPr>
              <a:t>by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6949" y="854404"/>
            <a:ext cx="5748655" cy="1385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1750" algn="just">
              <a:lnSpc>
                <a:spcPct val="1125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angular </a:t>
            </a:r>
            <a:r>
              <a:rPr sz="1600" spc="-5" dirty="0">
                <a:latin typeface="Times New Roman"/>
                <a:cs typeface="Times New Roman"/>
              </a:rPr>
              <a:t>coordinates </a:t>
            </a:r>
            <a:r>
              <a:rPr sz="1600" dirty="0">
                <a:latin typeface="Cambria Math"/>
                <a:cs typeface="Cambria Math"/>
              </a:rPr>
              <a:t>𝜃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and </a:t>
            </a:r>
            <a:r>
              <a:rPr sz="1600" spc="15" dirty="0">
                <a:latin typeface="Cambria Math"/>
                <a:cs typeface="Cambria Math"/>
              </a:rPr>
              <a:t>𝜃</a:t>
            </a:r>
            <a:r>
              <a:rPr sz="1725" spc="22" baseline="-16908" dirty="0">
                <a:latin typeface="Cambria Math"/>
                <a:cs typeface="Cambria Math"/>
              </a:rPr>
              <a:t>2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15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Fig.5.8(b). </a:t>
            </a:r>
            <a:r>
              <a:rPr sz="1600" spc="-5" dirty="0">
                <a:latin typeface="Times New Roman"/>
                <a:cs typeface="Times New Roman"/>
              </a:rPr>
              <a:t>Assume that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discs have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mass moment of inertia of </a:t>
            </a:r>
            <a:r>
              <a:rPr sz="1600" spc="-80" dirty="0">
                <a:latin typeface="Cambria Math"/>
                <a:cs typeface="Cambria Math"/>
              </a:rPr>
              <a:t>𝐼</a:t>
            </a:r>
            <a:r>
              <a:rPr sz="1725" spc="-120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55" dirty="0">
                <a:latin typeface="Cambria Math"/>
                <a:cs typeface="Cambria Math"/>
              </a:rPr>
              <a:t>𝐼</a:t>
            </a:r>
            <a:r>
              <a:rPr sz="1725" spc="-82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with respect 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rotation </a:t>
            </a:r>
            <a:r>
              <a:rPr sz="1600" dirty="0">
                <a:latin typeface="Times New Roman"/>
                <a:cs typeface="Times New Roman"/>
              </a:rPr>
              <a:t>axis, as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shown.</a:t>
            </a:r>
            <a:endParaRPr sz="16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195"/>
              </a:spcBef>
            </a:pPr>
            <a:r>
              <a:rPr sz="1600" spc="-10" dirty="0">
                <a:latin typeface="Times New Roman"/>
                <a:cs typeface="Times New Roman"/>
              </a:rPr>
              <a:t>From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free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body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diagram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shown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Fig.5.8(b),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assuming</a:t>
            </a:r>
            <a:endParaRPr sz="16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195"/>
              </a:spcBef>
            </a:pP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&gt;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can </a:t>
            </a:r>
            <a:r>
              <a:rPr sz="1600" spc="-5" dirty="0">
                <a:latin typeface="Times New Roman"/>
                <a:cs typeface="Times New Roman"/>
              </a:rPr>
              <a:t>write the differential equations of motion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5753" y="2261742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2704" y="2844164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10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8557" y="2214194"/>
            <a:ext cx="2751455" cy="119316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480"/>
              </a:spcBef>
            </a:pPr>
            <a:r>
              <a:rPr sz="1600" spc="-80" dirty="0">
                <a:latin typeface="Cambria Math"/>
                <a:cs typeface="Cambria Math"/>
              </a:rPr>
              <a:t>𝐼</a:t>
            </a:r>
            <a:r>
              <a:rPr sz="1725" spc="-120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0" dirty="0">
                <a:latin typeface="Cambria Math"/>
                <a:cs typeface="Cambria Math"/>
              </a:rPr>
              <a:t>(𝜃</a:t>
            </a:r>
            <a:r>
              <a:rPr sz="1725" spc="-60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4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𝜃</a:t>
            </a:r>
            <a:r>
              <a:rPr sz="1725" spc="15" baseline="-16908" dirty="0">
                <a:latin typeface="Cambria Math"/>
                <a:cs typeface="Cambria Math"/>
              </a:rPr>
              <a:t>2</a:t>
            </a:r>
            <a:r>
              <a:rPr sz="1600" spc="1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151130">
              <a:lnSpc>
                <a:spcPct val="100000"/>
              </a:lnSpc>
              <a:spcBef>
                <a:spcPts val="385"/>
              </a:spcBef>
            </a:pPr>
            <a:r>
              <a:rPr sz="1600" spc="-55" dirty="0">
                <a:latin typeface="Cambria Math"/>
                <a:cs typeface="Cambria Math"/>
              </a:rPr>
              <a:t>𝐼</a:t>
            </a:r>
            <a:r>
              <a:rPr sz="1725" spc="-82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(𝜃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)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spc="-217" baseline="-16908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60"/>
              </a:spcBef>
            </a:pPr>
            <a:r>
              <a:rPr sz="1600" spc="-80" dirty="0">
                <a:latin typeface="Cambria Math"/>
                <a:cs typeface="Cambria Math"/>
              </a:rPr>
              <a:t>𝐼</a:t>
            </a:r>
            <a:r>
              <a:rPr sz="1725" spc="-120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71120">
              <a:lnSpc>
                <a:spcPct val="100000"/>
              </a:lnSpc>
              <a:spcBef>
                <a:spcPts val="385"/>
              </a:spcBef>
            </a:pPr>
            <a:r>
              <a:rPr sz="1600" spc="-55" dirty="0">
                <a:latin typeface="Cambria Math"/>
                <a:cs typeface="Cambria Math"/>
              </a:rPr>
              <a:t>𝐼</a:t>
            </a:r>
            <a:r>
              <a:rPr sz="1725" spc="-82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-55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949" y="4183836"/>
            <a:ext cx="5750560" cy="57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torsional </a:t>
            </a:r>
            <a:r>
              <a:rPr sz="1600" spc="-5" dirty="0">
                <a:latin typeface="Times New Roman"/>
                <a:cs typeface="Times New Roman"/>
              </a:rPr>
              <a:t>stiffness of shaft </a:t>
            </a:r>
            <a:r>
              <a:rPr sz="1600" spc="-10" dirty="0">
                <a:latin typeface="Times New Roman"/>
                <a:cs typeface="Times New Roman"/>
              </a:rPr>
              <a:t>number </a:t>
            </a:r>
            <a:r>
              <a:rPr sz="1600" spc="30" dirty="0">
                <a:latin typeface="Cambria Math"/>
                <a:cs typeface="Cambria Math"/>
              </a:rPr>
              <a:t>𝑖, </a:t>
            </a:r>
            <a:r>
              <a:rPr sz="1600" spc="5" dirty="0">
                <a:latin typeface="Cambria Math"/>
                <a:cs typeface="Cambria Math"/>
              </a:rPr>
              <a:t>(𝑖 = </a:t>
            </a:r>
            <a:r>
              <a:rPr sz="1600" spc="-5" dirty="0">
                <a:latin typeface="Cambria Math"/>
                <a:cs typeface="Cambria Math"/>
              </a:rPr>
              <a:t>1,2,3)</a:t>
            </a:r>
            <a:r>
              <a:rPr sz="1600" spc="-5" dirty="0">
                <a:latin typeface="Times New Roman"/>
                <a:cs typeface="Times New Roman"/>
              </a:rPr>
              <a:t>,  which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defined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4447" y="4688585"/>
            <a:ext cx="7734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32986" dirty="0">
                <a:latin typeface="Cambria Math"/>
                <a:cs typeface="Cambria Math"/>
              </a:rPr>
              <a:t>𝑘</a:t>
            </a:r>
            <a:r>
              <a:rPr sz="1725" baseline="-60386" dirty="0">
                <a:latin typeface="Cambria Math"/>
                <a:cs typeface="Cambria Math"/>
              </a:rPr>
              <a:t>𝑖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1150" spc="5" dirty="0">
                <a:latin typeface="Cambria Math"/>
                <a:cs typeface="Cambria Math"/>
              </a:rPr>
              <a:t>𝐺</a:t>
            </a:r>
            <a:r>
              <a:rPr sz="1425" spc="7" baseline="-14619" dirty="0">
                <a:latin typeface="Cambria Math"/>
                <a:cs typeface="Cambria Math"/>
              </a:rPr>
              <a:t>𝑖 </a:t>
            </a:r>
            <a:r>
              <a:rPr sz="1150" dirty="0">
                <a:latin typeface="Cambria Math"/>
                <a:cs typeface="Cambria Math"/>
              </a:rPr>
              <a:t>𝐽</a:t>
            </a:r>
            <a:r>
              <a:rPr sz="1150" spc="-170" dirty="0">
                <a:latin typeface="Cambria Math"/>
                <a:cs typeface="Cambria Math"/>
              </a:rPr>
              <a:t> </a:t>
            </a:r>
            <a:r>
              <a:rPr sz="1425" baseline="-14619" dirty="0">
                <a:latin typeface="Cambria Math"/>
                <a:cs typeface="Cambria Math"/>
              </a:rPr>
              <a:t>𝑖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61459" y="4966461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05753" y="4807458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6949" y="4950913"/>
            <a:ext cx="5139055" cy="49022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850900" algn="ctr">
              <a:lnSpc>
                <a:spcPct val="100000"/>
              </a:lnSpc>
              <a:spcBef>
                <a:spcPts val="245"/>
              </a:spcBef>
            </a:pPr>
            <a:r>
              <a:rPr sz="1150" spc="20" dirty="0">
                <a:latin typeface="Cambria Math"/>
                <a:cs typeface="Cambria Math"/>
              </a:rPr>
              <a:t>𝑙</a:t>
            </a:r>
            <a:r>
              <a:rPr sz="1425" spc="30" baseline="-14619" dirty="0">
                <a:latin typeface="Cambria Math"/>
                <a:cs typeface="Cambria Math"/>
              </a:rPr>
              <a:t>𝑖</a:t>
            </a:r>
            <a:endParaRPr sz="1425" baseline="-14619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0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25" dirty="0">
                <a:latin typeface="Cambria Math"/>
                <a:cs typeface="Cambria Math"/>
              </a:rPr>
              <a:t>𝐺</a:t>
            </a:r>
            <a:r>
              <a:rPr sz="1725" spc="-37" baseline="-16908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modulus of rigidity,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Times New Roman"/>
                <a:cs typeface="Times New Roman"/>
              </a:rPr>
              <a:t>is the </a:t>
            </a:r>
            <a:r>
              <a:rPr sz="1600" spc="-5" dirty="0">
                <a:latin typeface="Times New Roman"/>
                <a:cs typeface="Times New Roman"/>
              </a:rPr>
              <a:t>polar moment</a:t>
            </a:r>
            <a:r>
              <a:rPr sz="1600" spc="-2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6949" y="5415483"/>
            <a:ext cx="5652135" cy="57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inertia, and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length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shaft. </a:t>
            </a:r>
            <a:r>
              <a:rPr sz="1600" spc="5" dirty="0">
                <a:latin typeface="Times New Roman"/>
                <a:cs typeface="Times New Roman"/>
              </a:rPr>
              <a:t>By using </a:t>
            </a:r>
            <a:r>
              <a:rPr sz="1600" spc="-5" dirty="0">
                <a:latin typeface="Times New Roman"/>
                <a:cs typeface="Times New Roman"/>
              </a:rPr>
              <a:t>the matrix notation,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differential </a:t>
            </a:r>
            <a:r>
              <a:rPr sz="1600" spc="-10" dirty="0">
                <a:latin typeface="Times New Roman"/>
                <a:cs typeface="Times New Roman"/>
              </a:rPr>
              <a:t>equation </a:t>
            </a:r>
            <a:r>
              <a:rPr sz="1600" spc="-5" dirty="0">
                <a:latin typeface="Times New Roman"/>
                <a:cs typeface="Times New Roman"/>
              </a:rPr>
              <a:t>of motion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76473" y="5965952"/>
            <a:ext cx="2609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-172" baseline="-12152" dirty="0">
                <a:latin typeface="Cambria Math"/>
                <a:cs typeface="Cambria Math"/>
              </a:rPr>
              <a:t>𝜃</a:t>
            </a:r>
            <a:r>
              <a:rPr sz="1600" spc="-60" dirty="0">
                <a:latin typeface="Cambria Math"/>
                <a:cs typeface="Cambria Math"/>
              </a:rPr>
              <a:t> </a:t>
            </a:r>
            <a:r>
              <a:rPr sz="1725" spc="-150" baseline="-31400" dirty="0">
                <a:latin typeface="Cambria Math"/>
                <a:cs typeface="Cambria Math"/>
              </a:rPr>
              <a:t>1</a:t>
            </a:r>
            <a:endParaRPr sz="1725" baseline="-3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92629" y="6295389"/>
            <a:ext cx="5511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21310" algn="l"/>
              </a:tabLst>
            </a:pPr>
            <a:r>
              <a:rPr sz="1150" dirty="0">
                <a:latin typeface="Cambria Math"/>
                <a:cs typeface="Cambria Math"/>
              </a:rPr>
              <a:t>2	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83104" y="6142989"/>
            <a:ext cx="14782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483234" algn="l"/>
              </a:tabLst>
            </a:pPr>
            <a:r>
              <a:rPr sz="1600" spc="409" dirty="0">
                <a:latin typeface="Cambria Math"/>
                <a:cs typeface="Cambria Math"/>
              </a:rPr>
              <a:t> </a:t>
            </a:r>
            <a:r>
              <a:rPr sz="2400" baseline="-29513" dirty="0">
                <a:latin typeface="Cambria Math"/>
                <a:cs typeface="Cambria Math"/>
              </a:rPr>
              <a:t>0	𝐼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42538" y="6255765"/>
            <a:ext cx="2908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−𝑘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7967" y="6356350"/>
            <a:ext cx="6616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7055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6604" y="6008877"/>
            <a:ext cx="33064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441325" algn="l"/>
                <a:tab pos="1365250" algn="l"/>
                <a:tab pos="2362200" algn="l"/>
                <a:tab pos="3056890" algn="l"/>
              </a:tabLst>
            </a:pPr>
            <a:r>
              <a:rPr sz="1600" spc="-80" dirty="0">
                <a:latin typeface="Cambria Math"/>
                <a:cs typeface="Cambria Math"/>
              </a:rPr>
              <a:t>𝐼</a:t>
            </a:r>
            <a:r>
              <a:rPr sz="1725" spc="-120" baseline="-16908" dirty="0">
                <a:latin typeface="Cambria Math"/>
                <a:cs typeface="Cambria Math"/>
              </a:rPr>
              <a:t>1	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28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07965" y="6356350"/>
            <a:ext cx="4972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590" algn="l"/>
              </a:tabLst>
            </a:pPr>
            <a:r>
              <a:rPr sz="1150" dirty="0">
                <a:latin typeface="Cambria Math"/>
                <a:cs typeface="Cambria Math"/>
              </a:rPr>
              <a:t>3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4459" y="6030214"/>
            <a:ext cx="139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04459" y="6267958"/>
            <a:ext cx="139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24528" y="6139941"/>
            <a:ext cx="17183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87655" algn="l"/>
              </a:tabLst>
            </a:pPr>
            <a:r>
              <a:rPr sz="2400" baseline="-31250" dirty="0">
                <a:latin typeface="Cambria Math"/>
                <a:cs typeface="Cambria Math"/>
              </a:rPr>
              <a:t>𝑘	</a:t>
            </a:r>
            <a:r>
              <a:rPr sz="2400" spc="7" baseline="-31250" dirty="0">
                <a:latin typeface="Cambria Math"/>
                <a:cs typeface="Cambria Math"/>
              </a:rPr>
              <a:t>+ </a:t>
            </a:r>
            <a:r>
              <a:rPr sz="2400" baseline="-31250" dirty="0">
                <a:latin typeface="Cambria Math"/>
                <a:cs typeface="Cambria Math"/>
              </a:rPr>
              <a:t>𝑘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2400" baseline="-31250" dirty="0">
                <a:latin typeface="Cambria Math"/>
                <a:cs typeface="Cambria Math"/>
              </a:rPr>
              <a:t>𝜃</a:t>
            </a:r>
            <a:r>
              <a:rPr sz="1600" spc="3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23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170" dirty="0">
                <a:latin typeface="Cambria Math"/>
                <a:cs typeface="Cambria Math"/>
              </a:rPr>
              <a:t> </a:t>
            </a:r>
            <a:r>
              <a:rPr sz="1600" spc="23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05753" y="6139941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2349" y="6566661"/>
            <a:ext cx="19958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matrix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2888" y="6810502"/>
            <a:ext cx="796290" cy="40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0">
              <a:lnSpc>
                <a:spcPts val="1475"/>
              </a:lnSpc>
              <a:spcBef>
                <a:spcPts val="105"/>
              </a:spcBef>
              <a:tabLst>
                <a:tab pos="517525" algn="l"/>
              </a:tabLst>
            </a:pPr>
            <a:r>
              <a:rPr sz="1600" spc="-80" dirty="0">
                <a:latin typeface="Cambria Math"/>
                <a:cs typeface="Cambria Math"/>
              </a:rPr>
              <a:t>𝐼</a:t>
            </a:r>
            <a:r>
              <a:rPr sz="1725" spc="-120" baseline="-16908" dirty="0">
                <a:latin typeface="Cambria Math"/>
                <a:cs typeface="Cambria Math"/>
              </a:rPr>
              <a:t>1	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63500">
              <a:lnSpc>
                <a:spcPts val="1475"/>
              </a:lnSpc>
              <a:tabLst>
                <a:tab pos="495934" algn="l"/>
              </a:tabLst>
            </a:pPr>
            <a:r>
              <a:rPr sz="1600" spc="409" dirty="0">
                <a:latin typeface="Cambria Math"/>
                <a:cs typeface="Cambria Math"/>
              </a:rPr>
              <a:t> </a:t>
            </a:r>
            <a:r>
              <a:rPr sz="2400" baseline="-31250" dirty="0">
                <a:latin typeface="Cambria Math"/>
                <a:cs typeface="Cambria Math"/>
              </a:rPr>
              <a:t>0	</a:t>
            </a:r>
            <a:r>
              <a:rPr sz="2400" spc="-82" baseline="-31250" dirty="0">
                <a:latin typeface="Cambria Math"/>
                <a:cs typeface="Cambria Math"/>
              </a:rPr>
              <a:t>𝐼</a:t>
            </a:r>
            <a:r>
              <a:rPr sz="1725" spc="-82" baseline="-57971" dirty="0">
                <a:latin typeface="Cambria Math"/>
                <a:cs typeface="Cambria Math"/>
              </a:rPr>
              <a:t>2</a:t>
            </a:r>
            <a:r>
              <a:rPr sz="1725" spc="-225" baseline="-57971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05753" y="6941565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20034" y="7706994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96949" y="7322946"/>
            <a:ext cx="2886710" cy="523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stiffness </a:t>
            </a:r>
            <a:r>
              <a:rPr sz="1600" dirty="0">
                <a:latin typeface="Times New Roman"/>
                <a:cs typeface="Times New Roman"/>
              </a:rPr>
              <a:t>matrix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is,</a:t>
            </a:r>
            <a:endParaRPr sz="1600">
              <a:latin typeface="Times New Roman"/>
              <a:cs typeface="Times New Roman"/>
            </a:endParaRPr>
          </a:p>
          <a:p>
            <a:pPr marR="30480" algn="r">
              <a:lnSpc>
                <a:spcPct val="100000"/>
              </a:lnSpc>
              <a:spcBef>
                <a:spcPts val="75"/>
              </a:spcBef>
            </a:pP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68038" y="7575930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04438" y="7822818"/>
            <a:ext cx="15392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755015" algn="l"/>
              </a:tabLst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2400" spc="382" baseline="31250" dirty="0">
                <a:latin typeface="Cambria Math"/>
                <a:cs typeface="Cambria Math"/>
              </a:rPr>
              <a:t> </a:t>
            </a:r>
            <a:endParaRPr sz="2400" baseline="312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05753" y="7706994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08049" y="8064575"/>
            <a:ext cx="5850255" cy="138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0" marR="43180" algn="just">
              <a:lnSpc>
                <a:spcPct val="111900"/>
              </a:lnSpc>
              <a:spcBef>
                <a:spcPts val="60"/>
              </a:spcBef>
            </a:pP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note </a:t>
            </a:r>
            <a:r>
              <a:rPr sz="1600" spc="-5" dirty="0">
                <a:latin typeface="Times New Roman"/>
                <a:cs typeface="Times New Roman"/>
              </a:rPr>
              <a:t>here </a:t>
            </a:r>
            <a:r>
              <a:rPr sz="1600" spc="5" dirty="0">
                <a:latin typeface="Times New Roman"/>
                <a:cs typeface="Times New Roman"/>
              </a:rPr>
              <a:t>that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matrix in Eq. </a:t>
            </a:r>
            <a:r>
              <a:rPr sz="1600" dirty="0">
                <a:latin typeface="Times New Roman"/>
                <a:cs typeface="Times New Roman"/>
              </a:rPr>
              <a:t>5.16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diagonal and the  </a:t>
            </a:r>
            <a:r>
              <a:rPr sz="1600" dirty="0">
                <a:latin typeface="Times New Roman"/>
                <a:cs typeface="Times New Roman"/>
              </a:rPr>
              <a:t>stiffness </a:t>
            </a:r>
            <a:r>
              <a:rPr sz="1600" spc="-5" dirty="0">
                <a:latin typeface="Times New Roman"/>
                <a:cs typeface="Times New Roman"/>
              </a:rPr>
              <a:t>matrix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Eq. </a:t>
            </a:r>
            <a:r>
              <a:rPr sz="1600" dirty="0">
                <a:latin typeface="Times New Roman"/>
                <a:cs typeface="Times New Roman"/>
              </a:rPr>
              <a:t>5.17 </a:t>
            </a:r>
            <a:r>
              <a:rPr sz="1600" spc="-5" dirty="0">
                <a:latin typeface="Times New Roman"/>
                <a:cs typeface="Times New Roman"/>
              </a:rPr>
              <a:t>is symmetric about the diagonal. </a:t>
            </a:r>
            <a:r>
              <a:rPr sz="1600" spc="-10" dirty="0">
                <a:latin typeface="Times New Roman"/>
                <a:cs typeface="Times New Roman"/>
              </a:rPr>
              <a:t>Thus,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square </a:t>
            </a:r>
            <a:r>
              <a:rPr sz="1600" spc="-5" dirty="0">
                <a:latin typeface="Times New Roman"/>
                <a:cs typeface="Times New Roman"/>
              </a:rPr>
              <a:t>matrices are </a:t>
            </a:r>
            <a:r>
              <a:rPr sz="1600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their transpose</a:t>
            </a:r>
            <a:r>
              <a:rPr sz="2400" spc="-7" baseline="1736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Cambria Math"/>
                <a:cs typeface="Cambria Math"/>
              </a:rPr>
              <a:t>𝑘</a:t>
            </a:r>
            <a:r>
              <a:rPr sz="2400" spc="67" baseline="1736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𝑇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45" dirty="0">
                <a:latin typeface="Cambria Math"/>
                <a:cs typeface="Cambria Math"/>
              </a:rPr>
              <a:t>𝑘</a:t>
            </a:r>
            <a:r>
              <a:rPr sz="2400" spc="6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127000" marR="43180" algn="just">
              <a:lnSpc>
                <a:spcPct val="111300"/>
              </a:lnSpc>
              <a:spcBef>
                <a:spcPts val="50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𝑚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𝑇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𝑚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10" dirty="0">
                <a:latin typeface="Times New Roman"/>
                <a:cs typeface="Times New Roman"/>
              </a:rPr>
              <a:t>Also,</a:t>
            </a:r>
            <a:r>
              <a:rPr sz="2400" spc="-15" baseline="1736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𝑚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1725" spc="-22" baseline="28985" dirty="0">
                <a:latin typeface="Cambria Math"/>
                <a:cs typeface="Cambria Math"/>
              </a:rPr>
              <a:t>−1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1/𝑚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since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mass matrix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spc="-5" dirty="0">
                <a:latin typeface="Times New Roman"/>
                <a:cs typeface="Times New Roman"/>
              </a:rPr>
              <a:t>diagonal.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6949" y="866596"/>
            <a:ext cx="5744845" cy="8242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5.6</a:t>
            </a:r>
            <a:endParaRPr sz="1600">
              <a:latin typeface="Times New Roman"/>
              <a:cs typeface="Times New Roman"/>
            </a:endParaRPr>
          </a:p>
          <a:p>
            <a:pPr marL="38100" marR="30480">
              <a:lnSpc>
                <a:spcPts val="2110"/>
              </a:lnSpc>
              <a:spcBef>
                <a:spcPts val="80"/>
              </a:spcBef>
            </a:pPr>
            <a:r>
              <a:rPr sz="1600" spc="-5" dirty="0">
                <a:latin typeface="Times New Roman"/>
                <a:cs typeface="Times New Roman"/>
              </a:rPr>
              <a:t>Determine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natural frequencies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normal </a:t>
            </a:r>
            <a:r>
              <a:rPr sz="1600" spc="-5" dirty="0">
                <a:latin typeface="Times New Roman"/>
                <a:cs typeface="Times New Roman"/>
              </a:rPr>
              <a:t>modes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torsional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fig. 5.9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15" dirty="0">
                <a:latin typeface="Cambria Math"/>
                <a:cs typeface="Cambria Math"/>
              </a:rPr>
              <a:t>𝑘</a:t>
            </a:r>
            <a:r>
              <a:rPr sz="1725" spc="22" baseline="-16908" dirty="0">
                <a:latin typeface="Cambria Math"/>
                <a:cs typeface="Cambria Math"/>
              </a:rPr>
              <a:t>𝑡2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2𝑘</a:t>
            </a:r>
            <a:r>
              <a:rPr sz="1725" spc="15" baseline="-16908" dirty="0">
                <a:latin typeface="Cambria Math"/>
                <a:cs typeface="Cambria Math"/>
              </a:rPr>
              <a:t>𝑡1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2𝐽</a:t>
            </a:r>
            <a:r>
              <a:rPr sz="1725" spc="-67" baseline="-16908" dirty="0">
                <a:latin typeface="Cambria Math"/>
                <a:cs typeface="Cambria Math"/>
              </a:rPr>
              <a:t>1</a:t>
            </a:r>
            <a:r>
              <a:rPr sz="1725" spc="-14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6949" y="2479116"/>
            <a:ext cx="5751195" cy="8369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8100" marR="30480">
              <a:lnSpc>
                <a:spcPts val="2160"/>
              </a:lnSpc>
              <a:spcBef>
                <a:spcPts val="65"/>
              </a:spcBef>
            </a:pP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spc="15" dirty="0">
                <a:latin typeface="Cambria Math"/>
                <a:cs typeface="Cambria Math"/>
              </a:rPr>
              <a:t>𝑘</a:t>
            </a:r>
            <a:r>
              <a:rPr sz="1725" spc="22" baseline="-16908" dirty="0">
                <a:latin typeface="Cambria Math"/>
                <a:cs typeface="Cambria Math"/>
              </a:rPr>
              <a:t>𝑡1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15" dirty="0">
                <a:latin typeface="Cambria Math"/>
                <a:cs typeface="Cambria Math"/>
              </a:rPr>
              <a:t>𝑘</a:t>
            </a:r>
            <a:r>
              <a:rPr sz="1725" spc="22" baseline="-16908" dirty="0">
                <a:latin typeface="Cambria Math"/>
                <a:cs typeface="Cambria Math"/>
              </a:rPr>
              <a:t>𝑡2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30" dirty="0">
                <a:latin typeface="Cambria Math"/>
                <a:cs typeface="Cambria Math"/>
              </a:rPr>
              <a:t>2𝐽</a:t>
            </a:r>
            <a:r>
              <a:rPr sz="1725" spc="-44" baseline="-16908" dirty="0">
                <a:latin typeface="Cambria Math"/>
                <a:cs typeface="Cambria Math"/>
              </a:rPr>
              <a:t>0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15" dirty="0">
                <a:latin typeface="Cambria Math"/>
                <a:cs typeface="Cambria Math"/>
              </a:rPr>
              <a:t>𝑘</a:t>
            </a:r>
            <a:r>
              <a:rPr sz="1725" spc="22" baseline="-16908" dirty="0">
                <a:latin typeface="Cambria Math"/>
                <a:cs typeface="Cambria Math"/>
              </a:rPr>
              <a:t>𝑡3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Times New Roman"/>
                <a:cs typeface="Times New Roman"/>
              </a:rPr>
              <a:t>and external  torques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5" dirty="0">
                <a:latin typeface="Cambria Math"/>
                <a:cs typeface="Cambria Math"/>
              </a:rPr>
              <a:t>𝑇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𝑇</a:t>
            </a:r>
            <a:r>
              <a:rPr sz="1725" spc="-127" baseline="-16908" dirty="0">
                <a:latin typeface="Cambria Math"/>
                <a:cs typeface="Cambria Math"/>
              </a:rPr>
              <a:t>2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Times New Roman"/>
                <a:cs typeface="Times New Roman"/>
              </a:rPr>
              <a:t>equations of motion are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1953" y="3293440"/>
            <a:ext cx="440690" cy="6045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45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00" spc="-5" dirty="0">
                <a:latin typeface="Times New Roman"/>
                <a:cs typeface="Times New Roman"/>
              </a:rPr>
              <a:t>(E.2)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6949" y="3293440"/>
            <a:ext cx="4893310" cy="876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165" marR="1361440" indent="112395">
              <a:lnSpc>
                <a:spcPct val="118700"/>
              </a:lnSpc>
              <a:spcBef>
                <a:spcPts val="100"/>
              </a:spcBef>
            </a:pP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0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3𝑘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320" dirty="0">
                <a:latin typeface="Cambria Math"/>
                <a:cs typeface="Cambria Math"/>
              </a:rPr>
              <a:t>0  </a:t>
            </a:r>
            <a:r>
              <a:rPr sz="1600" spc="-30" dirty="0">
                <a:latin typeface="Cambria Math"/>
                <a:cs typeface="Cambria Math"/>
              </a:rPr>
              <a:t>2𝐽</a:t>
            </a:r>
            <a:r>
              <a:rPr sz="1725" spc="-44" baseline="-16908" dirty="0">
                <a:latin typeface="Cambria Math"/>
                <a:cs typeface="Cambria Math"/>
              </a:rPr>
              <a:t>0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15" dirty="0">
                <a:latin typeface="Cambria Math"/>
                <a:cs typeface="Cambria Math"/>
              </a:rPr>
              <a:t> </a:t>
            </a:r>
            <a:r>
              <a:rPr sz="1600" spc="-34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solution, </a:t>
            </a: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𝑖</a:t>
            </a:r>
            <a:r>
              <a:rPr sz="1725" spc="-30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Θ</a:t>
            </a:r>
            <a:r>
              <a:rPr sz="1725" spc="7" baseline="-16908" dirty="0">
                <a:latin typeface="Cambria Math"/>
                <a:cs typeface="Cambria Math"/>
              </a:rPr>
              <a:t>𝑖 </a:t>
            </a:r>
            <a:r>
              <a:rPr sz="1600" spc="-5" dirty="0">
                <a:latin typeface="Cambria Math"/>
                <a:cs typeface="Cambria Math"/>
              </a:rPr>
              <a:t>cos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spc="30" dirty="0">
                <a:latin typeface="Cambria Math"/>
                <a:cs typeface="Cambria Math"/>
              </a:rPr>
              <a:t>𝜙</a:t>
            </a:r>
            <a:r>
              <a:rPr sz="2400" spc="44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; 𝑖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,2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07132" y="4313682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7932" y="4179570"/>
            <a:ext cx="11557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𝐽</a:t>
            </a:r>
            <a:r>
              <a:rPr sz="1725" spc="-82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3𝑘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1020" y="4453889"/>
            <a:ext cx="5124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−2𝑘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3040" y="4435601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9809" y="4150309"/>
            <a:ext cx="127190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latin typeface="Cambria Math"/>
                <a:cs typeface="Cambria Math"/>
              </a:rPr>
              <a:t>−2𝑘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−2𝜔 </a:t>
            </a:r>
            <a:r>
              <a:rPr sz="1600" spc="-55" dirty="0">
                <a:latin typeface="Cambria Math"/>
                <a:cs typeface="Cambria Math"/>
              </a:rPr>
              <a:t>𝐽</a:t>
            </a:r>
            <a:r>
              <a:rPr sz="1725" spc="-82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1702" y="4203953"/>
            <a:ext cx="6877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61340" algn="l"/>
              </a:tabLst>
            </a:pPr>
            <a:r>
              <a:rPr sz="1600" spc="5" dirty="0">
                <a:latin typeface="Cambria Math"/>
                <a:cs typeface="Cambria Math"/>
              </a:rPr>
              <a:t>𝑋	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30722" y="4441697"/>
            <a:ext cx="1390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73421" y="4313682"/>
            <a:ext cx="9956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spc="245" dirty="0">
                <a:latin typeface="Cambria Math"/>
                <a:cs typeface="Cambria Math"/>
              </a:rPr>
              <a:t> </a:t>
            </a:r>
            <a:r>
              <a:rPr sz="2400" spc="15" baseline="-34722" dirty="0">
                <a:latin typeface="Cambria Math"/>
                <a:cs typeface="Cambria Math"/>
              </a:rPr>
              <a:t>Θ</a:t>
            </a:r>
            <a:r>
              <a:rPr sz="1600" spc="2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23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170" dirty="0">
                <a:latin typeface="Cambria Math"/>
                <a:cs typeface="Cambria Math"/>
              </a:rPr>
              <a:t> </a:t>
            </a:r>
            <a:r>
              <a:rPr sz="1600" spc="23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85001" y="4313682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22349" y="4725161"/>
            <a:ext cx="28981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frequency equation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33271" y="5133847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71371" y="4999735"/>
            <a:ext cx="2218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30375" algn="l"/>
              </a:tabLst>
            </a:pP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𝐽</a:t>
            </a:r>
            <a:r>
              <a:rPr sz="1725" spc="-82" baseline="-16908" dirty="0">
                <a:latin typeface="Cambria Math"/>
                <a:cs typeface="Cambria Math"/>
              </a:rPr>
              <a:t>0</a:t>
            </a:r>
            <a:r>
              <a:rPr sz="1725" spc="4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3𝑘</a:t>
            </a:r>
            <a:r>
              <a:rPr sz="1725" baseline="-16908" dirty="0">
                <a:latin typeface="Cambria Math"/>
                <a:cs typeface="Cambria Math"/>
              </a:rPr>
              <a:t>𝑡	</a:t>
            </a:r>
            <a:r>
              <a:rPr sz="1600" dirty="0">
                <a:latin typeface="Cambria Math"/>
                <a:cs typeface="Cambria Math"/>
              </a:rPr>
              <a:t>−2𝑘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29178" y="525576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7673" y="5374639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4458" y="5274055"/>
            <a:ext cx="2205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029335" algn="l"/>
              </a:tabLst>
            </a:pPr>
            <a:r>
              <a:rPr sz="1600" dirty="0">
                <a:latin typeface="Cambria Math"/>
                <a:cs typeface="Cambria Math"/>
              </a:rPr>
              <a:t>−2𝑘</a:t>
            </a:r>
            <a:r>
              <a:rPr sz="1725" baseline="-16908" dirty="0">
                <a:latin typeface="Cambria Math"/>
                <a:cs typeface="Cambria Math"/>
              </a:rPr>
              <a:t>𝑡	</a:t>
            </a:r>
            <a:r>
              <a:rPr sz="1600" dirty="0">
                <a:latin typeface="Cambria Math"/>
                <a:cs typeface="Cambria Math"/>
              </a:rPr>
              <a:t>−2𝜔 𝐽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2𝑘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8759" y="5374639"/>
            <a:ext cx="831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𝑡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3373" y="5237479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8614" y="5115559"/>
            <a:ext cx="18688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079" algn="l"/>
                <a:tab pos="1207770" algn="l"/>
                <a:tab pos="1774825" algn="l"/>
              </a:tabLst>
            </a:pPr>
            <a:r>
              <a:rPr sz="1150" dirty="0">
                <a:latin typeface="Cambria Math"/>
                <a:cs typeface="Cambria Math"/>
              </a:rPr>
              <a:t>2	4	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99559" y="5133847"/>
            <a:ext cx="28422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955675" algn="l"/>
                <a:tab pos="1901189" algn="l"/>
              </a:tabLst>
            </a:pPr>
            <a:r>
              <a:rPr sz="1600" spc="254" dirty="0">
                <a:latin typeface="Cambria Math"/>
                <a:cs typeface="Cambria Math"/>
              </a:rPr>
              <a:t> </a:t>
            </a:r>
            <a:r>
              <a:rPr sz="1600" spc="7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2𝐽 </a:t>
            </a:r>
            <a:r>
              <a:rPr sz="1600" spc="7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	− </a:t>
            </a:r>
            <a:r>
              <a:rPr sz="1600" spc="-30" dirty="0">
                <a:latin typeface="Cambria Math"/>
                <a:cs typeface="Cambria Math"/>
              </a:rPr>
              <a:t>8𝐽</a:t>
            </a:r>
            <a:r>
              <a:rPr sz="1725" spc="-44" baseline="-16908" dirty="0">
                <a:latin typeface="Cambria Math"/>
                <a:cs typeface="Cambria Math"/>
              </a:rPr>
              <a:t>0</a:t>
            </a:r>
            <a:r>
              <a:rPr sz="1725" spc="-24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𝑡</a:t>
            </a:r>
            <a:r>
              <a:rPr sz="1725" spc="-16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	+ </a:t>
            </a:r>
            <a:r>
              <a:rPr sz="1600" dirty="0">
                <a:latin typeface="Cambria Math"/>
                <a:cs typeface="Cambria Math"/>
              </a:rPr>
              <a:t>2𝑘</a:t>
            </a:r>
            <a:r>
              <a:rPr sz="1725" baseline="-16908" dirty="0">
                <a:latin typeface="Cambria Math"/>
                <a:cs typeface="Cambria Math"/>
              </a:rPr>
              <a:t>𝑡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23464" y="5990843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03880" y="610361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01667" y="610361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01667" y="58872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184249" y="5956808"/>
            <a:ext cx="4856480" cy="351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ts val="1545"/>
              </a:lnSpc>
              <a:spcBef>
                <a:spcPts val="105"/>
              </a:spcBef>
            </a:pPr>
            <a:r>
              <a:rPr sz="2400" spc="22" baseline="3472" dirty="0">
                <a:latin typeface="Cambria Math"/>
                <a:cs typeface="Cambria Math"/>
              </a:rPr>
              <a:t>𝜔</a:t>
            </a:r>
            <a:r>
              <a:rPr sz="1725" spc="22" baseline="33816" dirty="0">
                <a:latin typeface="Cambria Math"/>
                <a:cs typeface="Cambria Math"/>
              </a:rPr>
              <a:t>2  </a:t>
            </a:r>
            <a:r>
              <a:rPr sz="2400" spc="7" baseline="3472" dirty="0">
                <a:latin typeface="Cambria Math"/>
                <a:cs typeface="Cambria Math"/>
              </a:rPr>
              <a:t>=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2400" baseline="3472" dirty="0">
                <a:latin typeface="Cambria Math"/>
                <a:cs typeface="Cambria Math"/>
              </a:rPr>
              <a:t>2 </a:t>
            </a:r>
            <a:r>
              <a:rPr sz="2400" spc="7" baseline="3472" dirty="0">
                <a:latin typeface="Cambria Math"/>
                <a:cs typeface="Cambria Math"/>
              </a:rPr>
              <a:t>∓  </a:t>
            </a:r>
            <a:r>
              <a:rPr sz="1600" spc="5" dirty="0">
                <a:latin typeface="Cambria Math"/>
                <a:cs typeface="Cambria Math"/>
              </a:rPr>
              <a:t>  </a:t>
            </a:r>
            <a:r>
              <a:rPr sz="2400" spc="-7" baseline="3472" dirty="0">
                <a:latin typeface="Cambria Math"/>
                <a:cs typeface="Cambria Math"/>
              </a:rPr>
              <a:t>3</a:t>
            </a:r>
            <a:r>
              <a:rPr sz="2400" spc="-7" baseline="1736" dirty="0">
                <a:latin typeface="Cambria Math"/>
                <a:cs typeface="Cambria Math"/>
              </a:rPr>
              <a:t>    </a:t>
            </a:r>
            <a:r>
              <a:rPr sz="1725" spc="44" baseline="50724" dirty="0">
                <a:latin typeface="Cambria Math"/>
                <a:cs typeface="Cambria Math"/>
              </a:rPr>
              <a:t>𝑘</a:t>
            </a:r>
            <a:r>
              <a:rPr sz="1425" spc="44" baseline="46783" dirty="0">
                <a:latin typeface="Cambria Math"/>
                <a:cs typeface="Cambria Math"/>
              </a:rPr>
              <a:t>𝑡  </a:t>
            </a:r>
            <a:r>
              <a:rPr sz="2400" baseline="3472" dirty="0">
                <a:latin typeface="Cambria Math"/>
                <a:cs typeface="Cambria Math"/>
              </a:rPr>
              <a:t>;  </a:t>
            </a:r>
            <a:r>
              <a:rPr sz="2400" spc="-30" baseline="3472" dirty="0">
                <a:latin typeface="Cambria Math"/>
                <a:cs typeface="Cambria Math"/>
              </a:rPr>
              <a:t>𝜔</a:t>
            </a:r>
            <a:r>
              <a:rPr sz="1725" spc="-30" baseline="-12077" dirty="0">
                <a:latin typeface="Cambria Math"/>
                <a:cs typeface="Cambria Math"/>
              </a:rPr>
              <a:t>1  </a:t>
            </a:r>
            <a:r>
              <a:rPr sz="2400" spc="7" baseline="3472" dirty="0">
                <a:latin typeface="Cambria Math"/>
                <a:cs typeface="Cambria Math"/>
              </a:rPr>
              <a:t>= </a:t>
            </a:r>
            <a:r>
              <a:rPr sz="2400" baseline="3472" dirty="0">
                <a:latin typeface="Cambria Math"/>
                <a:cs typeface="Cambria Math"/>
              </a:rPr>
              <a:t>0.5176</a:t>
            </a:r>
            <a:r>
              <a:rPr sz="1600" dirty="0">
                <a:latin typeface="Cambria Math"/>
                <a:cs typeface="Cambria Math"/>
              </a:rPr>
              <a:t>    </a:t>
            </a:r>
            <a:r>
              <a:rPr sz="1725" spc="44" baseline="50724" dirty="0">
                <a:latin typeface="Cambria Math"/>
                <a:cs typeface="Cambria Math"/>
              </a:rPr>
              <a:t>𝑘</a:t>
            </a:r>
            <a:r>
              <a:rPr sz="1425" spc="44" baseline="46783" dirty="0">
                <a:latin typeface="Cambria Math"/>
                <a:cs typeface="Cambria Math"/>
              </a:rPr>
              <a:t>𝑡   </a:t>
            </a:r>
            <a:r>
              <a:rPr sz="2400" baseline="3472" dirty="0">
                <a:latin typeface="Cambria Math"/>
                <a:cs typeface="Cambria Math"/>
              </a:rPr>
              <a:t>;  </a:t>
            </a:r>
            <a:r>
              <a:rPr sz="2400" spc="7" baseline="3472" dirty="0">
                <a:latin typeface="Cambria Math"/>
                <a:cs typeface="Cambria Math"/>
              </a:rPr>
              <a:t>𝜔</a:t>
            </a:r>
            <a:r>
              <a:rPr sz="1725" spc="7" baseline="-12077" dirty="0">
                <a:latin typeface="Cambria Math"/>
                <a:cs typeface="Cambria Math"/>
              </a:rPr>
              <a:t>2  </a:t>
            </a:r>
            <a:r>
              <a:rPr sz="2400" spc="7" baseline="3472" dirty="0">
                <a:latin typeface="Cambria Math"/>
                <a:cs typeface="Cambria Math"/>
              </a:rPr>
              <a:t>= </a:t>
            </a:r>
            <a:r>
              <a:rPr sz="2400" baseline="3472" dirty="0">
                <a:latin typeface="Cambria Math"/>
                <a:cs typeface="Cambria Math"/>
              </a:rPr>
              <a:t>1.9319</a:t>
            </a:r>
            <a:r>
              <a:rPr sz="1600" dirty="0">
                <a:latin typeface="Cambria Math"/>
                <a:cs typeface="Cambria Math"/>
              </a:rPr>
              <a:t>  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725" spc="44" baseline="50724" dirty="0">
                <a:latin typeface="Cambria Math"/>
                <a:cs typeface="Cambria Math"/>
              </a:rPr>
              <a:t>𝑘</a:t>
            </a:r>
            <a:r>
              <a:rPr sz="1425" spc="44" baseline="46783" dirty="0">
                <a:latin typeface="Cambria Math"/>
                <a:cs typeface="Cambria Math"/>
              </a:rPr>
              <a:t>𝑡</a:t>
            </a:r>
            <a:endParaRPr sz="1425" baseline="46783">
              <a:latin typeface="Cambria Math"/>
              <a:cs typeface="Cambria Math"/>
            </a:endParaRPr>
          </a:p>
          <a:p>
            <a:pPr marL="1425575">
              <a:lnSpc>
                <a:spcPts val="1005"/>
              </a:lnSpc>
              <a:tabLst>
                <a:tab pos="3023235" algn="l"/>
                <a:tab pos="4663440" algn="l"/>
              </a:tabLst>
            </a:pPr>
            <a:r>
              <a:rPr sz="1150" spc="20" dirty="0">
                <a:latin typeface="Cambria Math"/>
                <a:cs typeface="Cambria Math"/>
              </a:rPr>
              <a:t>𝐽</a:t>
            </a:r>
            <a:r>
              <a:rPr sz="1425" spc="30" baseline="-14619" dirty="0">
                <a:latin typeface="Cambria Math"/>
                <a:cs typeface="Cambria Math"/>
              </a:rPr>
              <a:t>0	</a:t>
            </a:r>
            <a:r>
              <a:rPr sz="1150" spc="20" dirty="0">
                <a:latin typeface="Cambria Math"/>
                <a:cs typeface="Cambria Math"/>
              </a:rPr>
              <a:t>𝐽</a:t>
            </a:r>
            <a:r>
              <a:rPr sz="1425" spc="30" baseline="-14619" dirty="0">
                <a:latin typeface="Cambria Math"/>
                <a:cs typeface="Cambria Math"/>
              </a:rPr>
              <a:t>0	</a:t>
            </a:r>
            <a:r>
              <a:rPr sz="1150" spc="20" dirty="0">
                <a:latin typeface="Cambria Math"/>
                <a:cs typeface="Cambria Math"/>
              </a:rPr>
              <a:t>𝐽</a:t>
            </a:r>
            <a:r>
              <a:rPr sz="1425" spc="30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842127" y="610361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42127" y="58872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058280" y="5542279"/>
            <a:ext cx="864235" cy="673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R="19685" algn="r">
              <a:lnSpc>
                <a:spcPct val="100000"/>
              </a:lnSpc>
              <a:spcBef>
                <a:spcPts val="1250"/>
              </a:spcBef>
              <a:tabLst>
                <a:tab pos="410845" algn="l"/>
              </a:tabLst>
            </a:pPr>
            <a:r>
              <a:rPr sz="1600" dirty="0">
                <a:latin typeface="Cambria Math"/>
                <a:cs typeface="Cambria Math"/>
              </a:rPr>
              <a:t>;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81273" y="6335014"/>
            <a:ext cx="358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127" baseline="-28985" dirty="0">
                <a:latin typeface="Cambria Math"/>
                <a:cs typeface="Cambria Math"/>
              </a:rPr>
              <a:t>Θ</a:t>
            </a:r>
            <a:r>
              <a:rPr sz="1150" spc="110" dirty="0">
                <a:latin typeface="Cambria Math"/>
                <a:cs typeface="Cambria Math"/>
              </a:rPr>
              <a:t> </a:t>
            </a:r>
            <a:r>
              <a:rPr sz="950" spc="45" dirty="0">
                <a:latin typeface="Cambria Math"/>
                <a:cs typeface="Cambria Math"/>
              </a:rPr>
              <a:t>1</a:t>
            </a:r>
            <a:r>
              <a:rPr sz="950" spc="185" dirty="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07257" y="6737350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84322" y="6584950"/>
            <a:ext cx="3524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7" baseline="-28985" dirty="0">
                <a:latin typeface="Cambria Math"/>
                <a:cs typeface="Cambria Math"/>
              </a:rPr>
              <a:t>𝛩</a:t>
            </a:r>
            <a:r>
              <a:rPr sz="1150" spc="110" dirty="0">
                <a:latin typeface="Cambria Math"/>
                <a:cs typeface="Cambria Math"/>
              </a:rPr>
              <a:t> </a:t>
            </a:r>
            <a:r>
              <a:rPr sz="950" spc="45" dirty="0">
                <a:latin typeface="Cambria Math"/>
                <a:cs typeface="Cambria Math"/>
              </a:rPr>
              <a:t>1</a:t>
            </a:r>
            <a:r>
              <a:rPr sz="950" spc="185" dirty="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30167" y="6414261"/>
            <a:ext cx="8528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" dirty="0">
                <a:latin typeface="Cambria Math"/>
                <a:cs typeface="Cambria Math"/>
              </a:rPr>
              <a:t>−𝐽</a:t>
            </a:r>
            <a:r>
              <a:rPr sz="1425" spc="7" baseline="-14619" dirty="0">
                <a:latin typeface="Cambria Math"/>
                <a:cs typeface="Cambria Math"/>
              </a:rPr>
              <a:t>0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95" baseline="263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+3𝑘</a:t>
            </a:r>
            <a:r>
              <a:rPr sz="1425" spc="22" baseline="-14619" dirty="0">
                <a:latin typeface="Cambria Math"/>
                <a:cs typeface="Cambria Math"/>
              </a:rPr>
              <a:t>𝑡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07535" y="6636765"/>
            <a:ext cx="2984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2𝑘</a:t>
            </a:r>
            <a:r>
              <a:rPr sz="1425" spc="44" baseline="-14619" dirty="0">
                <a:latin typeface="Cambria Math"/>
                <a:cs typeface="Cambria Math"/>
              </a:rPr>
              <a:t>𝑡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54173" y="6475221"/>
            <a:ext cx="27108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379220" algn="l"/>
                <a:tab pos="1803400" algn="l"/>
              </a:tabLst>
            </a:pP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2400" u="sng" spc="21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25" u="sng" spc="7" baseline="35087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    </a:t>
            </a:r>
            <a:r>
              <a:rPr sz="1425" spc="7" baseline="35087" dirty="0">
                <a:latin typeface="Cambria Math"/>
                <a:cs typeface="Cambria Math"/>
              </a:rPr>
              <a:t> </a:t>
            </a:r>
            <a:r>
              <a:rPr sz="1425" spc="44" baseline="35087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256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25" u="sng" spc="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1.3661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85001" y="6475221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28873" y="6868414"/>
            <a:ext cx="358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127" baseline="-28985" dirty="0">
                <a:latin typeface="Cambria Math"/>
                <a:cs typeface="Cambria Math"/>
              </a:rPr>
              <a:t>Θ</a:t>
            </a:r>
            <a:r>
              <a:rPr sz="1150" spc="110" dirty="0">
                <a:latin typeface="Cambria Math"/>
                <a:cs typeface="Cambria Math"/>
              </a:rPr>
              <a:t> </a:t>
            </a:r>
            <a:r>
              <a:rPr sz="950" spc="45" dirty="0">
                <a:latin typeface="Cambria Math"/>
                <a:cs typeface="Cambria Math"/>
              </a:rPr>
              <a:t>2</a:t>
            </a:r>
            <a:r>
              <a:rPr sz="950" spc="185" dirty="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4857" y="7271130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31922" y="7118350"/>
            <a:ext cx="3524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7" baseline="-28985" dirty="0">
                <a:latin typeface="Cambria Math"/>
                <a:cs typeface="Cambria Math"/>
              </a:rPr>
              <a:t>𝛩</a:t>
            </a:r>
            <a:r>
              <a:rPr sz="1150" spc="110" dirty="0">
                <a:latin typeface="Cambria Math"/>
                <a:cs typeface="Cambria Math"/>
              </a:rPr>
              <a:t> </a:t>
            </a:r>
            <a:r>
              <a:rPr sz="950" spc="45" dirty="0">
                <a:latin typeface="Cambria Math"/>
                <a:cs typeface="Cambria Math"/>
              </a:rPr>
              <a:t>2</a:t>
            </a:r>
            <a:r>
              <a:rPr sz="950" spc="185" dirty="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77514" y="6947661"/>
            <a:ext cx="8534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" dirty="0">
                <a:latin typeface="Cambria Math"/>
                <a:cs typeface="Cambria Math"/>
              </a:rPr>
              <a:t>−𝐽</a:t>
            </a:r>
            <a:r>
              <a:rPr sz="1425" spc="7" baseline="-14619" dirty="0">
                <a:latin typeface="Cambria Math"/>
                <a:cs typeface="Cambria Math"/>
              </a:rPr>
              <a:t>0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202" baseline="263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+3𝑘</a:t>
            </a:r>
            <a:r>
              <a:rPr sz="1425" spc="22" baseline="-14619" dirty="0">
                <a:latin typeface="Cambria Math"/>
                <a:cs typeface="Cambria Math"/>
              </a:rPr>
              <a:t>𝑡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55135" y="7170165"/>
            <a:ext cx="2984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2𝑘</a:t>
            </a:r>
            <a:r>
              <a:rPr sz="1425" spc="44" baseline="-14619" dirty="0">
                <a:latin typeface="Cambria Math"/>
                <a:cs typeface="Cambria Math"/>
              </a:rPr>
              <a:t>𝑡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01773" y="7008621"/>
            <a:ext cx="28663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379220" algn="l"/>
                <a:tab pos="1803400" algn="l"/>
              </a:tabLst>
            </a:pP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2400" u="sng" spc="217" baseline="208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25" u="sng" spc="7" baseline="35087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    </a:t>
            </a:r>
            <a:r>
              <a:rPr sz="1425" spc="7" baseline="35087" dirty="0">
                <a:latin typeface="Cambria Math"/>
                <a:cs typeface="Cambria Math"/>
              </a:rPr>
              <a:t> </a:t>
            </a:r>
            <a:r>
              <a:rPr sz="1425" spc="44" baseline="35087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2256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25" u="sng" spc="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	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−0.3661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85001" y="7008621"/>
            <a:ext cx="43878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1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22349" y="7414386"/>
            <a:ext cx="46374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corresponding </a:t>
            </a:r>
            <a:r>
              <a:rPr sz="1600" dirty="0">
                <a:latin typeface="Times New Roman"/>
                <a:cs typeface="Times New Roman"/>
              </a:rPr>
              <a:t>mode </a:t>
            </a:r>
            <a:r>
              <a:rPr sz="1600" spc="-10" dirty="0">
                <a:latin typeface="Times New Roman"/>
                <a:cs typeface="Times New Roman"/>
              </a:rPr>
              <a:t>shapes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1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Fig.5.9(a).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96949" y="8735644"/>
            <a:ext cx="5741670" cy="8305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5.7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Find the frequency equation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Fig.5.10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35" dirty="0">
                <a:latin typeface="Cambria Math"/>
                <a:cs typeface="Cambria Math"/>
              </a:rPr>
              <a:t>𝑘</a:t>
            </a:r>
            <a:r>
              <a:rPr sz="1600" spc="35" dirty="0">
                <a:latin typeface="Times New Roman"/>
                <a:cs typeface="Times New Roman"/>
              </a:rPr>
              <a:t>,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𝑟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0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𝐽</a:t>
            </a:r>
            <a:r>
              <a:rPr sz="1600" spc="1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6949" y="1110436"/>
            <a:ext cx="4359275" cy="11811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Applying the torque equation </a:t>
            </a:r>
            <a:r>
              <a:rPr sz="1600" spc="5" dirty="0">
                <a:latin typeface="Cambria Math"/>
                <a:cs typeface="Cambria Math"/>
              </a:rPr>
              <a:t>Σ𝑇 = </a:t>
            </a:r>
            <a:r>
              <a:rPr sz="1600" spc="-40" dirty="0">
                <a:latin typeface="Cambria Math"/>
                <a:cs typeface="Cambria Math"/>
              </a:rPr>
              <a:t>𝐽𝜃</a:t>
            </a:r>
            <a:r>
              <a:rPr sz="2400" spc="-60" baseline="12152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  <a:p>
            <a:pPr marL="928369">
              <a:lnSpc>
                <a:spcPct val="100000"/>
              </a:lnSpc>
              <a:spcBef>
                <a:spcPts val="385"/>
              </a:spcBef>
            </a:pP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725" spc="-22" baseline="2415" dirty="0">
                <a:latin typeface="Cambria Math"/>
                <a:cs typeface="Cambria Math"/>
              </a:rPr>
              <a:t> 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-55" dirty="0">
                <a:latin typeface="Cambria Math"/>
                <a:cs typeface="Cambria Math"/>
              </a:rPr>
              <a:t>𝜃</a:t>
            </a:r>
            <a:r>
              <a:rPr sz="1725" spc="-82" baseline="-16908" dirty="0">
                <a:latin typeface="Cambria Math"/>
                <a:cs typeface="Cambria Math"/>
              </a:rPr>
              <a:t>1 </a:t>
            </a:r>
            <a:r>
              <a:rPr sz="1725" spc="-82" baseline="2415" dirty="0">
                <a:latin typeface="Cambria Math"/>
                <a:cs typeface="Cambria Math"/>
              </a:rPr>
              <a:t> 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70" dirty="0">
                <a:latin typeface="Cambria Math"/>
                <a:cs typeface="Cambria Math"/>
              </a:rPr>
              <a:t>(𝑟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-55" dirty="0">
                <a:latin typeface="Cambria Math"/>
                <a:cs typeface="Cambria Math"/>
              </a:rPr>
              <a:t>𝜃</a:t>
            </a:r>
            <a:r>
              <a:rPr sz="1725" spc="-82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</a:t>
            </a:r>
            <a:r>
              <a:rPr sz="1725" spc="-315" baseline="-16908" dirty="0">
                <a:latin typeface="Cambria Math"/>
                <a:cs typeface="Cambria Math"/>
              </a:rPr>
              <a:t> </a:t>
            </a:r>
            <a:r>
              <a:rPr sz="1600" spc="-80" dirty="0">
                <a:latin typeface="Cambria Math"/>
                <a:cs typeface="Cambria Math"/>
              </a:rPr>
              <a:t>)𝑟</a:t>
            </a:r>
            <a:r>
              <a:rPr sz="1725" spc="-120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  <a:p>
            <a:pPr marL="894715">
              <a:lnSpc>
                <a:spcPct val="100000"/>
              </a:lnSpc>
              <a:spcBef>
                <a:spcPts val="360"/>
              </a:spcBef>
            </a:pP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35" dirty="0">
                <a:latin typeface="Cambria Math"/>
                <a:cs typeface="Cambria Math"/>
              </a:rPr>
              <a:t>𝑟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600" spc="-35" dirty="0">
                <a:latin typeface="Cambria Math"/>
                <a:cs typeface="Cambria Math"/>
              </a:rPr>
              <a:t>𝜃</a:t>
            </a:r>
            <a:r>
              <a:rPr sz="1725" spc="-52" baseline="-16908" dirty="0">
                <a:latin typeface="Cambria Math"/>
                <a:cs typeface="Cambria Math"/>
              </a:rPr>
              <a:t>2 </a:t>
            </a:r>
            <a:r>
              <a:rPr sz="1725" spc="-52" baseline="2415" dirty="0">
                <a:latin typeface="Cambria Math"/>
                <a:cs typeface="Cambria Math"/>
              </a:rPr>
              <a:t> 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65" dirty="0">
                <a:latin typeface="Cambria Math"/>
                <a:cs typeface="Cambria Math"/>
              </a:rPr>
              <a:t>(𝑟</a:t>
            </a:r>
            <a:r>
              <a:rPr sz="1725" spc="-97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r>
              <a:rPr sz="1725" spc="-209" baseline="-16908" dirty="0">
                <a:latin typeface="Cambria Math"/>
                <a:cs typeface="Cambria Math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𝜃</a:t>
            </a:r>
            <a:r>
              <a:rPr sz="1725" spc="-60" baseline="-16908" dirty="0">
                <a:latin typeface="Cambria Math"/>
                <a:cs typeface="Cambria Math"/>
              </a:rPr>
              <a:t>1</a:t>
            </a:r>
            <a:r>
              <a:rPr sz="1600" spc="-40" dirty="0">
                <a:latin typeface="Cambria Math"/>
                <a:cs typeface="Cambria Math"/>
              </a:rPr>
              <a:t>)𝑟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5001" y="1686890"/>
            <a:ext cx="438784" cy="6045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r>
              <a:rPr sz="1600" spc="1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37992" y="2515234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648" y="12191"/>
                </a:lnTo>
                <a:lnTo>
                  <a:pt x="85648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05204" y="2362326"/>
            <a:ext cx="58331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Where </a:t>
            </a: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52" baseline="45893" dirty="0">
                <a:latin typeface="Cambria Math"/>
                <a:cs typeface="Cambria Math"/>
              </a:rPr>
              <a:t>1</a:t>
            </a:r>
            <a:r>
              <a:rPr sz="1150" spc="35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𝑚𝑟</a:t>
            </a:r>
            <a:r>
              <a:rPr sz="1725" spc="44" baseline="28985" dirty="0">
                <a:latin typeface="Cambria Math"/>
                <a:cs typeface="Cambria Math"/>
              </a:rPr>
              <a:t>2</a:t>
            </a:r>
            <a:r>
              <a:rPr sz="1600" spc="3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moments of </a:t>
            </a:r>
            <a:r>
              <a:rPr sz="1600" dirty="0">
                <a:latin typeface="Times New Roman"/>
                <a:cs typeface="Times New Roman"/>
              </a:rPr>
              <a:t>inertia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cylinders.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2523870"/>
            <a:ext cx="3658870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54965" algn="ctr">
              <a:lnSpc>
                <a:spcPts val="136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905"/>
              </a:lnSpc>
            </a:pPr>
            <a:r>
              <a:rPr sz="1600" dirty="0">
                <a:latin typeface="Times New Roman"/>
                <a:cs typeface="Times New Roman"/>
              </a:rPr>
              <a:t>Rearranging </a:t>
            </a:r>
            <a:r>
              <a:rPr sz="1600" spc="5" dirty="0">
                <a:latin typeface="Times New Roman"/>
                <a:cs typeface="Times New Roman"/>
              </a:rPr>
              <a:t>the Eqs. </a:t>
            </a:r>
            <a:r>
              <a:rPr sz="1600" dirty="0">
                <a:latin typeface="Times New Roman"/>
                <a:cs typeface="Times New Roman"/>
              </a:rPr>
              <a:t>(E.1) 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(E.2),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2429" y="2981324"/>
            <a:ext cx="4795520" cy="304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ts val="1365"/>
              </a:lnSpc>
              <a:spcBef>
                <a:spcPts val="105"/>
              </a:spcBef>
              <a:tabLst>
                <a:tab pos="4331970" algn="l"/>
              </a:tabLst>
            </a:pP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725" spc="60" baseline="2415" dirty="0">
                <a:latin typeface="Cambria Math"/>
                <a:cs typeface="Cambria Math"/>
              </a:rPr>
              <a:t> </a:t>
            </a:r>
            <a:r>
              <a:rPr sz="1600" spc="-55" dirty="0">
                <a:latin typeface="Cambria Math"/>
                <a:cs typeface="Cambria Math"/>
              </a:rPr>
              <a:t>𝜃</a:t>
            </a:r>
            <a:r>
              <a:rPr sz="1725" spc="-82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-95" dirty="0">
                <a:latin typeface="Cambria Math"/>
                <a:cs typeface="Cambria Math"/>
              </a:rPr>
              <a:t>𝑟</a:t>
            </a:r>
            <a:r>
              <a:rPr sz="1725" spc="-142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</a:t>
            </a:r>
            <a:r>
              <a:rPr sz="1725" spc="3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5" dirty="0">
                <a:latin typeface="Times New Roman"/>
                <a:cs typeface="Times New Roman"/>
              </a:rPr>
              <a:t>(E.3)</a:t>
            </a:r>
            <a:endParaRPr sz="1600">
              <a:latin typeface="Times New Roman"/>
              <a:cs typeface="Times New Roman"/>
            </a:endParaRPr>
          </a:p>
          <a:p>
            <a:pPr marL="1011555">
              <a:lnSpc>
                <a:spcPts val="825"/>
              </a:lnSpc>
              <a:tabLst>
                <a:tab pos="1657985" algn="l"/>
              </a:tabLst>
            </a:pPr>
            <a:r>
              <a:rPr sz="1150" dirty="0">
                <a:latin typeface="Cambria Math"/>
                <a:cs typeface="Cambria Math"/>
              </a:rPr>
              <a:t>1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4585" y="3645788"/>
            <a:ext cx="7531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59889" y="3542157"/>
            <a:ext cx="47859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4334510" algn="l"/>
              </a:tabLst>
            </a:pP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25" dirty="0">
                <a:latin typeface="Cambria Math"/>
                <a:cs typeface="Cambria Math"/>
              </a:rPr>
              <a:t>𝑟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80" dirty="0">
                <a:latin typeface="Cambria Math"/>
                <a:cs typeface="Cambria Math"/>
              </a:rPr>
              <a:t>𝑟</a:t>
            </a:r>
            <a:r>
              <a:rPr sz="1725" spc="120" baseline="28985" dirty="0">
                <a:latin typeface="Cambria Math"/>
                <a:cs typeface="Cambria Math"/>
              </a:rPr>
              <a:t>2</a:t>
            </a:r>
            <a:r>
              <a:rPr sz="1725" spc="120" baseline="2415" dirty="0">
                <a:latin typeface="Cambria Math"/>
                <a:cs typeface="Cambria Math"/>
              </a:rPr>
              <a:t>  </a:t>
            </a:r>
            <a:r>
              <a:rPr sz="1600" spc="-30" dirty="0">
                <a:latin typeface="Cambria Math"/>
                <a:cs typeface="Cambria Math"/>
              </a:rPr>
              <a:t>𝜃</a:t>
            </a:r>
            <a:r>
              <a:rPr sz="1725" spc="-44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-95" dirty="0">
                <a:latin typeface="Cambria Math"/>
                <a:cs typeface="Cambria Math"/>
              </a:rPr>
              <a:t>𝑟</a:t>
            </a:r>
            <a:r>
              <a:rPr sz="1725" spc="-142" baseline="-16908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𝜃</a:t>
            </a:r>
            <a:r>
              <a:rPr sz="1725" spc="-82" baseline="-16908" dirty="0">
                <a:latin typeface="Cambria Math"/>
                <a:cs typeface="Cambria Math"/>
              </a:rPr>
              <a:t>1</a:t>
            </a:r>
            <a:r>
              <a:rPr sz="1725" spc="8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2349" y="3790645"/>
            <a:ext cx="569404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15" dirty="0">
                <a:latin typeface="Times New Roman"/>
                <a:cs typeface="Times New Roman"/>
              </a:rPr>
              <a:t>Let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periodic </a:t>
            </a:r>
            <a:r>
              <a:rPr sz="1600" spc="-10" dirty="0">
                <a:latin typeface="Times New Roman"/>
                <a:cs typeface="Times New Roman"/>
              </a:rPr>
              <a:t>and composed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motions of  various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are frequencies.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Let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03526" y="4333188"/>
            <a:ext cx="1835150" cy="5988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434"/>
              </a:spcBef>
            </a:pPr>
            <a:r>
              <a:rPr sz="1600" spc="-45" dirty="0">
                <a:latin typeface="Cambria Math"/>
                <a:cs typeface="Cambria Math"/>
              </a:rPr>
              <a:t>𝜃</a:t>
            </a:r>
            <a:r>
              <a:rPr sz="1725" spc="-67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= 𝐴 sin(𝜔𝑡 +</a:t>
            </a:r>
            <a:r>
              <a:rPr sz="1600" spc="-18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Ψ),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20" dirty="0">
                <a:latin typeface="Cambria Math"/>
                <a:cs typeface="Cambria Math"/>
              </a:rPr>
              <a:t>𝜃</a:t>
            </a:r>
            <a:r>
              <a:rPr sz="1725" spc="-30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𝐵 sin(𝜔𝑡 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Ψ),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44771" y="4333188"/>
            <a:ext cx="2803525" cy="5988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6515">
              <a:lnSpc>
                <a:spcPct val="100000"/>
              </a:lnSpc>
              <a:spcBef>
                <a:spcPts val="434"/>
              </a:spcBef>
            </a:pP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5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Ψ)</a:t>
            </a:r>
            <a:endParaRPr sz="16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335"/>
              </a:spcBef>
              <a:tabLst>
                <a:tab pos="2352675" algn="l"/>
              </a:tabLst>
            </a:pP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 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</a:t>
            </a:r>
            <a:r>
              <a:rPr sz="1600" dirty="0">
                <a:latin typeface="Cambria Math"/>
                <a:cs typeface="Cambria Math"/>
              </a:rPr>
              <a:t>sin(𝜔𝑡</a:t>
            </a:r>
            <a:r>
              <a:rPr sz="1600" spc="-1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Ψ)	</a:t>
            </a:r>
            <a:r>
              <a:rPr sz="1600" spc="-5" dirty="0">
                <a:latin typeface="Times New Roman"/>
                <a:cs typeface="Times New Roman"/>
              </a:rPr>
              <a:t>(E.5)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2349" y="4935727"/>
            <a:ext cx="37598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Eqs. (E.5) in Eqs. (E.3) and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95880" y="5210047"/>
            <a:ext cx="3383279" cy="304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ts val="1365"/>
              </a:lnSpc>
              <a:spcBef>
                <a:spcPts val="10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</a:t>
            </a:r>
            <a:r>
              <a:rPr sz="1725" spc="-104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-35" dirty="0">
                <a:latin typeface="Cambria Math"/>
                <a:cs typeface="Cambria Math"/>
              </a:rPr>
              <a:t>𝑟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600" spc="-35" dirty="0">
                <a:latin typeface="Cambria Math"/>
                <a:cs typeface="Cambria Math"/>
              </a:rPr>
              <a:t>𝐵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04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407034">
              <a:lnSpc>
                <a:spcPts val="825"/>
              </a:lnSpc>
              <a:tabLst>
                <a:tab pos="1053465" algn="l"/>
              </a:tabLst>
            </a:pPr>
            <a:r>
              <a:rPr sz="1150" dirty="0">
                <a:latin typeface="Cambria Math"/>
                <a:cs typeface="Cambria Math"/>
              </a:rPr>
              <a:t>1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60241" y="5597144"/>
            <a:ext cx="7531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40102" y="5493511"/>
            <a:ext cx="36874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𝑘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600" spc="-35" dirty="0">
                <a:latin typeface="Cambria Math"/>
                <a:cs typeface="Cambria Math"/>
              </a:rPr>
              <a:t>𝑟</a:t>
            </a:r>
            <a:r>
              <a:rPr sz="1725" spc="-52" baseline="-16908" dirty="0">
                <a:latin typeface="Cambria Math"/>
                <a:cs typeface="Cambria Math"/>
              </a:rPr>
              <a:t>1 </a:t>
            </a:r>
            <a:r>
              <a:rPr sz="1600" spc="-95" dirty="0">
                <a:latin typeface="Cambria Math"/>
                <a:cs typeface="Cambria Math"/>
              </a:rPr>
              <a:t>𝑟</a:t>
            </a:r>
            <a:r>
              <a:rPr sz="1725" spc="-142" baseline="-16908" dirty="0">
                <a:latin typeface="Cambria Math"/>
                <a:cs typeface="Cambria Math"/>
              </a:rPr>
              <a:t>2</a:t>
            </a:r>
            <a:r>
              <a:rPr sz="1725" spc="-14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40" dirty="0">
                <a:latin typeface="Cambria Math"/>
                <a:cs typeface="Cambria Math"/>
              </a:rPr>
              <a:t>𝑘</a:t>
            </a:r>
            <a:r>
              <a:rPr sz="1725" spc="60" baseline="-16908" dirty="0">
                <a:latin typeface="Cambria Math"/>
                <a:cs typeface="Cambria Math"/>
              </a:rPr>
              <a:t>3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𝐽</a:t>
            </a:r>
            <a:r>
              <a:rPr sz="1725" spc="-82" baseline="-16908" dirty="0">
                <a:latin typeface="Cambria Math"/>
                <a:cs typeface="Cambria Math"/>
              </a:rPr>
              <a:t>2</a:t>
            </a:r>
            <a:r>
              <a:rPr sz="1725" spc="-8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1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4249" y="5764783"/>
            <a:ext cx="50990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202690" algn="l"/>
                <a:tab pos="2937510" algn="l"/>
                <a:tab pos="3883025" algn="l"/>
                <a:tab pos="4093845" algn="l"/>
              </a:tabLst>
            </a:pPr>
            <a:r>
              <a:rPr sz="1600" spc="5" dirty="0">
                <a:latin typeface="Times New Roman"/>
                <a:cs typeface="Times New Roman"/>
              </a:rPr>
              <a:t>Substituting	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725" spc="10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𝑘</a:t>
            </a:r>
            <a:r>
              <a:rPr sz="1600" spc="35" dirty="0">
                <a:latin typeface="Times New Roman"/>
                <a:cs typeface="Times New Roman"/>
              </a:rPr>
              <a:t>,	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𝑟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84416" y="5171642"/>
            <a:ext cx="538480" cy="8636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409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31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222250" algn="l"/>
              </a:tabLst>
            </a:pP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96949" y="6039358"/>
            <a:ext cx="34290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70" dirty="0">
                <a:latin typeface="Cambria Math"/>
                <a:cs typeface="Cambria Math"/>
              </a:rPr>
              <a:t>𝐽</a:t>
            </a:r>
            <a:r>
              <a:rPr sz="1725" spc="-10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𝐽</a:t>
            </a:r>
            <a:r>
              <a:rPr sz="1725" spc="-6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𝐽</a:t>
            </a:r>
            <a:r>
              <a:rPr sz="1600" spc="15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Eqs. </a:t>
            </a:r>
            <a:r>
              <a:rPr sz="1600" dirty="0">
                <a:latin typeface="Times New Roman"/>
                <a:cs typeface="Times New Roman"/>
              </a:rPr>
              <a:t>(E.6)and (E.7)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become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5242" y="6316726"/>
            <a:ext cx="24485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2𝑘𝑟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30" dirty="0">
                <a:latin typeface="Cambria Math"/>
                <a:cs typeface="Cambria Math"/>
              </a:rPr>
              <a:t>𝐽</a:t>
            </a:r>
            <a:r>
              <a:rPr sz="2400" spc="44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spc="40" dirty="0">
                <a:latin typeface="Cambria Math"/>
                <a:cs typeface="Cambria Math"/>
              </a:rPr>
              <a:t>𝑘𝑟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2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09036" y="6594093"/>
            <a:ext cx="26015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" dirty="0">
                <a:latin typeface="Cambria Math"/>
                <a:cs typeface="Cambria Math"/>
              </a:rPr>
              <a:t>−𝑘𝑟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2𝑘𝑟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30" dirty="0">
                <a:latin typeface="Cambria Math"/>
                <a:cs typeface="Cambria Math"/>
              </a:rPr>
              <a:t>𝐽</a:t>
            </a:r>
            <a:r>
              <a:rPr sz="2400" spc="44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1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85001" y="6284417"/>
            <a:ext cx="437515" cy="5803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2349" y="6839152"/>
            <a:ext cx="5648960" cy="56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solution of Eqs.(E.8)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(E.9) </a:t>
            </a:r>
            <a:r>
              <a:rPr sz="1600" spc="-1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obtained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equating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zero,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determinant of the coefficients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i.e.,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4460" y="7551546"/>
            <a:ext cx="91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90369" y="7417434"/>
            <a:ext cx="22802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70380" algn="l"/>
              </a:tabLst>
            </a:pPr>
            <a:r>
              <a:rPr sz="1600" spc="20" dirty="0">
                <a:latin typeface="Cambria Math"/>
                <a:cs typeface="Cambria Math"/>
              </a:rPr>
              <a:t>(2𝑘𝑟</a:t>
            </a:r>
            <a:r>
              <a:rPr sz="1725" spc="30" baseline="2898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9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𝐽)	</a:t>
            </a:r>
            <a:r>
              <a:rPr sz="1600" spc="30" dirty="0">
                <a:latin typeface="Cambria Math"/>
                <a:cs typeface="Cambria Math"/>
              </a:rPr>
              <a:t>−𝑘𝑟</a:t>
            </a:r>
            <a:r>
              <a:rPr sz="1725" spc="44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40889" y="7691754"/>
            <a:ext cx="27336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071880" algn="l"/>
              </a:tabLst>
            </a:pPr>
            <a:r>
              <a:rPr sz="1600" spc="25" dirty="0">
                <a:latin typeface="Cambria Math"/>
                <a:cs typeface="Cambria Math"/>
              </a:rPr>
              <a:t>−𝑘𝑟</a:t>
            </a:r>
            <a:r>
              <a:rPr sz="1725" spc="37" baseline="28985" dirty="0">
                <a:latin typeface="Cambria Math"/>
                <a:cs typeface="Cambria Math"/>
              </a:rPr>
              <a:t>2	</a:t>
            </a:r>
            <a:r>
              <a:rPr sz="1600" spc="20" dirty="0">
                <a:latin typeface="Cambria Math"/>
                <a:cs typeface="Cambria Math"/>
              </a:rPr>
              <a:t>(2𝑘𝑟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𝐽)</a:t>
            </a:r>
            <a:r>
              <a:rPr sz="2400" spc="540" baseline="38194" dirty="0">
                <a:latin typeface="Cambria Math"/>
                <a:cs typeface="Cambria Math"/>
              </a:rPr>
              <a:t> </a:t>
            </a:r>
            <a:r>
              <a:rPr sz="2400" spc="7" baseline="38194" dirty="0">
                <a:latin typeface="Cambria Math"/>
                <a:cs typeface="Cambria Math"/>
              </a:rPr>
              <a:t>=</a:t>
            </a:r>
            <a:r>
              <a:rPr sz="2400" spc="-165" baseline="38194" dirty="0">
                <a:latin typeface="Cambria Math"/>
                <a:cs typeface="Cambria Math"/>
              </a:rPr>
              <a:t> </a:t>
            </a:r>
            <a:r>
              <a:rPr sz="2400" baseline="38194" dirty="0">
                <a:latin typeface="Cambria Math"/>
                <a:cs typeface="Cambria Math"/>
              </a:rPr>
              <a:t>0</a:t>
            </a:r>
            <a:endParaRPr sz="2400" baseline="38194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81369" y="7551546"/>
            <a:ext cx="5410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22349" y="7963027"/>
            <a:ext cx="23787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Expanding Eq.(E.10),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85717" y="8552052"/>
            <a:ext cx="232410" cy="0"/>
          </a:xfrm>
          <a:custGeom>
            <a:avLst/>
            <a:gdLst/>
            <a:ahLst/>
            <a:cxnLst/>
            <a:rect l="l" t="t" r="r" b="b"/>
            <a:pathLst>
              <a:path w="232410">
                <a:moveTo>
                  <a:pt x="0" y="0"/>
                </a:moveTo>
                <a:lnTo>
                  <a:pt x="231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137154" y="8374760"/>
            <a:ext cx="10610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6469" algn="l"/>
              </a:tabLst>
            </a:pPr>
            <a:r>
              <a:rPr sz="1150" dirty="0">
                <a:latin typeface="Cambria Math"/>
                <a:cs typeface="Cambria Math"/>
              </a:rPr>
              <a:t>4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47617" y="8237346"/>
            <a:ext cx="12560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888365" algn="l"/>
              </a:tabLst>
            </a:pPr>
            <a:r>
              <a:rPr sz="1600" dirty="0">
                <a:latin typeface="Cambria Math"/>
                <a:cs typeface="Cambria Math"/>
              </a:rPr>
              <a:t>8𝑘	</a:t>
            </a:r>
            <a:r>
              <a:rPr sz="1600" spc="25" dirty="0">
                <a:latin typeface="Cambria Math"/>
                <a:cs typeface="Cambria Math"/>
              </a:rPr>
              <a:t>6𝑘</a:t>
            </a:r>
            <a:r>
              <a:rPr sz="1725" spc="37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436617" y="8552052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6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959354" y="8393048"/>
            <a:ext cx="22231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27025" algn="l"/>
                <a:tab pos="1281430" algn="l"/>
              </a:tabLst>
            </a:pPr>
            <a:r>
              <a:rPr sz="1600" spc="5" dirty="0">
                <a:latin typeface="Cambria Math"/>
                <a:cs typeface="Cambria Math"/>
              </a:rPr>
              <a:t>𝜔	−  </a:t>
            </a:r>
            <a:r>
              <a:rPr sz="1600" spc="300" dirty="0">
                <a:latin typeface="Cambria Math"/>
                <a:cs typeface="Cambria Math"/>
              </a:rPr>
              <a:t> </a:t>
            </a:r>
            <a:r>
              <a:rPr sz="2400" spc="7" baseline="-38194" dirty="0">
                <a:latin typeface="Cambria Math"/>
                <a:cs typeface="Cambria Math"/>
              </a:rPr>
              <a:t>𝑚 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1600" spc="2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	+ </a:t>
            </a:r>
            <a:r>
              <a:rPr sz="2400" spc="15" baseline="-38194" dirty="0">
                <a:latin typeface="Cambria Math"/>
                <a:cs typeface="Cambria Math"/>
              </a:rPr>
              <a:t>𝑚</a:t>
            </a:r>
            <a:r>
              <a:rPr sz="1725" spc="15" baseline="-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96949" y="8686875"/>
            <a:ext cx="1674495" cy="66548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95"/>
              </a:spcBef>
            </a:pPr>
            <a:r>
              <a:rPr sz="1600" spc="-10" dirty="0">
                <a:latin typeface="Times New Roman"/>
                <a:cs typeface="Times New Roman"/>
              </a:rPr>
              <a:t>From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endParaRPr sz="1600">
              <a:latin typeface="Times New Roman"/>
              <a:cs typeface="Times New Roman"/>
            </a:endParaRPr>
          </a:p>
          <a:p>
            <a:pPr marL="217804">
              <a:lnSpc>
                <a:spcPct val="100000"/>
              </a:lnSpc>
              <a:spcBef>
                <a:spcPts val="600"/>
              </a:spcBef>
            </a:pPr>
            <a:r>
              <a:rPr sz="2400" spc="-30" baseline="1736" dirty="0">
                <a:latin typeface="Cambria Math"/>
                <a:cs typeface="Cambria Math"/>
              </a:rPr>
              <a:t>𝜔</a:t>
            </a:r>
            <a:r>
              <a:rPr sz="1725" spc="-30" baseline="-12077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= </a:t>
            </a:r>
            <a:r>
              <a:rPr sz="2400" baseline="1736" dirty="0">
                <a:latin typeface="Cambria Math"/>
                <a:cs typeface="Cambria Math"/>
              </a:rPr>
              <a:t>0.92</a:t>
            </a:r>
            <a:r>
              <a:rPr sz="1600" spc="204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𝑘/𝑚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48432" y="9106788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>
                <a:moveTo>
                  <a:pt x="0" y="0"/>
                </a:moveTo>
                <a:lnTo>
                  <a:pt x="3904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094482" y="9072753"/>
            <a:ext cx="3708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mbria Math"/>
                <a:cs typeface="Cambria Math"/>
              </a:rPr>
              <a:t>𝑎</a:t>
            </a:r>
            <a:r>
              <a:rPr sz="1600" spc="-20" dirty="0">
                <a:latin typeface="Cambria Math"/>
                <a:cs typeface="Cambria Math"/>
              </a:rPr>
              <a:t>𝑛</a:t>
            </a:r>
            <a:r>
              <a:rPr sz="1600" spc="5" dirty="0">
                <a:latin typeface="Cambria Math"/>
                <a:cs typeface="Cambria Math"/>
              </a:rPr>
              <a:t>𝑑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677409" y="9106788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>
                <a:moveTo>
                  <a:pt x="0" y="0"/>
                </a:moveTo>
                <a:lnTo>
                  <a:pt x="3901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02735" y="9081896"/>
            <a:ext cx="21691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-7" baseline="1736" dirty="0">
                <a:latin typeface="Cambria Math"/>
                <a:cs typeface="Cambria Math"/>
              </a:rPr>
              <a:t>𝜔</a:t>
            </a:r>
            <a:r>
              <a:rPr sz="1725" spc="-7" baseline="-12077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= </a:t>
            </a:r>
            <a:r>
              <a:rPr sz="2400" baseline="1736" dirty="0">
                <a:latin typeface="Cambria Math"/>
                <a:cs typeface="Cambria Math"/>
              </a:rPr>
              <a:t>2.68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𝑘/𝑚</a:t>
            </a:r>
            <a:r>
              <a:rPr sz="2400" spc="307" baseline="1736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Times New Roman"/>
                <a:cs typeface="Times New Roman"/>
              </a:rPr>
              <a:t>rad/sec</a:t>
            </a:r>
            <a:endParaRPr sz="2400" baseline="1736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78877" y="9072753"/>
            <a:ext cx="5410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4249" y="866596"/>
            <a:ext cx="5529580" cy="244919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65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5.8</a:t>
            </a:r>
            <a:endParaRPr sz="1600">
              <a:latin typeface="Times New Roman"/>
              <a:cs typeface="Times New Roman"/>
            </a:endParaRPr>
          </a:p>
          <a:p>
            <a:pPr marL="139065" marR="43180">
              <a:lnSpc>
                <a:spcPts val="2110"/>
              </a:lnSpc>
              <a:spcBef>
                <a:spcPts val="80"/>
              </a:spcBef>
              <a:tabLst>
                <a:tab pos="996950" algn="l"/>
                <a:tab pos="1125220" algn="l"/>
                <a:tab pos="1506220" algn="l"/>
                <a:tab pos="1816100" algn="l"/>
                <a:tab pos="2193290" algn="l"/>
                <a:tab pos="3040380" algn="l"/>
                <a:tab pos="3259454" algn="l"/>
                <a:tab pos="3569335" algn="l"/>
                <a:tab pos="3786504" algn="l"/>
                <a:tab pos="3950335" algn="l"/>
                <a:tab pos="4580890" algn="l"/>
                <a:tab pos="4644390" algn="l"/>
                <a:tab pos="5011420" algn="l"/>
                <a:tab pos="5307965" algn="l"/>
              </a:tabLst>
            </a:pPr>
            <a:r>
              <a:rPr sz="1600" spc="-5" dirty="0">
                <a:latin typeface="Times New Roman"/>
                <a:cs typeface="Times New Roman"/>
              </a:rPr>
              <a:t>D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5" dirty="0">
                <a:latin typeface="Times New Roman"/>
                <a:cs typeface="Times New Roman"/>
              </a:rPr>
              <a:t>min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u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al	</a:t>
            </a:r>
            <a:r>
              <a:rPr sz="1600" spc="-3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-3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f	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20" dirty="0">
                <a:latin typeface="Times New Roman"/>
                <a:cs typeface="Times New Roman"/>
              </a:rPr>
              <a:t>s</a:t>
            </a:r>
            <a:r>
              <a:rPr sz="1600" spc="-40" dirty="0">
                <a:latin typeface="Times New Roman"/>
                <a:cs typeface="Times New Roman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m</a:t>
            </a:r>
            <a:r>
              <a:rPr sz="1600" dirty="0">
                <a:latin typeface="Times New Roman"/>
                <a:cs typeface="Times New Roman"/>
              </a:rPr>
              <a:t>		s</a:t>
            </a:r>
            <a:r>
              <a:rPr sz="1600" spc="5" dirty="0">
                <a:latin typeface="Times New Roman"/>
                <a:cs typeface="Times New Roman"/>
              </a:rPr>
              <a:t>ho</a:t>
            </a:r>
            <a:r>
              <a:rPr sz="1600" spc="-3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n	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  </a:t>
            </a:r>
            <a:r>
              <a:rPr sz="1600" spc="-5" dirty="0">
                <a:latin typeface="Times New Roman"/>
                <a:cs typeface="Times New Roman"/>
              </a:rPr>
              <a:t>Fig.5.11.	consider	the	pully 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	a	</a:t>
            </a:r>
            <a:r>
              <a:rPr sz="1600" spc="-5" dirty="0">
                <a:latin typeface="Times New Roman"/>
                <a:cs typeface="Times New Roman"/>
              </a:rPr>
              <a:t>solid	cylinder	and	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28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  <a:p>
            <a:pPr marL="139065">
              <a:lnSpc>
                <a:spcPct val="100000"/>
              </a:lnSpc>
              <a:spcBef>
                <a:spcPts val="165"/>
              </a:spcBef>
            </a:pPr>
            <a:r>
              <a:rPr sz="1600" spc="10" dirty="0">
                <a:latin typeface="Cambria Math"/>
                <a:cs typeface="Cambria Math"/>
              </a:rPr>
              <a:t>𝑚,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2𝑚 , </a:t>
            </a:r>
            <a:r>
              <a:rPr sz="1600" spc="-105" dirty="0">
                <a:latin typeface="Cambria Math"/>
                <a:cs typeface="Cambria Math"/>
              </a:rPr>
              <a:t>𝑟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</a:t>
            </a:r>
            <a:r>
              <a:rPr sz="1725" spc="-284" baseline="-16908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/2.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39065" marR="43180">
              <a:lnSpc>
                <a:spcPct val="110000"/>
              </a:lnSpc>
              <a:spcBef>
                <a:spcPts val="2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of motion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both </a:t>
            </a:r>
            <a:r>
              <a:rPr sz="1600" spc="-5" dirty="0">
                <a:latin typeface="Times New Roman"/>
                <a:cs typeface="Times New Roman"/>
              </a:rPr>
              <a:t>translational and rotational  systems </a:t>
            </a:r>
            <a:r>
              <a:rPr sz="1600" dirty="0">
                <a:latin typeface="Times New Roman"/>
                <a:cs typeface="Times New Roman"/>
              </a:rPr>
              <a:t>are: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6201" y="3284296"/>
            <a:ext cx="186499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421640">
              <a:lnSpc>
                <a:spcPct val="100000"/>
              </a:lnSpc>
              <a:spcBef>
                <a:spcPts val="335"/>
              </a:spcBef>
            </a:pPr>
            <a:r>
              <a:rPr sz="1600" spc="5" dirty="0">
                <a:latin typeface="Cambria Math"/>
                <a:cs typeface="Cambria Math"/>
              </a:rPr>
              <a:t>Σ𝐹 =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114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25" dirty="0">
                <a:latin typeface="Cambria Math"/>
                <a:cs typeface="Cambria Math"/>
              </a:rPr>
              <a:t>−𝑘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1160" y="3284296"/>
            <a:ext cx="43751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1182" y="3880865"/>
            <a:ext cx="33559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892425" algn="l"/>
              </a:tabLst>
            </a:pPr>
            <a:r>
              <a:rPr sz="1600" spc="-30" dirty="0">
                <a:latin typeface="Cambria Math"/>
                <a:cs typeface="Cambria Math"/>
              </a:rPr>
              <a:t>Σ𝑀</a:t>
            </a:r>
            <a:r>
              <a:rPr sz="1725" spc="-44" baseline="-16908" dirty="0">
                <a:latin typeface="Cambria Math"/>
                <a:cs typeface="Cambria Math"/>
              </a:rPr>
              <a:t>0 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5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𝑙</a:t>
            </a:r>
            <a:r>
              <a:rPr sz="1725" spc="-7" baseline="-16908" dirty="0">
                <a:latin typeface="Cambria Math"/>
                <a:cs typeface="Cambria Math"/>
              </a:rPr>
              <a:t>0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𝜃</a:t>
            </a:r>
            <a:r>
              <a:rPr sz="2400" spc="-172" baseline="12152" dirty="0">
                <a:latin typeface="Cambria Math"/>
                <a:cs typeface="Cambria Math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(E.3)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7821" y="436549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30521" y="4356861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4" y="12191"/>
                </a:lnTo>
                <a:lnTo>
                  <a:pt x="8534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75021" y="430758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7152" y="4203953"/>
            <a:ext cx="43497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3886200" algn="l"/>
              </a:tabLst>
            </a:pPr>
            <a:r>
              <a:rPr sz="1600" spc="-40" dirty="0">
                <a:latin typeface="Cambria Math"/>
                <a:cs typeface="Cambria Math"/>
              </a:rPr>
              <a:t>𝑘𝑟</a:t>
            </a:r>
            <a:r>
              <a:rPr sz="1725" spc="-60" baseline="-16908" dirty="0">
                <a:latin typeface="Cambria Math"/>
                <a:cs typeface="Cambria Math"/>
              </a:rPr>
              <a:t>2  </a:t>
            </a:r>
            <a:r>
              <a:rPr sz="1725" spc="-60" baseline="2415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5" dirty="0">
                <a:latin typeface="Cambria Math"/>
                <a:cs typeface="Cambria Math"/>
              </a:rPr>
              <a:t>𝜃</a:t>
            </a:r>
            <a:r>
              <a:rPr sz="2400" spc="8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0" dirty="0">
                <a:latin typeface="Cambria Math"/>
                <a:cs typeface="Cambria Math"/>
              </a:rPr>
              <a:t>𝑘𝑟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600" spc="-10" dirty="0">
                <a:latin typeface="Cambria Math"/>
                <a:cs typeface="Cambria Math"/>
              </a:rPr>
              <a:t>𝜃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baseline="45893" dirty="0">
                <a:latin typeface="Cambria Math"/>
                <a:cs typeface="Cambria Math"/>
              </a:rPr>
              <a:t>1</a:t>
            </a:r>
            <a:r>
              <a:rPr sz="1725" spc="-172" baseline="45893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𝑟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600" spc="15" dirty="0">
                <a:latin typeface="Cambria Math"/>
                <a:cs typeface="Cambria Math"/>
              </a:rPr>
              <a:t>𝜃</a:t>
            </a:r>
            <a:r>
              <a:rPr sz="2400" spc="22" baseline="12152" dirty="0">
                <a:latin typeface="Cambria Math"/>
                <a:cs typeface="Cambria Math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(E.4)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766" y="4530089"/>
            <a:ext cx="7404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41160" y="5347208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5366" y="4771847"/>
            <a:ext cx="3801745" cy="11201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358390">
              <a:lnSpc>
                <a:spcPct val="100000"/>
              </a:lnSpc>
              <a:spcBef>
                <a:spcPts val="340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</a:t>
            </a:r>
            <a:endParaRPr sz="1600">
              <a:latin typeface="Cambria Math"/>
              <a:cs typeface="Cambria Math"/>
            </a:endParaRPr>
          </a:p>
          <a:p>
            <a:pPr marL="229997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2𝑚</a:t>
            </a:r>
            <a:endParaRPr sz="1600">
              <a:latin typeface="Cambria Math"/>
              <a:cs typeface="Cambria Math"/>
            </a:endParaRPr>
          </a:p>
          <a:p>
            <a:pPr marL="2327910">
              <a:lnSpc>
                <a:spcPct val="100000"/>
              </a:lnSpc>
              <a:spcBef>
                <a:spcPts val="215"/>
              </a:spcBef>
            </a:pPr>
            <a:r>
              <a:rPr sz="1600" spc="-80" dirty="0">
                <a:latin typeface="Cambria Math"/>
                <a:cs typeface="Cambria Math"/>
              </a:rPr>
              <a:t>𝑟</a:t>
            </a:r>
            <a:r>
              <a:rPr sz="1725" spc="-12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spc="-75" dirty="0">
                <a:latin typeface="Cambria Math"/>
                <a:cs typeface="Cambria Math"/>
              </a:rPr>
              <a:t>2𝑟</a:t>
            </a:r>
            <a:r>
              <a:rPr sz="1725" spc="-112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Times New Roman"/>
                <a:cs typeface="Times New Roman"/>
              </a:rPr>
              <a:t>Assuming harmonic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at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frequency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600" spc="15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75230" y="6039358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13585" y="5904991"/>
            <a:ext cx="21310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547495" algn="l"/>
              </a:tabLst>
            </a:pPr>
            <a:r>
              <a:rPr sz="1600" dirty="0">
                <a:latin typeface="Cambria Math"/>
                <a:cs typeface="Cambria Math"/>
              </a:rPr>
              <a:t>𝑘</a:t>
            </a:r>
            <a:r>
              <a:rPr sz="1600" spc="5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𝑚𝜔</a:t>
            </a:r>
            <a:r>
              <a:rPr sz="1725" spc="22" baseline="28985" dirty="0">
                <a:latin typeface="Cambria Math"/>
                <a:cs typeface="Cambria Math"/>
              </a:rPr>
              <a:t>2	</a:t>
            </a:r>
            <a:r>
              <a:rPr sz="1600" spc="-40" dirty="0">
                <a:latin typeface="Cambria Math"/>
                <a:cs typeface="Cambria Math"/>
              </a:rPr>
              <a:t>−2𝑘𝑟</a:t>
            </a:r>
            <a:r>
              <a:rPr sz="1725" spc="-60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57194" y="6161277"/>
            <a:ext cx="835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1045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92726" y="5929376"/>
            <a:ext cx="6877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61340" algn="l"/>
              </a:tabLst>
            </a:pPr>
            <a:r>
              <a:rPr sz="1600" spc="5" dirty="0">
                <a:latin typeface="Cambria Math"/>
                <a:cs typeface="Cambria Math"/>
              </a:rPr>
              <a:t>𝑋	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19757" y="6179565"/>
            <a:ext cx="338645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929005" algn="l"/>
                <a:tab pos="2685415" algn="l"/>
                <a:tab pos="3234055" algn="l"/>
              </a:tabLst>
            </a:pPr>
            <a:r>
              <a:rPr sz="1600" spc="-40" dirty="0">
                <a:latin typeface="Cambria Math"/>
                <a:cs typeface="Cambria Math"/>
              </a:rPr>
              <a:t>−2𝑘𝑟</a:t>
            </a:r>
            <a:r>
              <a:rPr sz="1725" spc="-60" baseline="-16908" dirty="0">
                <a:latin typeface="Cambria Math"/>
                <a:cs typeface="Cambria Math"/>
              </a:rPr>
              <a:t>1	</a:t>
            </a:r>
            <a:r>
              <a:rPr sz="1600" spc="-40" dirty="0">
                <a:latin typeface="Cambria Math"/>
                <a:cs typeface="Cambria Math"/>
              </a:rPr>
              <a:t>(5𝑘𝑟</a:t>
            </a:r>
            <a:r>
              <a:rPr sz="1725" spc="-60" baseline="-16908" dirty="0">
                <a:latin typeface="Cambria Math"/>
                <a:cs typeface="Cambria Math"/>
              </a:rPr>
              <a:t>1  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0" dirty="0">
                <a:latin typeface="Cambria Math"/>
                <a:cs typeface="Cambria Math"/>
              </a:rPr>
              <a:t>4𝑚𝑟</a:t>
            </a:r>
            <a:r>
              <a:rPr sz="1725" spc="-75" baseline="-16908" dirty="0">
                <a:latin typeface="Cambria Math"/>
                <a:cs typeface="Cambria Math"/>
              </a:rPr>
              <a:t>1</a:t>
            </a:r>
            <a:r>
              <a:rPr sz="1725" spc="37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2400" spc="7" baseline="3472" dirty="0">
                <a:latin typeface="Cambria Math"/>
                <a:cs typeface="Cambria Math"/>
              </a:rPr>
              <a:t>Θ	</a:t>
            </a:r>
            <a:r>
              <a:rPr sz="2400" baseline="3472" dirty="0">
                <a:latin typeface="Cambria Math"/>
                <a:cs typeface="Cambria Math"/>
              </a:rPr>
              <a:t>0</a:t>
            </a:r>
            <a:endParaRPr sz="2400" baseline="3472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94961" y="6039358"/>
            <a:ext cx="23094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47370" algn="l"/>
                <a:tab pos="1858645" algn="l"/>
              </a:tabLst>
            </a:pPr>
            <a:r>
              <a:rPr sz="1725" baseline="-24154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600" spc="-5" dirty="0">
                <a:latin typeface="Times New Roman"/>
                <a:cs typeface="Times New Roman"/>
              </a:rPr>
              <a:t>(E.6)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766" y="6447789"/>
            <a:ext cx="52139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setting </a:t>
            </a:r>
            <a:r>
              <a:rPr sz="1600" spc="-5" dirty="0">
                <a:latin typeface="Times New Roman"/>
                <a:cs typeface="Times New Roman"/>
              </a:rPr>
              <a:t>determinant of </a:t>
            </a:r>
            <a:r>
              <a:rPr sz="1600" spc="-10" dirty="0">
                <a:latin typeface="Times New Roman"/>
                <a:cs typeface="Times New Roman"/>
              </a:rPr>
              <a:t>above </a:t>
            </a:r>
            <a:r>
              <a:rPr sz="1600" dirty="0">
                <a:latin typeface="Times New Roman"/>
                <a:cs typeface="Times New Roman"/>
              </a:rPr>
              <a:t>matrix equal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10" dirty="0">
                <a:latin typeface="Times New Roman"/>
                <a:cs typeface="Times New Roman"/>
              </a:rPr>
              <a:t>zero,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1870" y="6828789"/>
            <a:ext cx="40614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7915" algn="l"/>
                <a:tab pos="2180590" algn="l"/>
                <a:tab pos="3198495" algn="l"/>
                <a:tab pos="3966845" algn="l"/>
              </a:tabLst>
            </a:pPr>
            <a:r>
              <a:rPr sz="1150" dirty="0">
                <a:latin typeface="Cambria Math"/>
                <a:cs typeface="Cambria Math"/>
              </a:rPr>
              <a:t>1	1	1	1	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85366" y="6725157"/>
            <a:ext cx="54552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4𝑚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0" dirty="0">
                <a:latin typeface="Cambria Math"/>
                <a:cs typeface="Cambria Math"/>
              </a:rPr>
              <a:t>4𝑘𝑚𝑟</a:t>
            </a:r>
            <a:r>
              <a:rPr sz="1725" spc="3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5𝑘𝑚𝑟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25" dirty="0">
                <a:latin typeface="Cambria Math"/>
                <a:cs typeface="Cambria Math"/>
              </a:rPr>
              <a:t>5𝑘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25" dirty="0">
                <a:latin typeface="Cambria Math"/>
                <a:cs typeface="Cambria Math"/>
              </a:rPr>
              <a:t>4𝑘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</a:t>
            </a:r>
            <a:r>
              <a:rPr sz="1600" spc="-4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(E.7)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10432" y="7246746"/>
            <a:ext cx="1485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707891" y="7243825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364990" y="7204075"/>
            <a:ext cx="2844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baseline="-16908" dirty="0">
                <a:latin typeface="Cambria Math"/>
                <a:cs typeface="Cambria Math"/>
              </a:rPr>
              <a:t>𝑚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03090" y="724382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069082" y="7084821"/>
            <a:ext cx="19672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0" dirty="0">
                <a:latin typeface="Cambria Math"/>
                <a:cs typeface="Cambria Math"/>
              </a:rPr>
              <a:t>4𝜔</a:t>
            </a:r>
            <a:r>
              <a:rPr sz="1725" spc="15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725" spc="-15" baseline="45893" dirty="0">
                <a:latin typeface="Cambria Math"/>
                <a:cs typeface="Cambria Math"/>
              </a:rPr>
              <a:t>9𝑘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725" baseline="45893" dirty="0">
                <a:latin typeface="Cambria Math"/>
                <a:cs typeface="Cambria Math"/>
              </a:rPr>
              <a:t>𝑘 </a:t>
            </a:r>
            <a:r>
              <a:rPr sz="1425" spc="7" baseline="78947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32006" y="7000315"/>
            <a:ext cx="911225" cy="6845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7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R="17145" algn="r">
              <a:lnSpc>
                <a:spcPct val="100000"/>
              </a:lnSpc>
              <a:spcBef>
                <a:spcPts val="675"/>
              </a:spcBef>
              <a:tabLst>
                <a:tab pos="386080" algn="l"/>
              </a:tabLst>
            </a:pP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	a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spc="-15" dirty="0">
                <a:latin typeface="Times New Roman"/>
                <a:cs typeface="Times New Roman"/>
              </a:rPr>
              <a:t>ov</a:t>
            </a:r>
            <a:r>
              <a:rPr sz="160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766" y="7391221"/>
            <a:ext cx="441134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  <a:tabLst>
                <a:tab pos="462915" algn="l"/>
                <a:tab pos="1165860" algn="l"/>
                <a:tab pos="2240280" algn="l"/>
                <a:tab pos="2623820" algn="l"/>
                <a:tab pos="3461385" algn="l"/>
                <a:tab pos="3799204" algn="l"/>
              </a:tabLst>
            </a:pPr>
            <a:r>
              <a:rPr sz="1600" spc="-2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tu</a:t>
            </a:r>
            <a:r>
              <a:rPr sz="1600" spc="-35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al	</a:t>
            </a:r>
            <a:r>
              <a:rPr sz="1600" spc="-10" dirty="0">
                <a:latin typeface="Times New Roman"/>
                <a:cs typeface="Times New Roman"/>
              </a:rPr>
              <a:t>fr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qu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	a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spc="5" dirty="0">
                <a:latin typeface="Times New Roman"/>
                <a:cs typeface="Times New Roman"/>
              </a:rPr>
              <a:t>bt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d	</a:t>
            </a:r>
            <a:r>
              <a:rPr sz="1600" spc="5" dirty="0">
                <a:latin typeface="Times New Roman"/>
                <a:cs typeface="Times New Roman"/>
              </a:rPr>
              <a:t>b</a:t>
            </a:r>
            <a:r>
              <a:rPr sz="1600" dirty="0">
                <a:latin typeface="Times New Roman"/>
                <a:cs typeface="Times New Roman"/>
              </a:rPr>
              <a:t>y	s</a:t>
            </a:r>
            <a:r>
              <a:rPr sz="1600" spc="-15" dirty="0">
                <a:latin typeface="Times New Roman"/>
                <a:cs typeface="Times New Roman"/>
              </a:rPr>
              <a:t>olv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g  </a:t>
            </a:r>
            <a:r>
              <a:rPr sz="1600" spc="-5" dirty="0">
                <a:latin typeface="Times New Roman"/>
                <a:cs typeface="Times New Roman"/>
              </a:rPr>
              <a:t>equation.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33522" y="8152003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512565" y="8201278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2"/>
                </a:moveTo>
                <a:lnTo>
                  <a:pt x="85344" y="12192"/>
                </a:lnTo>
                <a:lnTo>
                  <a:pt x="8534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36491" y="8026018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38955" y="8207375"/>
            <a:ext cx="265430" cy="0"/>
          </a:xfrm>
          <a:custGeom>
            <a:avLst/>
            <a:gdLst/>
            <a:ahLst/>
            <a:cxnLst/>
            <a:rect l="l" t="t" r="r" b="b"/>
            <a:pathLst>
              <a:path w="265429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499865" y="8209915"/>
            <a:ext cx="8737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355" algn="l"/>
                <a:tab pos="737870" algn="l"/>
              </a:tabLst>
            </a:pPr>
            <a:r>
              <a:rPr sz="1150" dirty="0">
                <a:latin typeface="Cambria Math"/>
                <a:cs typeface="Cambria Math"/>
              </a:rPr>
              <a:t>8	8	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238244" y="8207375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864866" y="8048370"/>
            <a:ext cx="24206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9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2400" spc="7" baseline="29513" dirty="0">
                <a:latin typeface="Cambria Math"/>
                <a:cs typeface="Cambria Math"/>
              </a:rPr>
              <a:t> </a:t>
            </a:r>
            <a:r>
              <a:rPr sz="1725" spc="44" baseline="45893" dirty="0">
                <a:latin typeface="Cambria Math"/>
                <a:cs typeface="Cambria Math"/>
              </a:rPr>
              <a:t>65</a:t>
            </a:r>
            <a:r>
              <a:rPr sz="1150" spc="3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0.1172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11266" y="7940471"/>
            <a:ext cx="14859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latin typeface="Cambria Math"/>
                <a:cs typeface="Cambria Math"/>
              </a:rPr>
              <a:t>𝑘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323966" y="8207375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305169" y="8048370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39033" y="858202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411982" y="8631301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4" y="12191"/>
                </a:lnTo>
                <a:lnTo>
                  <a:pt x="8534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35908" y="8455786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738371" y="8637396"/>
            <a:ext cx="265430" cy="0"/>
          </a:xfrm>
          <a:custGeom>
            <a:avLst/>
            <a:gdLst/>
            <a:ahLst/>
            <a:cxnLst/>
            <a:rect l="l" t="t" r="r" b="b"/>
            <a:pathLst>
              <a:path w="265429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37659" y="863739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764282" y="8478392"/>
            <a:ext cx="26028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613535" algn="l"/>
              </a:tabLst>
            </a:pP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   </a:t>
            </a:r>
            <a:r>
              <a:rPr sz="1725" baseline="45893" dirty="0">
                <a:latin typeface="Cambria Math"/>
                <a:cs typeface="Cambria Math"/>
              </a:rPr>
              <a:t>9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104" baseline="29513" dirty="0">
                <a:latin typeface="Cambria Math"/>
                <a:cs typeface="Cambria Math"/>
              </a:rPr>
              <a:t> </a:t>
            </a:r>
            <a:r>
              <a:rPr sz="1725" spc="44" baseline="45893" dirty="0">
                <a:latin typeface="Cambria Math"/>
                <a:cs typeface="Cambria Math"/>
              </a:rPr>
              <a:t>65</a:t>
            </a:r>
            <a:r>
              <a:rPr sz="1150" spc="30" dirty="0">
                <a:latin typeface="Cambria Math"/>
                <a:cs typeface="Cambria Math"/>
              </a:rPr>
              <a:t>   </a:t>
            </a:r>
            <a:r>
              <a:rPr sz="1150" spc="12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2.1328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𝑘</a:t>
            </a:r>
            <a:endParaRPr sz="1725" baseline="45893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99282" y="8639936"/>
            <a:ext cx="19596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355" algn="l"/>
                <a:tab pos="737870" algn="l"/>
                <a:tab pos="1823720" algn="l"/>
              </a:tabLst>
            </a:pPr>
            <a:r>
              <a:rPr sz="1150" dirty="0">
                <a:latin typeface="Cambria Math"/>
                <a:cs typeface="Cambria Math"/>
              </a:rPr>
              <a:t>8	8	𝑚	𝑚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223383" y="863739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204584" y="8478392"/>
            <a:ext cx="538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10" dirty="0">
                <a:latin typeface="Times New Roman"/>
                <a:cs typeface="Times New Roman"/>
              </a:rPr>
              <a:t>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0766" y="851220"/>
            <a:ext cx="5425440" cy="90741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000" b="1" dirty="0">
                <a:latin typeface="Times New Roman"/>
                <a:cs typeface="Times New Roman"/>
              </a:rPr>
              <a:t>5.4 </a:t>
            </a:r>
            <a:r>
              <a:rPr sz="2000" b="1" spc="-10" dirty="0">
                <a:latin typeface="Times New Roman"/>
                <a:cs typeface="Times New Roman"/>
              </a:rPr>
              <a:t>DAMPED FREE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VIBRATIONS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10200"/>
              </a:lnSpc>
              <a:spcBef>
                <a:spcPts val="35"/>
              </a:spcBef>
            </a:pPr>
            <a:r>
              <a:rPr sz="1600" spc="-5" dirty="0">
                <a:latin typeface="Times New Roman"/>
                <a:cs typeface="Times New Roman"/>
              </a:rPr>
              <a:t>Consider the free-vibration </a:t>
            </a:r>
            <a:r>
              <a:rPr sz="1600" spc="-10" dirty="0">
                <a:latin typeface="Times New Roman"/>
                <a:cs typeface="Times New Roman"/>
              </a:rPr>
              <a:t>response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viscously damped  two-degrees-of-freedom system </a:t>
            </a:r>
            <a:r>
              <a:rPr sz="160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Fig.5.19(a).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9166" y="2533980"/>
            <a:ext cx="5584825" cy="38309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14300" marR="60960" algn="just">
              <a:lnSpc>
                <a:spcPct val="111700"/>
              </a:lnSpc>
              <a:spcBef>
                <a:spcPts val="114"/>
              </a:spcBef>
            </a:pP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convenience,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(𝑡)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(𝑡)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dirty="0">
                <a:latin typeface="Times New Roman"/>
                <a:cs typeface="Times New Roman"/>
              </a:rPr>
              <a:t>assumed </a:t>
            </a:r>
            <a:r>
              <a:rPr sz="1600" spc="-5" dirty="0">
                <a:latin typeface="Times New Roman"/>
                <a:cs typeface="Times New Roman"/>
              </a:rPr>
              <a:t>positive,  with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&gt;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&gt;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Referring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free-body </a:t>
            </a:r>
            <a:r>
              <a:rPr sz="1600" spc="-95" dirty="0">
                <a:latin typeface="Times New Roman"/>
                <a:cs typeface="Times New Roman"/>
              </a:rPr>
              <a:t>diagram  </a:t>
            </a:r>
            <a:r>
              <a:rPr sz="1600" spc="-5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Fig.5.19(b) and applying Newton's second law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each 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412750">
              <a:lnSpc>
                <a:spcPct val="100000"/>
              </a:lnSpc>
              <a:spcBef>
                <a:spcPts val="190"/>
              </a:spcBef>
              <a:tabLst>
                <a:tab pos="5029200" algn="l"/>
              </a:tabLst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725" spc="-75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20" dirty="0">
                <a:latin typeface="Cambria Math"/>
                <a:cs typeface="Cambria Math"/>
              </a:rPr>
              <a:t>𝑥</a:t>
            </a:r>
            <a:r>
              <a:rPr sz="1725" spc="-30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725" spc="-44" baseline="2415" dirty="0">
                <a:latin typeface="Cambria Math"/>
                <a:cs typeface="Cambria Math"/>
              </a:rPr>
              <a:t>  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(𝑥 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37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15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spc="-5" dirty="0">
                <a:latin typeface="Times New Roman"/>
                <a:cs typeface="Times New Roman"/>
              </a:rPr>
              <a:t>(5.27)</a:t>
            </a:r>
            <a:endParaRPr sz="1600">
              <a:latin typeface="Times New Roman"/>
              <a:cs typeface="Times New Roman"/>
            </a:endParaRPr>
          </a:p>
          <a:p>
            <a:pPr marL="49530" algn="ctr">
              <a:lnSpc>
                <a:spcPct val="100000"/>
              </a:lnSpc>
              <a:spcBef>
                <a:spcPts val="270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20" dirty="0">
                <a:latin typeface="Cambria Math"/>
                <a:cs typeface="Cambria Math"/>
              </a:rPr>
              <a:t>𝑘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-55" dirty="0">
                <a:latin typeface="Cambria Math"/>
                <a:cs typeface="Cambria Math"/>
              </a:rPr>
              <a:t>(𝑥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229" dirty="0">
                <a:latin typeface="Cambria Math"/>
                <a:cs typeface="Cambria Math"/>
              </a:rPr>
              <a:t>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114300" algn="just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Od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rewriting</a:t>
            </a:r>
            <a:endParaRPr sz="1600">
              <a:latin typeface="Times New Roman"/>
              <a:cs typeface="Times New Roman"/>
            </a:endParaRPr>
          </a:p>
          <a:p>
            <a:pPr marL="314960">
              <a:lnSpc>
                <a:spcPct val="100000"/>
              </a:lnSpc>
              <a:spcBef>
                <a:spcPts val="190"/>
              </a:spcBef>
              <a:tabLst>
                <a:tab pos="5029200" algn="l"/>
              </a:tabLst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725" spc="-7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725" spc="-37" baseline="2415" dirty="0">
                <a:latin typeface="Cambria Math"/>
                <a:cs typeface="Cambria Math"/>
              </a:rPr>
              <a:t> 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1736" dirty="0">
                <a:latin typeface="Cambria Math"/>
                <a:cs typeface="Cambria Math"/>
              </a:rPr>
              <a:t> 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45" dirty="0">
                <a:latin typeface="Cambria Math"/>
                <a:cs typeface="Cambria Math"/>
              </a:rPr>
              <a:t>𝑥</a:t>
            </a:r>
            <a:r>
              <a:rPr sz="1725" spc="-6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 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5" dirty="0">
                <a:latin typeface="Times New Roman"/>
                <a:cs typeface="Times New Roman"/>
              </a:rPr>
              <a:t>(5.28)</a:t>
            </a:r>
            <a:endParaRPr sz="1600">
              <a:latin typeface="Times New Roman"/>
              <a:cs typeface="Times New Roman"/>
            </a:endParaRPr>
          </a:p>
          <a:p>
            <a:pPr marL="50165" algn="ctr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114300" marR="68580" algn="just">
              <a:lnSpc>
                <a:spcPct val="110000"/>
              </a:lnSpc>
              <a:spcBef>
                <a:spcPts val="25"/>
              </a:spcBef>
            </a:pPr>
            <a:r>
              <a:rPr sz="1600" spc="-5" dirty="0">
                <a:latin typeface="Times New Roman"/>
                <a:cs typeface="Times New Roman"/>
              </a:rPr>
              <a:t>Equation (5.28)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statically (elastically)and dynamically coupled  through the stiffness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damped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terms.</a:t>
            </a:r>
            <a:endParaRPr sz="1600">
              <a:latin typeface="Times New Roman"/>
              <a:cs typeface="Times New Roman"/>
            </a:endParaRPr>
          </a:p>
          <a:p>
            <a:pPr marL="114300" algn="just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Equation (5.28)can </a:t>
            </a:r>
            <a:r>
              <a:rPr sz="1600" dirty="0">
                <a:latin typeface="Times New Roman"/>
                <a:cs typeface="Times New Roman"/>
              </a:rPr>
              <a:t>now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compact form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14300" marR="55880" indent="1499870">
              <a:lnSpc>
                <a:spcPts val="2160"/>
              </a:lnSpc>
              <a:spcBef>
                <a:spcPts val="60"/>
              </a:spcBef>
              <a:tabLst>
                <a:tab pos="5029200" algn="l"/>
              </a:tabLst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𝑚</a:t>
            </a: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10" dirty="0">
                <a:latin typeface="Cambria Math"/>
                <a:cs typeface="Cambria Math"/>
              </a:rPr>
              <a:t>𝑥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185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2400" spc="-2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55" dirty="0">
                <a:latin typeface="Cambria Math"/>
                <a:cs typeface="Cambria Math"/>
              </a:rPr>
              <a:t>𝑐</a:t>
            </a: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10" dirty="0">
                <a:latin typeface="Cambria Math"/>
                <a:cs typeface="Cambria Math"/>
              </a:rPr>
              <a:t>𝑥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185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2400" spc="-2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50" dirty="0">
                <a:latin typeface="Cambria Math"/>
                <a:cs typeface="Cambria Math"/>
              </a:rPr>
              <a:t>𝑘</a:t>
            </a: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𝑥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2400" spc="12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	</a:t>
            </a: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29</a:t>
            </a:r>
            <a:r>
              <a:rPr sz="1600" dirty="0">
                <a:latin typeface="Times New Roman"/>
                <a:cs typeface="Times New Roman"/>
              </a:rPr>
              <a:t>)  </a:t>
            </a: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matrix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5859" y="6338061"/>
            <a:ext cx="7385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86740" algn="l"/>
              </a:tabLst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	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7238" y="6469126"/>
            <a:ext cx="37331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172210" algn="l"/>
                <a:tab pos="3190875" algn="l"/>
              </a:tabLst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𝑚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2400" spc="419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  </a:t>
            </a:r>
            <a:r>
              <a:rPr sz="1600" spc="204" dirty="0">
                <a:latin typeface="Cambria Math"/>
                <a:cs typeface="Cambria Math"/>
              </a:rPr>
              <a:t> </a:t>
            </a:r>
            <a:r>
              <a:rPr sz="2400" baseline="-31250" dirty="0">
                <a:latin typeface="Cambria Math"/>
                <a:cs typeface="Cambria Math"/>
              </a:rPr>
              <a:t>0	𝑚</a:t>
            </a:r>
            <a:r>
              <a:rPr sz="1725" baseline="-57971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(5.30)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766" y="6850126"/>
            <a:ext cx="19221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damping matrix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4970" y="7219314"/>
            <a:ext cx="1245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50" dirty="0">
                <a:latin typeface="Cambria Math"/>
                <a:cs typeface="Cambria Math"/>
              </a:rPr>
              <a:t>𝑐</a:t>
            </a:r>
            <a:r>
              <a:rPr sz="2400" spc="7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2400" spc="-67" baseline="38194" dirty="0">
                <a:latin typeface="Cambria Math"/>
                <a:cs typeface="Cambria Math"/>
              </a:rPr>
              <a:t>𝑐</a:t>
            </a:r>
            <a:r>
              <a:rPr sz="1725" spc="-67" baseline="36231" dirty="0">
                <a:latin typeface="Cambria Math"/>
                <a:cs typeface="Cambria Math"/>
              </a:rPr>
              <a:t>1 </a:t>
            </a:r>
            <a:r>
              <a:rPr sz="2400" spc="7" baseline="38194" dirty="0">
                <a:latin typeface="Cambria Math"/>
                <a:cs typeface="Cambria Math"/>
              </a:rPr>
              <a:t>+</a:t>
            </a:r>
            <a:r>
              <a:rPr sz="2400" spc="157" baseline="38194" dirty="0">
                <a:latin typeface="Cambria Math"/>
                <a:cs typeface="Cambria Math"/>
              </a:rPr>
              <a:t> </a:t>
            </a:r>
            <a:r>
              <a:rPr sz="2400" spc="-37" baseline="38194" dirty="0">
                <a:latin typeface="Cambria Math"/>
                <a:cs typeface="Cambria Math"/>
              </a:rPr>
              <a:t>𝑐</a:t>
            </a:r>
            <a:r>
              <a:rPr sz="1725" spc="-37" baseline="36231" dirty="0">
                <a:latin typeface="Cambria Math"/>
                <a:cs typeface="Cambria Math"/>
              </a:rPr>
              <a:t>2</a:t>
            </a:r>
            <a:endParaRPr sz="1725" baseline="36231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72840" y="7319898"/>
            <a:ext cx="3981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mbria Math"/>
                <a:cs typeface="Cambria Math"/>
              </a:rPr>
              <a:t>−𝑐</a:t>
            </a:r>
            <a:r>
              <a:rPr sz="1725" spc="-22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1190" y="7319898"/>
            <a:ext cx="2457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4990" y="7081773"/>
            <a:ext cx="4864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mbria Math"/>
                <a:cs typeface="Cambria Math"/>
              </a:rPr>
              <a:t>−𝑐</a:t>
            </a:r>
            <a:r>
              <a:rPr sz="1725" spc="-22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2400" spc="352" baseline="-38194" dirty="0">
                <a:latin typeface="Cambria Math"/>
                <a:cs typeface="Cambria Math"/>
              </a:rPr>
              <a:t> </a:t>
            </a:r>
            <a:endParaRPr sz="2400" baseline="-38194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25921" y="7219314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766" y="7588122"/>
            <a:ext cx="2271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stiffness </a:t>
            </a:r>
            <a:r>
              <a:rPr sz="1600" dirty="0">
                <a:latin typeface="Times New Roman"/>
                <a:cs typeface="Times New Roman"/>
              </a:rPr>
              <a:t>matrix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6201" y="7972170"/>
            <a:ext cx="13157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45" dirty="0">
                <a:latin typeface="Cambria Math"/>
                <a:cs typeface="Cambria Math"/>
              </a:rPr>
              <a:t>𝑘</a:t>
            </a:r>
            <a:r>
              <a:rPr sz="2400" spc="6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2400" spc="-37" baseline="36458" dirty="0">
                <a:latin typeface="Cambria Math"/>
                <a:cs typeface="Cambria Math"/>
              </a:rPr>
              <a:t>𝑘</a:t>
            </a:r>
            <a:r>
              <a:rPr sz="1725" spc="-37" baseline="33816" dirty="0">
                <a:latin typeface="Cambria Math"/>
                <a:cs typeface="Cambria Math"/>
              </a:rPr>
              <a:t>1 </a:t>
            </a:r>
            <a:r>
              <a:rPr sz="2400" spc="7" baseline="36458" dirty="0">
                <a:latin typeface="Cambria Math"/>
                <a:cs typeface="Cambria Math"/>
              </a:rPr>
              <a:t>+</a:t>
            </a:r>
            <a:r>
              <a:rPr sz="2400" spc="150" baseline="36458" dirty="0">
                <a:latin typeface="Cambria Math"/>
                <a:cs typeface="Cambria Math"/>
              </a:rPr>
              <a:t> </a:t>
            </a:r>
            <a:r>
              <a:rPr sz="2400" baseline="36458" dirty="0">
                <a:latin typeface="Cambria Math"/>
                <a:cs typeface="Cambria Math"/>
              </a:rPr>
              <a:t>𝑘</a:t>
            </a:r>
            <a:r>
              <a:rPr sz="1725" baseline="33816" dirty="0">
                <a:latin typeface="Cambria Math"/>
                <a:cs typeface="Cambria Math"/>
              </a:rPr>
              <a:t>2</a:t>
            </a:r>
            <a:endParaRPr sz="1725" baseline="33816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0515" y="8087994"/>
            <a:ext cx="10795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833755" algn="l"/>
              </a:tabLst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	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40352" y="7841106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2400" spc="382" baseline="-36458" dirty="0">
                <a:latin typeface="Cambria Math"/>
                <a:cs typeface="Cambria Math"/>
              </a:rPr>
              <a:t> </a:t>
            </a:r>
            <a:endParaRPr sz="2400" baseline="-36458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25921" y="7972170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766" y="8353425"/>
            <a:ext cx="45129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displacement matrix or displacement vector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6576" y="8859392"/>
            <a:ext cx="5302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725" spc="-26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64942" y="8740520"/>
            <a:ext cx="38036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3273425" algn="l"/>
              </a:tabLst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𝑥(𝑡)</a:t>
            </a:r>
            <a:r>
              <a:rPr sz="2400" spc="2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310" dirty="0">
                <a:latin typeface="Cambria Math"/>
                <a:cs typeface="Cambria Math"/>
              </a:rPr>
              <a:t> </a:t>
            </a:r>
            <a:r>
              <a:rPr sz="2400" spc="-44" baseline="36458" dirty="0">
                <a:latin typeface="Cambria Math"/>
                <a:cs typeface="Cambria Math"/>
              </a:rPr>
              <a:t>𝑥</a:t>
            </a:r>
            <a:r>
              <a:rPr sz="1725" spc="-44" baseline="33816" dirty="0">
                <a:latin typeface="Cambria Math"/>
                <a:cs typeface="Cambria Math"/>
              </a:rPr>
              <a:t>1</a:t>
            </a:r>
            <a:r>
              <a:rPr sz="1725" spc="-225" baseline="33816" dirty="0">
                <a:latin typeface="Cambria Math"/>
                <a:cs typeface="Cambria Math"/>
              </a:rPr>
              <a:t> </a:t>
            </a:r>
            <a:r>
              <a:rPr sz="2400" spc="30" baseline="36458" dirty="0">
                <a:latin typeface="Cambria Math"/>
                <a:cs typeface="Cambria Math"/>
              </a:rPr>
              <a:t>(𝑡)</a:t>
            </a:r>
            <a:r>
              <a:rPr sz="1600" spc="20" dirty="0">
                <a:latin typeface="Cambria Math"/>
                <a:cs typeface="Cambria Math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(5.33)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766" y="9104426"/>
            <a:ext cx="505523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mass, </a:t>
            </a:r>
            <a:r>
              <a:rPr sz="1600" spc="-5" dirty="0">
                <a:latin typeface="Times New Roman"/>
                <a:cs typeface="Times New Roman"/>
              </a:rPr>
              <a:t>damping and </a:t>
            </a:r>
            <a:r>
              <a:rPr sz="1600" spc="-10" dirty="0">
                <a:latin typeface="Times New Roman"/>
                <a:cs typeface="Times New Roman"/>
              </a:rPr>
              <a:t>stiffness </a:t>
            </a:r>
            <a:r>
              <a:rPr sz="1600" spc="-5" dirty="0">
                <a:latin typeface="Times New Roman"/>
                <a:cs typeface="Times New Roman"/>
              </a:rPr>
              <a:t>matrices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each </a:t>
            </a:r>
            <a:r>
              <a:rPr sz="1600" dirty="0">
                <a:latin typeface="Times New Roman"/>
                <a:cs typeface="Times New Roman"/>
              </a:rPr>
              <a:t>symmetric  </a:t>
            </a:r>
            <a:r>
              <a:rPr sz="1600" spc="-5" dirty="0">
                <a:latin typeface="Times New Roman"/>
                <a:cs typeface="Times New Roman"/>
              </a:rPr>
              <a:t>about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main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diagonal.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9535" y="860500"/>
            <a:ext cx="513397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Figure </a:t>
            </a:r>
            <a:r>
              <a:rPr sz="1600" spc="5" dirty="0">
                <a:latin typeface="Times New Roman"/>
                <a:cs typeface="Times New Roman"/>
              </a:rPr>
              <a:t>4.9(a) </a:t>
            </a:r>
            <a:r>
              <a:rPr sz="1600" spc="-15" dirty="0">
                <a:latin typeface="Times New Roman"/>
                <a:cs typeface="Times New Roman"/>
              </a:rPr>
              <a:t>shows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damped </a:t>
            </a:r>
            <a:r>
              <a:rPr sz="1600" spc="-5" dirty="0">
                <a:latin typeface="Times New Roman"/>
                <a:cs typeface="Times New Roman"/>
              </a:rPr>
              <a:t>single-degree-of-freedom </a:t>
            </a:r>
            <a:r>
              <a:rPr sz="1600" dirty="0">
                <a:latin typeface="Times New Roman"/>
                <a:cs typeface="Times New Roman"/>
              </a:rPr>
              <a:t>mass-  spring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with </a:t>
            </a:r>
            <a:r>
              <a:rPr sz="1600" dirty="0">
                <a:latin typeface="Times New Roman"/>
                <a:cs typeface="Times New Roman"/>
              </a:rPr>
              <a:t>a moving </a:t>
            </a:r>
            <a:r>
              <a:rPr sz="1600" spc="-10" dirty="0">
                <a:latin typeface="Times New Roman"/>
                <a:cs typeface="Times New Roman"/>
              </a:rPr>
              <a:t>support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dirty="0">
                <a:latin typeface="Times New Roman"/>
                <a:cs typeface="Times New Roman"/>
              </a:rPr>
              <a:t>base.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49267" y="6902450"/>
            <a:ext cx="963930" cy="0"/>
          </a:xfrm>
          <a:custGeom>
            <a:avLst/>
            <a:gdLst/>
            <a:ahLst/>
            <a:cxnLst/>
            <a:rect l="l" t="t" r="r" b="b"/>
            <a:pathLst>
              <a:path w="963929">
                <a:moveTo>
                  <a:pt x="0" y="0"/>
                </a:moveTo>
                <a:lnTo>
                  <a:pt x="9634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83335" y="3033140"/>
            <a:ext cx="5452745" cy="439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Fig.</a:t>
            </a:r>
            <a:r>
              <a:rPr sz="1600" spc="5" dirty="0">
                <a:latin typeface="Times New Roman"/>
                <a:cs typeface="Times New Roman"/>
              </a:rPr>
              <a:t> 4.9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88900" marR="549275">
              <a:lnSpc>
                <a:spcPct val="1101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The support motion </a:t>
            </a:r>
            <a:r>
              <a:rPr sz="1600" dirty="0">
                <a:latin typeface="Times New Roman"/>
                <a:cs typeface="Times New Roman"/>
              </a:rPr>
              <a:t>y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assumed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be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5" dirty="0">
                <a:latin typeface="Times New Roman"/>
                <a:cs typeface="Times New Roman"/>
              </a:rPr>
              <a:t>and the  displacement of 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measured </a:t>
            </a:r>
            <a:r>
              <a:rPr sz="1600" spc="-5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its </a:t>
            </a:r>
            <a:r>
              <a:rPr sz="1600" spc="-5" dirty="0">
                <a:latin typeface="Times New Roman"/>
                <a:cs typeface="Times New Roman"/>
              </a:rPr>
              <a:t>equilibrium  position</a:t>
            </a:r>
            <a:endParaRPr sz="16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Letting </a:t>
            </a:r>
            <a:r>
              <a:rPr sz="1600" dirty="0">
                <a:latin typeface="Cambria Math"/>
                <a:cs typeface="Cambria Math"/>
              </a:rPr>
              <a:t>𝑦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𝑌𝑜 𝑠𝑖𝑛𝜔𝑡 </a:t>
            </a:r>
            <a:r>
              <a:rPr sz="1600" spc="-10" dirty="0">
                <a:latin typeface="Times New Roman"/>
                <a:cs typeface="Times New Roman"/>
              </a:rPr>
              <a:t>and applying </a:t>
            </a:r>
            <a:r>
              <a:rPr sz="1600" spc="-5" dirty="0">
                <a:latin typeface="Times New Roman"/>
                <a:cs typeface="Times New Roman"/>
              </a:rPr>
              <a:t>Newton's second law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88900" marR="830580">
              <a:lnSpc>
                <a:spcPct val="110100"/>
              </a:lnSpc>
              <a:spcBef>
                <a:spcPts val="45"/>
              </a:spcBef>
            </a:pPr>
            <a:r>
              <a:rPr sz="1600" spc="-5" dirty="0">
                <a:latin typeface="Times New Roman"/>
                <a:cs typeface="Times New Roman"/>
              </a:rPr>
              <a:t>free-body </a:t>
            </a:r>
            <a:r>
              <a:rPr sz="1600" dirty="0">
                <a:latin typeface="Times New Roman"/>
                <a:cs typeface="Times New Roman"/>
              </a:rPr>
              <a:t>diagram </a:t>
            </a:r>
            <a:r>
              <a:rPr sz="1600" spc="-5" dirty="0">
                <a:latin typeface="Times New Roman"/>
                <a:cs typeface="Times New Roman"/>
              </a:rPr>
              <a:t>of the mass </a:t>
            </a:r>
            <a:r>
              <a:rPr sz="1600" spc="5" dirty="0">
                <a:latin typeface="Times New Roman"/>
                <a:cs typeface="Times New Roman"/>
              </a:rPr>
              <a:t>as </a:t>
            </a:r>
            <a:r>
              <a:rPr sz="1600" spc="-10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 </a:t>
            </a:r>
            <a:r>
              <a:rPr sz="1600" spc="-5" dirty="0">
                <a:latin typeface="Times New Roman"/>
                <a:cs typeface="Times New Roman"/>
              </a:rPr>
              <a:t>4.9 </a:t>
            </a:r>
            <a:r>
              <a:rPr sz="1600" dirty="0">
                <a:latin typeface="Times New Roman"/>
                <a:cs typeface="Times New Roman"/>
              </a:rPr>
              <a:t>(b)  </a:t>
            </a:r>
            <a:r>
              <a:rPr sz="1600" spc="-5" dirty="0">
                <a:latin typeface="Times New Roman"/>
                <a:cs typeface="Times New Roman"/>
              </a:rPr>
              <a:t>andassuming </a:t>
            </a:r>
            <a:r>
              <a:rPr sz="1600" spc="-10" dirty="0">
                <a:latin typeface="Times New Roman"/>
                <a:cs typeface="Times New Roman"/>
              </a:rPr>
              <a:t>x&gt;y</a:t>
            </a:r>
            <a:r>
              <a:rPr sz="1575" spc="-15" baseline="-13227" dirty="0">
                <a:latin typeface="Times New Roman"/>
                <a:cs typeface="Times New Roman"/>
              </a:rPr>
              <a:t>s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equation of motion of the mass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L="188722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𝑚Ẍ </a:t>
            </a:r>
            <a:r>
              <a:rPr sz="1600" dirty="0">
                <a:latin typeface="Times New Roman"/>
                <a:cs typeface="Times New Roman"/>
              </a:rPr>
              <a:t>= </a:t>
            </a:r>
            <a:r>
              <a:rPr sz="1600" spc="-10" dirty="0">
                <a:latin typeface="Times New Roman"/>
                <a:cs typeface="Times New Roman"/>
              </a:rPr>
              <a:t>-k(x-y)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(ẋ-ẏ)</a:t>
            </a:r>
            <a:endParaRPr sz="16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240"/>
              </a:spcBef>
              <a:tabLst>
                <a:tab pos="4083050" algn="l"/>
              </a:tabLst>
            </a:pPr>
            <a:r>
              <a:rPr sz="1600" spc="-5" dirty="0">
                <a:latin typeface="Times New Roman"/>
                <a:cs typeface="Times New Roman"/>
              </a:rPr>
              <a:t>or	---------(56)</a:t>
            </a:r>
            <a:endParaRPr sz="1600">
              <a:latin typeface="Times New Roman"/>
              <a:cs typeface="Times New Roman"/>
            </a:endParaRPr>
          </a:p>
          <a:p>
            <a:pPr marL="88900" marR="1753235" indent="1689100">
              <a:lnSpc>
                <a:spcPct val="110000"/>
              </a:lnSpc>
            </a:pPr>
            <a:r>
              <a:rPr sz="1600" dirty="0">
                <a:latin typeface="Times New Roman"/>
                <a:cs typeface="Times New Roman"/>
              </a:rPr>
              <a:t>mẌ + </a:t>
            </a:r>
            <a:r>
              <a:rPr sz="1600" spc="5" dirty="0">
                <a:latin typeface="Times New Roman"/>
                <a:cs typeface="Times New Roman"/>
              </a:rPr>
              <a:t>cẋ </a:t>
            </a:r>
            <a:r>
              <a:rPr sz="1600" dirty="0">
                <a:latin typeface="Times New Roman"/>
                <a:cs typeface="Times New Roman"/>
              </a:rPr>
              <a:t>+ </a:t>
            </a:r>
            <a:r>
              <a:rPr sz="1600" spc="5" dirty="0">
                <a:latin typeface="Times New Roman"/>
                <a:cs typeface="Times New Roman"/>
              </a:rPr>
              <a:t>kx </a:t>
            </a:r>
            <a:r>
              <a:rPr sz="1600" spc="-5" dirty="0">
                <a:latin typeface="Times New Roman"/>
                <a:cs typeface="Times New Roman"/>
              </a:rPr>
              <a:t>=ky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cẏ  </a:t>
            </a:r>
            <a:r>
              <a:rPr sz="1600" spc="5" dirty="0">
                <a:latin typeface="Times New Roman"/>
                <a:cs typeface="Times New Roman"/>
              </a:rPr>
              <a:t>By using </a:t>
            </a:r>
            <a:r>
              <a:rPr sz="1600" i="1" spc="-5" dirty="0">
                <a:latin typeface="Times New Roman"/>
                <a:cs typeface="Times New Roman"/>
              </a:rPr>
              <a:t>y=Y</a:t>
            </a:r>
            <a:r>
              <a:rPr sz="1575" i="1" spc="-7" baseline="-13227" dirty="0">
                <a:latin typeface="Times New Roman"/>
                <a:cs typeface="Times New Roman"/>
              </a:rPr>
              <a:t>o </a:t>
            </a:r>
            <a:r>
              <a:rPr sz="1600" spc="-5" dirty="0">
                <a:latin typeface="Cambria Math"/>
                <a:cs typeface="Cambria Math"/>
              </a:rPr>
              <a:t>𝑠𝑖𝑛𝜔𝑡 </a:t>
            </a:r>
            <a:r>
              <a:rPr sz="1600" spc="-5" dirty="0">
                <a:latin typeface="Times New Roman"/>
                <a:cs typeface="Times New Roman"/>
              </a:rPr>
              <a:t>Eq.above becomes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:-</a:t>
            </a:r>
            <a:endParaRPr sz="1600">
              <a:latin typeface="Times New Roman"/>
              <a:cs typeface="Times New Roman"/>
            </a:endParaRPr>
          </a:p>
          <a:p>
            <a:pPr marL="88900" marR="556260">
              <a:lnSpc>
                <a:spcPct val="111200"/>
              </a:lnSpc>
              <a:spcBef>
                <a:spcPts val="75"/>
              </a:spcBef>
            </a:pPr>
            <a:r>
              <a:rPr sz="1600" dirty="0">
                <a:latin typeface="Cambria Math"/>
                <a:cs typeface="Cambria Math"/>
              </a:rPr>
              <a:t>𝑚Ẍ </a:t>
            </a:r>
            <a:r>
              <a:rPr sz="1600" spc="5" dirty="0">
                <a:latin typeface="Cambria Math"/>
                <a:cs typeface="Cambria Math"/>
              </a:rPr>
              <a:t>+ 𝑐Ẍ + </a:t>
            </a:r>
            <a:r>
              <a:rPr sz="1600" dirty="0">
                <a:latin typeface="Cambria Math"/>
                <a:cs typeface="Cambria Math"/>
              </a:rPr>
              <a:t>𝑘𝑥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𝑘𝑌𝑜 𝑠𝑖𝑛𝜔𝑡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65" dirty="0">
                <a:latin typeface="Cambria Math"/>
                <a:cs typeface="Cambria Math"/>
              </a:rPr>
              <a:t>𝑐𝜔𝑌</a:t>
            </a:r>
            <a:r>
              <a:rPr sz="1725" spc="-97" baseline="-16908" dirty="0">
                <a:latin typeface="Cambria Math"/>
                <a:cs typeface="Cambria Math"/>
              </a:rPr>
              <a:t>𝑜 </a:t>
            </a:r>
            <a:r>
              <a:rPr sz="1600" spc="10" dirty="0">
                <a:latin typeface="Cambria Math"/>
                <a:cs typeface="Cambria Math"/>
              </a:rPr>
              <a:t>cos </a:t>
            </a:r>
            <a:r>
              <a:rPr sz="1600" dirty="0">
                <a:latin typeface="Cambria Math"/>
                <a:cs typeface="Cambria Math"/>
              </a:rPr>
              <a:t>𝜔𝑡</a:t>
            </a:r>
            <a:r>
              <a:rPr sz="1600" dirty="0">
                <a:latin typeface="Times New Roman"/>
                <a:cs typeface="Times New Roman"/>
              </a:rPr>
              <a:t>--------(57)  </a:t>
            </a:r>
            <a:r>
              <a:rPr sz="1600" spc="-5" dirty="0">
                <a:latin typeface="Times New Roman"/>
                <a:cs typeface="Times New Roman"/>
              </a:rPr>
              <a:t>The right-hand </a:t>
            </a:r>
            <a:r>
              <a:rPr sz="1600" spc="-10" dirty="0">
                <a:latin typeface="Times New Roman"/>
                <a:cs typeface="Times New Roman"/>
              </a:rPr>
              <a:t>side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Eq. </a:t>
            </a:r>
            <a:r>
              <a:rPr sz="1600" spc="-5" dirty="0">
                <a:latin typeface="Times New Roman"/>
                <a:cs typeface="Times New Roman"/>
              </a:rPr>
              <a:t>(4.57) </a:t>
            </a:r>
            <a:r>
              <a:rPr sz="1600" spc="-10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88900" marR="68580">
              <a:lnSpc>
                <a:spcPct val="115199"/>
              </a:lnSpc>
              <a:spcBef>
                <a:spcPts val="310"/>
              </a:spcBef>
            </a:pPr>
            <a:r>
              <a:rPr sz="2400" spc="-112" baseline="1736" dirty="0">
                <a:latin typeface="Cambria Math"/>
                <a:cs typeface="Cambria Math"/>
              </a:rPr>
              <a:t>𝑘𝑌</a:t>
            </a:r>
            <a:r>
              <a:rPr sz="1725" spc="-112" baseline="-14492" dirty="0">
                <a:latin typeface="Cambria Math"/>
                <a:cs typeface="Cambria Math"/>
              </a:rPr>
              <a:t>𝑜 </a:t>
            </a:r>
            <a:r>
              <a:rPr sz="2400" spc="-7" baseline="1736" dirty="0">
                <a:latin typeface="Cambria Math"/>
                <a:cs typeface="Cambria Math"/>
              </a:rPr>
              <a:t>𝑠𝑖𝑛𝜔𝑡 </a:t>
            </a:r>
            <a:r>
              <a:rPr sz="2400" spc="7" baseline="1736" dirty="0">
                <a:latin typeface="Cambria Math"/>
                <a:cs typeface="Cambria Math"/>
              </a:rPr>
              <a:t>+ </a:t>
            </a:r>
            <a:r>
              <a:rPr sz="2400" spc="-97" baseline="1736" dirty="0">
                <a:latin typeface="Cambria Math"/>
                <a:cs typeface="Cambria Math"/>
              </a:rPr>
              <a:t>𝑐𝜔𝑌</a:t>
            </a:r>
            <a:r>
              <a:rPr sz="1725" spc="-97" baseline="-14492" dirty="0">
                <a:latin typeface="Cambria Math"/>
                <a:cs typeface="Cambria Math"/>
              </a:rPr>
              <a:t>𝑜 </a:t>
            </a:r>
            <a:r>
              <a:rPr sz="2400" spc="15" baseline="1736" dirty="0">
                <a:latin typeface="Cambria Math"/>
                <a:cs typeface="Cambria Math"/>
              </a:rPr>
              <a:t>cos </a:t>
            </a:r>
            <a:r>
              <a:rPr sz="2400" spc="7" baseline="1736" dirty="0">
                <a:latin typeface="Cambria Math"/>
                <a:cs typeface="Cambria Math"/>
              </a:rPr>
              <a:t>𝜔𝑡 = </a:t>
            </a:r>
            <a:r>
              <a:rPr sz="2400" spc="-202" baseline="1736" dirty="0">
                <a:latin typeface="Cambria Math"/>
                <a:cs typeface="Cambria Math"/>
              </a:rPr>
              <a:t>𝑌</a:t>
            </a:r>
            <a:r>
              <a:rPr sz="1725" spc="-202" baseline="-14492" dirty="0">
                <a:latin typeface="Cambria Math"/>
                <a:cs typeface="Cambria Math"/>
              </a:rPr>
              <a:t>𝑜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2400" spc="52" baseline="1736" dirty="0">
                <a:latin typeface="Cambria Math"/>
                <a:cs typeface="Cambria Math"/>
              </a:rPr>
              <a:t>𝑘</a:t>
            </a:r>
            <a:r>
              <a:rPr sz="1725" spc="52" baseline="26570" dirty="0">
                <a:latin typeface="Cambria Math"/>
                <a:cs typeface="Cambria Math"/>
              </a:rPr>
              <a:t>2 </a:t>
            </a:r>
            <a:r>
              <a:rPr sz="2400" spc="7" baseline="1736" dirty="0">
                <a:latin typeface="Cambria Math"/>
                <a:cs typeface="Cambria Math"/>
              </a:rPr>
              <a:t>+ (𝑐𝜔)</a:t>
            </a:r>
            <a:r>
              <a:rPr sz="1725" spc="7" baseline="26570" dirty="0">
                <a:latin typeface="Cambria Math"/>
                <a:cs typeface="Cambria Math"/>
              </a:rPr>
              <a:t>2 </a:t>
            </a:r>
            <a:r>
              <a:rPr sz="2400" spc="-172" baseline="1736" dirty="0">
                <a:latin typeface="Cambria Math"/>
                <a:cs typeface="Cambria Math"/>
              </a:rPr>
              <a:t>sin⁡(𝜔𝑡 </a:t>
            </a:r>
            <a:r>
              <a:rPr sz="2400" spc="7" baseline="1736" dirty="0">
                <a:latin typeface="Cambria Math"/>
                <a:cs typeface="Cambria Math"/>
              </a:rPr>
              <a:t>+ </a:t>
            </a:r>
            <a:r>
              <a:rPr sz="2400" baseline="1736" dirty="0">
                <a:latin typeface="Cambria Math"/>
                <a:cs typeface="Cambria Math"/>
              </a:rPr>
              <a:t>∅</a:t>
            </a:r>
            <a:r>
              <a:rPr sz="1725" baseline="-14492" dirty="0">
                <a:latin typeface="Cambria Math"/>
                <a:cs typeface="Cambria Math"/>
              </a:rPr>
              <a:t>𝑏 </a:t>
            </a:r>
            <a:r>
              <a:rPr sz="2400" spc="-7" baseline="1736" dirty="0">
                <a:latin typeface="Cambria Math"/>
                <a:cs typeface="Cambria Math"/>
              </a:rPr>
              <a:t>)</a:t>
            </a:r>
            <a:r>
              <a:rPr sz="2400" spc="-7" baseline="1736" dirty="0">
                <a:latin typeface="Times New Roman"/>
                <a:cs typeface="Times New Roman"/>
              </a:rPr>
              <a:t>--(58)  </a:t>
            </a: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r>
              <a:rPr sz="1600" dirty="0">
                <a:latin typeface="Times New Roman"/>
                <a:cs typeface="Times New Roman"/>
              </a:rPr>
              <a:t> 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78913" y="7658734"/>
            <a:ext cx="195580" cy="0"/>
          </a:xfrm>
          <a:custGeom>
            <a:avLst/>
            <a:gdLst/>
            <a:ahLst/>
            <a:cxnLst/>
            <a:rect l="l" t="t" r="r" b="b"/>
            <a:pathLst>
              <a:path w="195580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34135" y="7499730"/>
            <a:ext cx="34518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tan</a:t>
            </a:r>
            <a:r>
              <a:rPr sz="1725" spc="-7" baseline="28985" dirty="0">
                <a:latin typeface="Cambria Math"/>
                <a:cs typeface="Cambria Math"/>
              </a:rPr>
              <a:t>−1</a:t>
            </a:r>
            <a:r>
              <a:rPr sz="1150" spc="-5" dirty="0">
                <a:latin typeface="Cambria Math"/>
                <a:cs typeface="Cambria Math"/>
              </a:rPr>
              <a:t> </a:t>
            </a:r>
            <a:r>
              <a:rPr sz="1725" baseline="45893" dirty="0">
                <a:latin typeface="Cambria Math"/>
                <a:cs typeface="Cambria Math"/>
              </a:rPr>
              <a:t>𝑐𝜔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tan</a:t>
            </a:r>
            <a:r>
              <a:rPr sz="1725" baseline="28985" dirty="0">
                <a:latin typeface="Cambria Math"/>
                <a:cs typeface="Cambria Math"/>
              </a:rPr>
              <a:t>−1</a:t>
            </a:r>
            <a:r>
              <a:rPr sz="1600" dirty="0">
                <a:latin typeface="Cambria Math"/>
                <a:cs typeface="Cambria Math"/>
              </a:rPr>
              <a:t>(2𝑟𝜉)</a:t>
            </a:r>
            <a:r>
              <a:rPr sz="1600" dirty="0">
                <a:latin typeface="Times New Roman"/>
                <a:cs typeface="Times New Roman"/>
              </a:rPr>
              <a:t>------(59)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60291" y="8179943"/>
            <a:ext cx="963930" cy="0"/>
          </a:xfrm>
          <a:custGeom>
            <a:avLst/>
            <a:gdLst/>
            <a:ahLst/>
            <a:cxnLst/>
            <a:rect l="l" t="t" r="r" b="b"/>
            <a:pathLst>
              <a:path w="963929">
                <a:moveTo>
                  <a:pt x="0" y="0"/>
                </a:moveTo>
                <a:lnTo>
                  <a:pt x="9634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34135" y="7661275"/>
            <a:ext cx="4734560" cy="764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6340">
              <a:lnSpc>
                <a:spcPts val="136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𝑘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ts val="1905"/>
              </a:lnSpc>
            </a:pPr>
            <a:r>
              <a:rPr sz="1600" spc="-5" dirty="0">
                <a:latin typeface="Times New Roman"/>
                <a:cs typeface="Times New Roman"/>
              </a:rPr>
              <a:t>Substitution Eq. (4.58) in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Eq.(4.57)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gives</a:t>
            </a:r>
            <a:endParaRPr sz="1600">
              <a:latin typeface="Times New Roman"/>
              <a:cs typeface="Times New Roman"/>
            </a:endParaRPr>
          </a:p>
          <a:p>
            <a:pPr marL="675005">
              <a:lnSpc>
                <a:spcPct val="100000"/>
              </a:lnSpc>
              <a:spcBef>
                <a:spcPts val="625"/>
              </a:spcBef>
            </a:pP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45" dirty="0">
                <a:latin typeface="Cambria Math"/>
                <a:cs typeface="Cambria Math"/>
              </a:rPr>
              <a:t>𝑐𝑥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6908" dirty="0">
                <a:latin typeface="Cambria Math"/>
                <a:cs typeface="Cambria Math"/>
              </a:rPr>
              <a:t>𝑜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𝑘</a:t>
            </a:r>
            <a:r>
              <a:rPr sz="1725" spc="37" baseline="24154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𝑐𝜔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</a:t>
            </a:r>
            <a:r>
              <a:rPr sz="1600" spc="-1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</a:t>
            </a:r>
            <a:r>
              <a:rPr sz="1725" spc="-127" baseline="-16908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79621" y="8637396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329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05204" y="8612504"/>
            <a:ext cx="554990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7365" algn="l"/>
              </a:tabLst>
            </a:pPr>
            <a:r>
              <a:rPr sz="1600" spc="-5" dirty="0">
                <a:latin typeface="Times New Roman"/>
                <a:cs typeface="Times New Roman"/>
              </a:rPr>
              <a:t>Or	</a:t>
            </a:r>
            <a:r>
              <a:rPr sz="1600" spc="-45" dirty="0">
                <a:latin typeface="Cambria Math"/>
                <a:cs typeface="Cambria Math"/>
              </a:rPr>
              <a:t>𝑚𝑥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45" dirty="0">
                <a:latin typeface="Cambria Math"/>
                <a:cs typeface="Cambria Math"/>
              </a:rPr>
              <a:t>𝑐𝑥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4492" dirty="0">
                <a:latin typeface="Cambria Math"/>
                <a:cs typeface="Cambria Math"/>
              </a:rPr>
              <a:t>𝑜 </a:t>
            </a:r>
            <a:r>
              <a:rPr sz="1600" spc="20" dirty="0">
                <a:latin typeface="Cambria Math"/>
                <a:cs typeface="Cambria Math"/>
              </a:rPr>
              <a:t>𝑘 </a:t>
            </a:r>
            <a:r>
              <a:rPr sz="1600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7" baseline="3472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2𝑟𝜉</a:t>
            </a:r>
            <a:r>
              <a:rPr sz="2400" spc="30" baseline="3472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347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4492" dirty="0">
                <a:latin typeface="Cambria Math"/>
                <a:cs typeface="Cambria Math"/>
              </a:rPr>
              <a:t>𝑏</a:t>
            </a:r>
            <a:r>
              <a:rPr sz="1725" spc="307" baseline="483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----(60)</a:t>
            </a:r>
            <a:endParaRPr sz="1600">
              <a:latin typeface="Times New Roman"/>
              <a:cs typeface="Times New Roman"/>
            </a:endParaRPr>
          </a:p>
          <a:p>
            <a:pPr marL="495300" marR="30480">
              <a:lnSpc>
                <a:spcPct val="108800"/>
              </a:lnSpc>
              <a:spcBef>
                <a:spcPts val="1105"/>
              </a:spcBef>
            </a:pPr>
            <a:r>
              <a:rPr sz="1600" spc="-5" dirty="0">
                <a:latin typeface="Times New Roman"/>
                <a:cs typeface="Times New Roman"/>
              </a:rPr>
              <a:t>This Eq. </a:t>
            </a:r>
            <a:r>
              <a:rPr sz="1600" spc="5" dirty="0">
                <a:latin typeface="Times New Roman"/>
                <a:cs typeface="Times New Roman"/>
              </a:rPr>
              <a:t>is in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similar form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Eq. </a:t>
            </a:r>
            <a:r>
              <a:rPr sz="1600" dirty="0">
                <a:latin typeface="Times New Roman"/>
                <a:cs typeface="Times New Roman"/>
              </a:rPr>
              <a:t>(4.34) </a:t>
            </a:r>
            <a:r>
              <a:rPr sz="1600" spc="-10" dirty="0">
                <a:latin typeface="Times New Roman"/>
                <a:cs typeface="Times New Roman"/>
              </a:rPr>
              <a:t>therefore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  state </a:t>
            </a:r>
            <a:r>
              <a:rPr sz="1600" spc="-5" dirty="0">
                <a:latin typeface="Times New Roman"/>
                <a:cs typeface="Times New Roman"/>
              </a:rPr>
              <a:t>solution </a:t>
            </a:r>
            <a:r>
              <a:rPr sz="1600" dirty="0">
                <a:latin typeface="Times New Roman"/>
                <a:cs typeface="Times New Roman"/>
              </a:rPr>
              <a:t>x</a:t>
            </a:r>
            <a:r>
              <a:rPr sz="1575" baseline="-13227" dirty="0">
                <a:latin typeface="Times New Roman"/>
                <a:cs typeface="Times New Roman"/>
              </a:rPr>
              <a:t>p</a:t>
            </a:r>
            <a:r>
              <a:rPr sz="1575" spc="-67" baseline="-13227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0766" y="860500"/>
            <a:ext cx="5423535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59410" algn="just">
              <a:lnSpc>
                <a:spcPct val="11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Since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components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vibration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a damped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are  </a:t>
            </a:r>
            <a:r>
              <a:rPr sz="1600" dirty="0">
                <a:latin typeface="Times New Roman"/>
                <a:cs typeface="Times New Roman"/>
              </a:rPr>
              <a:t>non-periodic </a:t>
            </a:r>
            <a:r>
              <a:rPr sz="1600" spc="-5" dirty="0">
                <a:latin typeface="Times New Roman"/>
                <a:cs typeface="Times New Roman"/>
              </a:rPr>
              <a:t>or oscillatory with </a:t>
            </a:r>
            <a:r>
              <a:rPr sz="1600" spc="5" dirty="0">
                <a:latin typeface="Times New Roman"/>
                <a:cs typeface="Times New Roman"/>
              </a:rPr>
              <a:t>diminishing </a:t>
            </a:r>
            <a:r>
              <a:rPr sz="1600" dirty="0">
                <a:latin typeface="Times New Roman"/>
                <a:cs typeface="Times New Roman"/>
              </a:rPr>
              <a:t>amplitudes, </a:t>
            </a:r>
            <a:r>
              <a:rPr sz="1600" spc="-15" dirty="0">
                <a:latin typeface="Times New Roman"/>
                <a:cs typeface="Times New Roman"/>
              </a:rPr>
              <a:t>we  </a:t>
            </a:r>
            <a:r>
              <a:rPr sz="1600" dirty="0">
                <a:latin typeface="Times New Roman"/>
                <a:cs typeface="Times New Roman"/>
              </a:rPr>
              <a:t>assume a </a:t>
            </a:r>
            <a:r>
              <a:rPr sz="1600" spc="-5" dirty="0">
                <a:latin typeface="Times New Roman"/>
                <a:cs typeface="Times New Roman"/>
              </a:rPr>
              <a:t>solution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-5" dirty="0">
                <a:latin typeface="Times New Roman"/>
                <a:cs typeface="Times New Roman"/>
              </a:rPr>
              <a:t> form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4970" y="1774062"/>
            <a:ext cx="14725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𝑥(𝑡)</a:t>
            </a:r>
            <a:r>
              <a:rPr sz="2400" spc="2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2400" spc="97" baseline="29513" dirty="0">
                <a:latin typeface="Cambria Math"/>
                <a:cs typeface="Cambria Math"/>
              </a:rPr>
              <a:t>𝐴</a:t>
            </a:r>
            <a:r>
              <a:rPr sz="1600" spc="27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𝑒</a:t>
            </a:r>
            <a:r>
              <a:rPr sz="1725" spc="52" baseline="28985" dirty="0">
                <a:latin typeface="Cambria Math"/>
                <a:cs typeface="Cambria Math"/>
              </a:rPr>
              <a:t>𝑠𝑡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6257" y="1905126"/>
            <a:ext cx="1962150" cy="496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7485" algn="ctr">
              <a:lnSpc>
                <a:spcPts val="185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𝐵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ts val="1850"/>
              </a:lnSpc>
              <a:tabLst>
                <a:tab pos="741045" algn="l"/>
                <a:tab pos="1294765" algn="l"/>
              </a:tabLst>
            </a:pPr>
            <a:r>
              <a:rPr sz="1600" spc="-15" dirty="0">
                <a:latin typeface="Times New Roman"/>
                <a:cs typeface="Times New Roman"/>
              </a:rPr>
              <a:t>g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s	</a:t>
            </a:r>
            <a:r>
              <a:rPr sz="1600" spc="5" dirty="0">
                <a:latin typeface="Times New Roman"/>
                <a:cs typeface="Times New Roman"/>
              </a:rPr>
              <a:t>th</a:t>
            </a:r>
            <a:r>
              <a:rPr sz="1600" dirty="0">
                <a:latin typeface="Times New Roman"/>
                <a:cs typeface="Times New Roman"/>
              </a:rPr>
              <a:t>e	</a:t>
            </a:r>
            <a:r>
              <a:rPr sz="1600" spc="-15" dirty="0">
                <a:latin typeface="Times New Roman"/>
                <a:cs typeface="Times New Roman"/>
              </a:rPr>
              <a:t>v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lo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5" dirty="0">
                <a:latin typeface="Times New Roman"/>
                <a:cs typeface="Times New Roman"/>
              </a:rPr>
              <a:t>it</a:t>
            </a:r>
            <a:r>
              <a:rPr sz="1600" dirty="0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9620" y="1662505"/>
            <a:ext cx="1619885" cy="73914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8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1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R="13970" algn="r">
              <a:lnSpc>
                <a:spcPct val="100000"/>
              </a:lnSpc>
              <a:spcBef>
                <a:spcPts val="890"/>
              </a:spcBef>
              <a:tabLst>
                <a:tab pos="601980" algn="l"/>
              </a:tabLst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	acc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5" dirty="0">
                <a:latin typeface="Times New Roman"/>
                <a:cs typeface="Times New Roman"/>
              </a:rPr>
              <a:t>l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ti</a:t>
            </a:r>
            <a:r>
              <a:rPr sz="1600" spc="-15" dirty="0">
                <a:latin typeface="Times New Roman"/>
                <a:cs typeface="Times New Roman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766" y="2107513"/>
            <a:ext cx="124015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D</a:t>
            </a:r>
            <a:r>
              <a:rPr sz="1600" spc="5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ff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e</a:t>
            </a:r>
            <a:r>
              <a:rPr sz="1600" spc="5" dirty="0">
                <a:latin typeface="Times New Roman"/>
                <a:cs typeface="Times New Roman"/>
              </a:rPr>
              <a:t>nti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t</a:t>
            </a:r>
            <a:r>
              <a:rPr sz="1600" spc="20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g  </a:t>
            </a:r>
            <a:r>
              <a:rPr sz="1600" spc="-5" dirty="0">
                <a:latin typeface="Times New Roman"/>
                <a:cs typeface="Times New Roman"/>
              </a:rPr>
              <a:t>vectors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5776" y="2883788"/>
            <a:ext cx="2533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𝑠</a:t>
            </a:r>
            <a:r>
              <a:rPr sz="1600" spc="5" dirty="0">
                <a:latin typeface="Cambria Math"/>
                <a:cs typeface="Cambria Math"/>
              </a:rPr>
              <a:t>𝐵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4489" y="2755773"/>
            <a:ext cx="15671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 </a:t>
            </a:r>
            <a:r>
              <a:rPr sz="2400" spc="44" baseline="29513" dirty="0">
                <a:latin typeface="Cambria Math"/>
                <a:cs typeface="Cambria Math"/>
              </a:rPr>
              <a:t>𝑠𝐴 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𝑠𝑡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25921" y="2755773"/>
            <a:ext cx="5175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10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766" y="3112388"/>
            <a:ext cx="3740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3905" y="3481197"/>
            <a:ext cx="1670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 </a:t>
            </a:r>
            <a:r>
              <a:rPr sz="2400" spc="52" baseline="26041" dirty="0">
                <a:latin typeface="Cambria Math"/>
                <a:cs typeface="Cambria Math"/>
              </a:rPr>
              <a:t>𝑠</a:t>
            </a:r>
            <a:r>
              <a:rPr sz="1725" spc="52" baseline="65217" dirty="0">
                <a:latin typeface="Cambria Math"/>
                <a:cs typeface="Cambria Math"/>
              </a:rPr>
              <a:t>2 </a:t>
            </a:r>
            <a:r>
              <a:rPr sz="2400" spc="97" baseline="26041" dirty="0">
                <a:latin typeface="Cambria Math"/>
                <a:cs typeface="Cambria Math"/>
              </a:rPr>
              <a:t>𝐴 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𝑠𝑡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5366" y="3624452"/>
            <a:ext cx="4550410" cy="499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6745" algn="ctr">
              <a:lnSpc>
                <a:spcPts val="1860"/>
              </a:lnSpc>
              <a:spcBef>
                <a:spcPts val="105"/>
              </a:spcBef>
            </a:pPr>
            <a:r>
              <a:rPr sz="1600" spc="35" dirty="0">
                <a:latin typeface="Cambria Math"/>
                <a:cs typeface="Cambria Math"/>
              </a:rPr>
              <a:t>𝑠</a:t>
            </a:r>
            <a:r>
              <a:rPr sz="1725" spc="52" baseline="28985" dirty="0">
                <a:latin typeface="Cambria Math"/>
                <a:cs typeface="Cambria Math"/>
              </a:rPr>
              <a:t>2</a:t>
            </a:r>
            <a:r>
              <a:rPr sz="1725" spc="-232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ts val="1860"/>
              </a:lnSpc>
              <a:tabLst>
                <a:tab pos="1320165" algn="l"/>
                <a:tab pos="2492375" algn="l"/>
                <a:tab pos="3526790" algn="l"/>
                <a:tab pos="4004945" algn="l"/>
              </a:tabLst>
            </a:pPr>
            <a:r>
              <a:rPr sz="1600" spc="-10" dirty="0">
                <a:latin typeface="Times New Roman"/>
                <a:cs typeface="Times New Roman"/>
              </a:rPr>
              <a:t>Respectively.	</a:t>
            </a:r>
            <a:r>
              <a:rPr sz="1600" dirty="0">
                <a:latin typeface="Times New Roman"/>
                <a:cs typeface="Times New Roman"/>
              </a:rPr>
              <a:t>Substituting	Eqs.(5.35)	</a:t>
            </a:r>
            <a:r>
              <a:rPr sz="1600" spc="-10" dirty="0">
                <a:latin typeface="Times New Roman"/>
                <a:cs typeface="Times New Roman"/>
              </a:rPr>
              <a:t>and	</a:t>
            </a:r>
            <a:r>
              <a:rPr sz="1600" dirty="0">
                <a:latin typeface="Times New Roman"/>
                <a:cs typeface="Times New Roman"/>
              </a:rPr>
              <a:t>(5.36)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6448" y="3354019"/>
            <a:ext cx="786765" cy="77025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1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10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R="14604" algn="r">
              <a:lnSpc>
                <a:spcPct val="100000"/>
              </a:lnSpc>
              <a:spcBef>
                <a:spcPts val="1010"/>
              </a:spcBef>
              <a:tabLst>
                <a:tab pos="501650" algn="l"/>
              </a:tabLst>
            </a:pP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5" dirty="0">
                <a:latin typeface="Times New Roman"/>
                <a:cs typeface="Times New Roman"/>
              </a:rPr>
              <a:t>nt</a:t>
            </a:r>
            <a:r>
              <a:rPr sz="1600" dirty="0">
                <a:latin typeface="Times New Roman"/>
                <a:cs typeface="Times New Roman"/>
              </a:rPr>
              <a:t>o	</a:t>
            </a:r>
            <a:r>
              <a:rPr sz="1600" spc="-15" dirty="0">
                <a:latin typeface="Times New Roman"/>
                <a:cs typeface="Times New Roman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5366" y="4098493"/>
            <a:ext cx="547814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11200"/>
              </a:lnSpc>
              <a:spcBef>
                <a:spcPts val="100"/>
              </a:spcBef>
            </a:pPr>
            <a:r>
              <a:rPr sz="1600" spc="-5" dirty="0">
                <a:latin typeface="Times New Roman"/>
                <a:cs typeface="Times New Roman"/>
              </a:rPr>
              <a:t>differential equations Eq.(5.28) and </a:t>
            </a:r>
            <a:r>
              <a:rPr sz="1600" dirty="0">
                <a:latin typeface="Times New Roman"/>
                <a:cs typeface="Times New Roman"/>
              </a:rPr>
              <a:t>dividing </a:t>
            </a:r>
            <a:r>
              <a:rPr sz="1600" spc="-5" dirty="0">
                <a:latin typeface="Times New Roman"/>
                <a:cs typeface="Times New Roman"/>
              </a:rPr>
              <a:t>through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35" dirty="0">
                <a:latin typeface="Cambria Math"/>
                <a:cs typeface="Cambria Math"/>
              </a:rPr>
              <a:t>𝑒</a:t>
            </a:r>
            <a:r>
              <a:rPr sz="1725" spc="52" baseline="28985" dirty="0">
                <a:latin typeface="Cambria Math"/>
                <a:cs typeface="Cambria Math"/>
              </a:rPr>
              <a:t>𝑠𝑡 </a:t>
            </a:r>
            <a:r>
              <a:rPr sz="1600" spc="-15" dirty="0">
                <a:latin typeface="Times New Roman"/>
                <a:cs typeface="Times New Roman"/>
              </a:rPr>
              <a:t>we 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25921" y="4637734"/>
            <a:ext cx="513715" cy="5810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85366" y="4637734"/>
            <a:ext cx="4634865" cy="8521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365"/>
              </a:spcBef>
            </a:pP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35" dirty="0">
                <a:latin typeface="Cambria Math"/>
                <a:cs typeface="Cambria Math"/>
              </a:rPr>
              <a:t>𝑠</a:t>
            </a:r>
            <a:r>
              <a:rPr sz="1725" spc="5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725" spc="-7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R="17780" algn="ctr">
              <a:lnSpc>
                <a:spcPct val="100000"/>
              </a:lnSpc>
              <a:spcBef>
                <a:spcPts val="265"/>
              </a:spcBef>
            </a:pPr>
            <a:r>
              <a:rPr sz="2400" spc="33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35" dirty="0">
                <a:latin typeface="Cambria Math"/>
                <a:cs typeface="Cambria Math"/>
              </a:rPr>
              <a:t>𝑠</a:t>
            </a:r>
            <a:r>
              <a:rPr sz="1725" spc="5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𝐵 −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𝐴 =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Non-trivial </a:t>
            </a:r>
            <a:r>
              <a:rPr sz="1600" spc="-5" dirty="0">
                <a:latin typeface="Times New Roman"/>
                <a:cs typeface="Times New Roman"/>
              </a:rPr>
              <a:t>solutions exist </a:t>
            </a:r>
            <a:r>
              <a:rPr sz="1600" spc="-10" dirty="0">
                <a:latin typeface="Times New Roman"/>
                <a:cs typeface="Times New Roman"/>
              </a:rPr>
              <a:t>only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34794" y="5493511"/>
            <a:ext cx="44494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3346450" algn="l"/>
              </a:tabLst>
            </a:pPr>
            <a:r>
              <a:rPr sz="2400" spc="254" baseline="-36458" dirty="0">
                <a:latin typeface="Cambria Math"/>
                <a:cs typeface="Cambria Math"/>
              </a:rPr>
              <a:t> </a:t>
            </a: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35" dirty="0">
                <a:latin typeface="Cambria Math"/>
                <a:cs typeface="Cambria Math"/>
              </a:rPr>
              <a:t>𝑠</a:t>
            </a:r>
            <a:r>
              <a:rPr sz="1725" spc="52" baseline="28985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725" spc="-7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725" spc="-37" baseline="2415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" dirty="0">
                <a:latin typeface="Cambria Math"/>
                <a:cs typeface="Cambria Math"/>
              </a:rPr>
              <a:t>(𝑘</a:t>
            </a:r>
            <a:r>
              <a:rPr sz="1725" spc="-22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7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)</a:t>
            </a:r>
            <a:r>
              <a:rPr sz="2400" spc="-30" baseline="1736" dirty="0">
                <a:latin typeface="Cambria Math"/>
                <a:cs typeface="Cambria Math"/>
              </a:rPr>
              <a:t>	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9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58592" y="5770879"/>
            <a:ext cx="378650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160270" algn="l"/>
              </a:tabLst>
            </a:pPr>
            <a:r>
              <a:rPr sz="1600" dirty="0">
                <a:latin typeface="Cambria Math"/>
                <a:cs typeface="Cambria Math"/>
              </a:rPr>
              <a:t>−</a:t>
            </a:r>
            <a:r>
              <a:rPr sz="2400" baseline="1736" dirty="0">
                <a:latin typeface="Cambria Math"/>
                <a:cs typeface="Cambria Math"/>
              </a:rPr>
              <a:t> 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</a:t>
            </a:r>
            <a:r>
              <a:rPr sz="1600" spc="-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	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35" dirty="0">
                <a:latin typeface="Cambria Math"/>
                <a:cs typeface="Cambria Math"/>
              </a:rPr>
              <a:t>𝑠</a:t>
            </a:r>
            <a:r>
              <a:rPr sz="1725" spc="5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𝑐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2400" spc="315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80201" y="5627623"/>
            <a:ext cx="4679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2666" y="6016193"/>
            <a:ext cx="5410200" cy="188531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871085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Times New Roman"/>
                <a:cs typeface="Times New Roman"/>
              </a:rPr>
              <a:t>(5.39)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Expanding the determinant of Eq.(5.39),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  <a:spcBef>
                <a:spcPts val="275"/>
              </a:spcBef>
            </a:pPr>
            <a:r>
              <a:rPr sz="2100" spc="284" baseline="1984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𝑚</a:t>
            </a:r>
            <a:r>
              <a:rPr sz="1500" spc="44" baseline="-16666" dirty="0">
                <a:latin typeface="Cambria Math"/>
                <a:cs typeface="Cambria Math"/>
              </a:rPr>
              <a:t>1</a:t>
            </a:r>
            <a:r>
              <a:rPr sz="1400" spc="30" dirty="0">
                <a:latin typeface="Cambria Math"/>
                <a:cs typeface="Cambria Math"/>
              </a:rPr>
              <a:t>𝑠</a:t>
            </a:r>
            <a:r>
              <a:rPr sz="1500" spc="44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25" dirty="0">
                <a:latin typeface="Cambria Math"/>
                <a:cs typeface="Cambria Math"/>
              </a:rPr>
              <a:t>𝑐</a:t>
            </a:r>
            <a:r>
              <a:rPr sz="1500" spc="-37" baseline="-16666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20" dirty="0">
                <a:latin typeface="Cambria Math"/>
                <a:cs typeface="Cambria Math"/>
              </a:rPr>
              <a:t>𝑐</a:t>
            </a:r>
            <a:r>
              <a:rPr sz="1500" spc="30" baseline="-16666" dirty="0">
                <a:latin typeface="Cambria Math"/>
                <a:cs typeface="Cambria Math"/>
              </a:rPr>
              <a:t>2</a:t>
            </a:r>
            <a:r>
              <a:rPr sz="1500" spc="30" baseline="2777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𝑠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15" dirty="0">
                <a:latin typeface="Cambria Math"/>
                <a:cs typeface="Cambria Math"/>
              </a:rPr>
              <a:t>𝑘</a:t>
            </a:r>
            <a:r>
              <a:rPr sz="1500" spc="-22" baseline="-16666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30" dirty="0">
                <a:latin typeface="Cambria Math"/>
                <a:cs typeface="Cambria Math"/>
              </a:rPr>
              <a:t>𝑘</a:t>
            </a:r>
            <a:r>
              <a:rPr sz="1500" spc="44" baseline="-16666" dirty="0">
                <a:latin typeface="Cambria Math"/>
                <a:cs typeface="Cambria Math"/>
              </a:rPr>
              <a:t>2</a:t>
            </a:r>
            <a:r>
              <a:rPr sz="1500" spc="44" baseline="2777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𝑚</a:t>
            </a:r>
            <a:r>
              <a:rPr sz="1500" spc="52" baseline="-16666" dirty="0">
                <a:latin typeface="Cambria Math"/>
                <a:cs typeface="Cambria Math"/>
              </a:rPr>
              <a:t>2</a:t>
            </a:r>
            <a:r>
              <a:rPr sz="1400" spc="35" dirty="0">
                <a:latin typeface="Cambria Math"/>
                <a:cs typeface="Cambria Math"/>
              </a:rPr>
              <a:t>𝑠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𝑐</a:t>
            </a:r>
            <a:r>
              <a:rPr sz="1500" spc="15" baseline="-16666" dirty="0">
                <a:latin typeface="Cambria Math"/>
                <a:cs typeface="Cambria Math"/>
              </a:rPr>
              <a:t>2</a:t>
            </a:r>
            <a:r>
              <a:rPr sz="1400" spc="10" dirty="0">
                <a:latin typeface="Cambria Math"/>
                <a:cs typeface="Cambria Math"/>
              </a:rPr>
              <a:t>𝑠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dirty="0">
                <a:latin typeface="Cambria Math"/>
                <a:cs typeface="Cambria Math"/>
              </a:rPr>
              <a:t>𝑘</a:t>
            </a:r>
            <a:r>
              <a:rPr sz="1500" baseline="-16666" dirty="0">
                <a:latin typeface="Cambria Math"/>
                <a:cs typeface="Cambria Math"/>
              </a:rPr>
              <a:t>2</a:t>
            </a:r>
            <a:r>
              <a:rPr sz="1500" baseline="2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𝑐</a:t>
            </a:r>
            <a:r>
              <a:rPr sz="1500" spc="15" baseline="-16666" dirty="0">
                <a:latin typeface="Cambria Math"/>
                <a:cs typeface="Cambria Math"/>
              </a:rPr>
              <a:t>2</a:t>
            </a:r>
            <a:r>
              <a:rPr sz="1400" spc="10" dirty="0">
                <a:latin typeface="Cambria Math"/>
                <a:cs typeface="Cambria Math"/>
              </a:rPr>
              <a:t>𝑠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dirty="0">
                <a:latin typeface="Cambria Math"/>
                <a:cs typeface="Cambria Math"/>
              </a:rPr>
              <a:t>𝑘</a:t>
            </a:r>
            <a:r>
              <a:rPr sz="1500" baseline="-16666" dirty="0">
                <a:latin typeface="Cambria Math"/>
                <a:cs typeface="Cambria Math"/>
              </a:rPr>
              <a:t>2</a:t>
            </a:r>
            <a:r>
              <a:rPr sz="1500" baseline="2777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50800" marR="46355">
              <a:lnSpc>
                <a:spcPts val="2140"/>
              </a:lnSpc>
              <a:spcBef>
                <a:spcPts val="20"/>
              </a:spcBef>
            </a:pPr>
            <a:r>
              <a:rPr sz="1600" spc="-5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called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characteristic equation of the system. The  solution of </a:t>
            </a:r>
            <a:r>
              <a:rPr sz="1600" dirty="0">
                <a:latin typeface="Times New Roman"/>
                <a:cs typeface="Times New Roman"/>
              </a:rPr>
              <a:t>this </a:t>
            </a:r>
            <a:r>
              <a:rPr sz="1600" spc="-5" dirty="0">
                <a:latin typeface="Times New Roman"/>
                <a:cs typeface="Times New Roman"/>
              </a:rPr>
              <a:t>characteristic equation </a:t>
            </a:r>
            <a:r>
              <a:rPr sz="1600" spc="-10" dirty="0">
                <a:latin typeface="Times New Roman"/>
                <a:cs typeface="Times New Roman"/>
              </a:rPr>
              <a:t>will  </a:t>
            </a:r>
            <a:r>
              <a:rPr sz="1600" spc="-15" dirty="0">
                <a:latin typeface="Times New Roman"/>
                <a:cs typeface="Times New Roman"/>
              </a:rPr>
              <a:t>yield  </a:t>
            </a:r>
            <a:r>
              <a:rPr sz="1600" spc="-5" dirty="0">
                <a:latin typeface="Times New Roman"/>
                <a:cs typeface="Times New Roman"/>
              </a:rPr>
              <a:t>four values  </a:t>
            </a:r>
            <a:r>
              <a:rPr sz="1600" spc="-10" dirty="0">
                <a:latin typeface="Times New Roman"/>
                <a:cs typeface="Times New Roman"/>
              </a:rPr>
              <a:t>for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85"/>
              </a:spcBef>
            </a:pPr>
            <a:r>
              <a:rPr sz="1600" spc="15" dirty="0">
                <a:latin typeface="Cambria Math"/>
                <a:cs typeface="Cambria Math"/>
              </a:rPr>
              <a:t>𝑠</a:t>
            </a:r>
            <a:r>
              <a:rPr sz="1600" spc="15" dirty="0">
                <a:latin typeface="Times New Roman"/>
                <a:cs typeface="Times New Roman"/>
              </a:rPr>
              <a:t>.  </a:t>
            </a:r>
            <a:r>
              <a:rPr sz="1600" spc="-5" dirty="0">
                <a:latin typeface="Times New Roman"/>
                <a:cs typeface="Times New Roman"/>
              </a:rPr>
              <a:t>Hence 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complete  </a:t>
            </a:r>
            <a:r>
              <a:rPr sz="1600" spc="-10" dirty="0">
                <a:latin typeface="Times New Roman"/>
                <a:cs typeface="Times New Roman"/>
              </a:rPr>
              <a:t>general  </a:t>
            </a:r>
            <a:r>
              <a:rPr sz="1600" spc="-5" dirty="0">
                <a:latin typeface="Times New Roman"/>
                <a:cs typeface="Times New Roman"/>
              </a:rPr>
              <a:t>motion  of  the  </a:t>
            </a:r>
            <a:r>
              <a:rPr sz="1600" spc="-10" dirty="0">
                <a:latin typeface="Times New Roman"/>
                <a:cs typeface="Times New Roman"/>
              </a:rPr>
              <a:t>system 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99895" y="7872805"/>
            <a:ext cx="375348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335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725" spc="97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2400" spc="52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0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1</a:t>
            </a:r>
            <a:r>
              <a:rPr sz="1425" spc="-142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30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67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3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3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59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4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4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endParaRPr sz="1725" baseline="28985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725" spc="37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2400" spc="48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0" dirty="0">
                <a:latin typeface="Cambria Math"/>
                <a:cs typeface="Cambria Math"/>
              </a:rPr>
              <a:t> </a:t>
            </a:r>
            <a:r>
              <a:rPr sz="1600" spc="-60" dirty="0">
                <a:latin typeface="Cambria Math"/>
                <a:cs typeface="Cambria Math"/>
              </a:rPr>
              <a:t>𝐵</a:t>
            </a:r>
            <a:r>
              <a:rPr sz="1725" spc="-89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1</a:t>
            </a:r>
            <a:r>
              <a:rPr sz="1425" spc="-187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67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𝐵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67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𝐵</a:t>
            </a:r>
            <a:r>
              <a:rPr sz="1725" spc="-52" baseline="-16908" dirty="0">
                <a:latin typeface="Cambria Math"/>
                <a:cs typeface="Cambria Math"/>
              </a:rPr>
              <a:t>3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3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r>
              <a:rPr sz="1725" spc="367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spc="-70" dirty="0">
                <a:latin typeface="Cambria Math"/>
                <a:cs typeface="Cambria Math"/>
              </a:rPr>
              <a:t>𝐵</a:t>
            </a:r>
            <a:r>
              <a:rPr sz="1725" spc="-104" baseline="-16908" dirty="0">
                <a:latin typeface="Cambria Math"/>
                <a:cs typeface="Cambria Math"/>
              </a:rPr>
              <a:t>4</a:t>
            </a:r>
            <a:r>
              <a:rPr sz="1725" spc="-232" baseline="-16908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𝑒</a:t>
            </a:r>
            <a:r>
              <a:rPr sz="1725" spc="44" baseline="28985" dirty="0">
                <a:latin typeface="Cambria Math"/>
                <a:cs typeface="Cambria Math"/>
              </a:rPr>
              <a:t>𝑠</a:t>
            </a:r>
            <a:r>
              <a:rPr sz="1425" spc="44" baseline="20467" dirty="0">
                <a:latin typeface="Cambria Math"/>
                <a:cs typeface="Cambria Math"/>
              </a:rPr>
              <a:t>4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725" baseline="28985" dirty="0">
                <a:latin typeface="Cambria Math"/>
                <a:cs typeface="Cambria Math"/>
              </a:rPr>
              <a:t>𝑡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34480" y="7872805"/>
            <a:ext cx="520700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(5.40)</a:t>
            </a:r>
            <a:endParaRPr sz="16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(5.41)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2636" y="8418652"/>
            <a:ext cx="5482590" cy="111696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four </a:t>
            </a:r>
            <a:r>
              <a:rPr sz="1600" spc="-10" dirty="0">
                <a:latin typeface="Times New Roman"/>
                <a:cs typeface="Times New Roman"/>
              </a:rPr>
              <a:t>unknown </a:t>
            </a:r>
            <a:r>
              <a:rPr sz="1600" spc="-5" dirty="0">
                <a:latin typeface="Times New Roman"/>
                <a:cs typeface="Times New Roman"/>
              </a:rPr>
              <a:t>coefficients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3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10" dirty="0">
                <a:latin typeface="Cambria Math"/>
                <a:cs typeface="Cambria Math"/>
              </a:rPr>
              <a:t>𝑎𝑛𝑑𝐴</a:t>
            </a:r>
            <a:r>
              <a:rPr sz="1725" spc="15" baseline="-16908" dirty="0">
                <a:latin typeface="Cambria Math"/>
                <a:cs typeface="Cambria Math"/>
              </a:rPr>
              <a:t>4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spc="-20" dirty="0">
                <a:latin typeface="Cambria Math"/>
                <a:cs typeface="Cambria Math"/>
              </a:rPr>
              <a:t>B</a:t>
            </a:r>
            <a:r>
              <a:rPr sz="1725" spc="-30" baseline="-16908" dirty="0">
                <a:latin typeface="Cambria Math"/>
                <a:cs typeface="Cambria Math"/>
              </a:rPr>
              <a:t>1</a:t>
            </a:r>
            <a:r>
              <a:rPr sz="172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  <a:p>
            <a:pPr marL="38100" marR="30480">
              <a:lnSpc>
                <a:spcPct val="111300"/>
              </a:lnSpc>
              <a:spcBef>
                <a:spcPts val="25"/>
              </a:spcBef>
            </a:pPr>
            <a:r>
              <a:rPr sz="1600" spc="-20" dirty="0">
                <a:latin typeface="Cambria Math"/>
                <a:cs typeface="Cambria Math"/>
              </a:rPr>
              <a:t>𝜆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35" dirty="0">
                <a:latin typeface="Cambria Math"/>
                <a:cs typeface="Cambria Math"/>
              </a:rPr>
              <a:t>𝐵</a:t>
            </a:r>
            <a:r>
              <a:rPr sz="1725" spc="-52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𝜆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35" dirty="0">
                <a:latin typeface="Cambria Math"/>
                <a:cs typeface="Cambria Math"/>
              </a:rPr>
              <a:t>𝐵</a:t>
            </a:r>
            <a:r>
              <a:rPr sz="1725" spc="-52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= 𝜆</a:t>
            </a:r>
            <a:r>
              <a:rPr sz="1725" spc="7" baseline="-16908" dirty="0">
                <a:latin typeface="Cambria Math"/>
                <a:cs typeface="Cambria Math"/>
              </a:rPr>
              <a:t>3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3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70" dirty="0">
                <a:latin typeface="Cambria Math"/>
                <a:cs typeface="Cambria Math"/>
              </a:rPr>
              <a:t>𝐵</a:t>
            </a:r>
            <a:r>
              <a:rPr sz="1725" spc="-104" baseline="-16908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= 𝜆</a:t>
            </a:r>
            <a:r>
              <a:rPr sz="1725" spc="7" baseline="-16908" dirty="0">
                <a:latin typeface="Cambria Math"/>
                <a:cs typeface="Cambria Math"/>
              </a:rPr>
              <a:t>4 </a:t>
            </a:r>
            <a:r>
              <a:rPr sz="1600" spc="-5" dirty="0">
                <a:latin typeface="Cambria Math"/>
                <a:cs typeface="Cambria Math"/>
              </a:rPr>
              <a:t>𝐴</a:t>
            </a:r>
            <a:r>
              <a:rPr sz="1725" spc="-7" baseline="-16908" dirty="0">
                <a:latin typeface="Cambria Math"/>
                <a:cs typeface="Cambria Math"/>
              </a:rPr>
              <a:t>4 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5" dirty="0">
                <a:latin typeface="Times New Roman"/>
                <a:cs typeface="Times New Roman"/>
              </a:rPr>
              <a:t>to be  </a:t>
            </a:r>
            <a:r>
              <a:rPr sz="1600" spc="-5" dirty="0">
                <a:latin typeface="Times New Roman"/>
                <a:cs typeface="Times New Roman"/>
              </a:rPr>
              <a:t>determined from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four </a:t>
            </a:r>
            <a:r>
              <a:rPr sz="1600" dirty="0">
                <a:latin typeface="Times New Roman"/>
                <a:cs typeface="Times New Roman"/>
              </a:rPr>
              <a:t>initial </a:t>
            </a:r>
            <a:r>
              <a:rPr sz="1600" spc="-5" dirty="0">
                <a:latin typeface="Times New Roman"/>
                <a:cs typeface="Times New Roman"/>
              </a:rPr>
              <a:t>conditions of the system. The four  </a:t>
            </a:r>
            <a:r>
              <a:rPr sz="1600" dirty="0">
                <a:latin typeface="Times New Roman"/>
                <a:cs typeface="Times New Roman"/>
              </a:rPr>
              <a:t>initial </a:t>
            </a:r>
            <a:r>
              <a:rPr sz="1600" spc="-5" dirty="0">
                <a:latin typeface="Times New Roman"/>
                <a:cs typeface="Times New Roman"/>
              </a:rPr>
              <a:t>conditions are: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r>
              <a:rPr sz="1725" spc="-7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0</a:t>
            </a:r>
            <a:r>
              <a:rPr sz="2400" spc="-209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036" y="860500"/>
            <a:ext cx="530860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ratios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found from the algebraic equations </a:t>
            </a:r>
            <a:r>
              <a:rPr sz="1600" spc="-10" dirty="0">
                <a:latin typeface="Times New Roman"/>
                <a:cs typeface="Times New Roman"/>
              </a:rPr>
              <a:t>with  </a:t>
            </a:r>
            <a:r>
              <a:rPr sz="1600" spc="-5" dirty="0">
                <a:latin typeface="Times New Roman"/>
                <a:cs typeface="Times New Roman"/>
              </a:rPr>
              <a:t>coefficients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10" dirty="0">
                <a:latin typeface="Times New Roman"/>
                <a:cs typeface="Times New Roman"/>
              </a:rPr>
              <a:t>and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58747" y="1685797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7947" y="1465834"/>
            <a:ext cx="16116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026160" algn="l"/>
              </a:tabLst>
            </a:pPr>
            <a:r>
              <a:rPr sz="1150" spc="15" dirty="0">
                <a:latin typeface="Cambria Math"/>
                <a:cs typeface="Cambria Math"/>
              </a:rPr>
              <a:t>𝐴</a:t>
            </a:r>
            <a:r>
              <a:rPr sz="1425" spc="22" baseline="-14619" dirty="0">
                <a:latin typeface="Cambria Math"/>
                <a:cs typeface="Cambria Math"/>
              </a:rPr>
              <a:t>𝑖	</a:t>
            </a:r>
            <a:r>
              <a:rPr sz="1150" spc="10" dirty="0">
                <a:latin typeface="Cambria Math"/>
                <a:cs typeface="Cambria Math"/>
              </a:rPr>
              <a:t>𝑐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202" baseline="-14619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𝑠</a:t>
            </a:r>
            <a:r>
              <a:rPr sz="1425" spc="44" baseline="-14619" dirty="0">
                <a:latin typeface="Cambria Math"/>
                <a:cs typeface="Cambria Math"/>
              </a:rPr>
              <a:t>𝑖</a:t>
            </a:r>
            <a:r>
              <a:rPr sz="1150" spc="30" dirty="0">
                <a:latin typeface="Cambria Math"/>
                <a:cs typeface="Cambria Math"/>
              </a:rPr>
              <a:t>+𝑘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3436" y="1655190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73529" y="1685797"/>
            <a:ext cx="1664970" cy="0"/>
          </a:xfrm>
          <a:custGeom>
            <a:avLst/>
            <a:gdLst/>
            <a:ahLst/>
            <a:cxnLst/>
            <a:rect l="l" t="t" r="r" b="b"/>
            <a:pathLst>
              <a:path w="1664970">
                <a:moveTo>
                  <a:pt x="0" y="0"/>
                </a:moveTo>
                <a:lnTo>
                  <a:pt x="166484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53310" y="1527174"/>
            <a:ext cx="21088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42464" algn="l"/>
              </a:tabLst>
            </a:pPr>
            <a:r>
              <a:rPr sz="1600" spc="5" dirty="0">
                <a:latin typeface="Cambria Math"/>
                <a:cs typeface="Cambria Math"/>
              </a:rPr>
              <a:t>=	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1264" y="1532889"/>
            <a:ext cx="6413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0" dirty="0">
                <a:latin typeface="Cambria Math"/>
                <a:cs typeface="Cambria Math"/>
              </a:rPr>
              <a:t>𝑖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5447" y="1465834"/>
            <a:ext cx="10858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35" dirty="0">
                <a:latin typeface="Cambria Math"/>
                <a:cs typeface="Cambria Math"/>
              </a:rPr>
              <a:t>𝑠</a:t>
            </a:r>
            <a:r>
              <a:rPr sz="1425" spc="52" baseline="29239" dirty="0">
                <a:latin typeface="Cambria Math"/>
                <a:cs typeface="Cambria Math"/>
              </a:rPr>
              <a:t>2</a:t>
            </a:r>
            <a:r>
              <a:rPr sz="1425" spc="-195" baseline="2923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+𝑐</a:t>
            </a:r>
            <a:r>
              <a:rPr sz="1425" spc="37" baseline="-14619" dirty="0">
                <a:latin typeface="Cambria Math"/>
                <a:cs typeface="Cambria Math"/>
              </a:rPr>
              <a:t>1</a:t>
            </a:r>
            <a:r>
              <a:rPr sz="1150" spc="25" dirty="0">
                <a:latin typeface="Cambria Math"/>
                <a:cs typeface="Cambria Math"/>
              </a:rPr>
              <a:t>𝑠</a:t>
            </a:r>
            <a:r>
              <a:rPr sz="1425" spc="37" baseline="-14619" dirty="0">
                <a:latin typeface="Cambria Math"/>
                <a:cs typeface="Cambria Math"/>
              </a:rPr>
              <a:t>𝑖</a:t>
            </a:r>
            <a:r>
              <a:rPr sz="1150" spc="25" dirty="0">
                <a:latin typeface="Cambria Math"/>
                <a:cs typeface="Cambria Math"/>
              </a:rPr>
              <a:t>+𝑘</a:t>
            </a:r>
            <a:r>
              <a:rPr sz="1425" spc="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39158" y="1655190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7952" y="1688718"/>
            <a:ext cx="6438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𝑐</a:t>
            </a:r>
            <a:r>
              <a:rPr sz="1425" spc="15" baseline="-14619" dirty="0">
                <a:latin typeface="Cambria Math"/>
                <a:cs typeface="Cambria Math"/>
              </a:rPr>
              <a:t>2 </a:t>
            </a:r>
            <a:r>
              <a:rPr sz="1150" spc="-15" dirty="0">
                <a:latin typeface="Cambria Math"/>
                <a:cs typeface="Cambria Math"/>
              </a:rPr>
              <a:t>𝑠</a:t>
            </a:r>
            <a:r>
              <a:rPr sz="1425" spc="-22" baseline="-23391" dirty="0">
                <a:latin typeface="Cambria Math"/>
                <a:cs typeface="Cambria Math"/>
              </a:rPr>
              <a:t>𝑖</a:t>
            </a:r>
            <a:r>
              <a:rPr sz="1425" spc="37" baseline="-23391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03547" y="1685797"/>
            <a:ext cx="1018540" cy="0"/>
          </a:xfrm>
          <a:custGeom>
            <a:avLst/>
            <a:gdLst/>
            <a:ahLst/>
            <a:cxnLst/>
            <a:rect l="l" t="t" r="r" b="b"/>
            <a:pathLst>
              <a:path w="1018539">
                <a:moveTo>
                  <a:pt x="0" y="0"/>
                </a:moveTo>
                <a:lnTo>
                  <a:pt x="10183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025897" y="1527174"/>
            <a:ext cx="16783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148080" algn="l"/>
              </a:tabLst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1/𝜆</a:t>
            </a:r>
            <a:r>
              <a:rPr sz="1725" baseline="-16908" dirty="0">
                <a:latin typeface="Cambria Math"/>
                <a:cs typeface="Cambria Math"/>
              </a:rPr>
              <a:t>𝑖	</a:t>
            </a:r>
            <a:r>
              <a:rPr sz="1600" spc="-5" dirty="0">
                <a:latin typeface="Times New Roman"/>
                <a:cs typeface="Times New Roman"/>
              </a:rPr>
              <a:t>(5.42)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2636" y="1661641"/>
            <a:ext cx="2638425" cy="5111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525780">
              <a:lnSpc>
                <a:spcPct val="100000"/>
              </a:lnSpc>
              <a:spcBef>
                <a:spcPts val="315"/>
              </a:spcBef>
              <a:tabLst>
                <a:tab pos="940435" algn="l"/>
              </a:tabLst>
            </a:pPr>
            <a:r>
              <a:rPr sz="1150" spc="15" dirty="0">
                <a:latin typeface="Cambria Math"/>
                <a:cs typeface="Cambria Math"/>
              </a:rPr>
              <a:t>𝐵</a:t>
            </a:r>
            <a:r>
              <a:rPr sz="1425" spc="22" baseline="-14619" dirty="0">
                <a:latin typeface="Cambria Math"/>
                <a:cs typeface="Cambria Math"/>
              </a:rPr>
              <a:t>𝑖	</a:t>
            </a:r>
            <a:r>
              <a:rPr sz="1150" dirty="0">
                <a:latin typeface="Cambria Math"/>
                <a:cs typeface="Cambria Math"/>
              </a:rPr>
              <a:t>𝑚 </a:t>
            </a:r>
            <a:r>
              <a:rPr sz="1425" spc="7" baseline="-14619" dirty="0">
                <a:latin typeface="Cambria Math"/>
                <a:cs typeface="Cambria Math"/>
              </a:rPr>
              <a:t>1 </a:t>
            </a:r>
            <a:r>
              <a:rPr sz="1150" spc="-15" dirty="0">
                <a:latin typeface="Cambria Math"/>
                <a:cs typeface="Cambria Math"/>
              </a:rPr>
              <a:t>𝑠</a:t>
            </a:r>
            <a:r>
              <a:rPr sz="1425" spc="-22" baseline="-23391" dirty="0">
                <a:latin typeface="Cambria Math"/>
                <a:cs typeface="Cambria Math"/>
              </a:rPr>
              <a:t>𝑖 </a:t>
            </a:r>
            <a:r>
              <a:rPr sz="1150" spc="-25" dirty="0">
                <a:latin typeface="Cambria Math"/>
                <a:cs typeface="Cambria Math"/>
              </a:rPr>
              <a:t>+</a:t>
            </a:r>
            <a:r>
              <a:rPr sz="1725" spc="-165" baseline="24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𝑐</a:t>
            </a:r>
            <a:r>
              <a:rPr sz="1425" spc="22" baseline="-14619" dirty="0">
                <a:latin typeface="Cambria Math"/>
                <a:cs typeface="Cambria Math"/>
              </a:rPr>
              <a:t>1</a:t>
            </a:r>
            <a:r>
              <a:rPr sz="1150" spc="15" dirty="0">
                <a:latin typeface="Cambria Math"/>
                <a:cs typeface="Cambria Math"/>
              </a:rPr>
              <a:t>+𝑐</a:t>
            </a:r>
            <a:r>
              <a:rPr sz="1425" spc="22" baseline="-14619" dirty="0">
                <a:latin typeface="Cambria Math"/>
                <a:cs typeface="Cambria Math"/>
              </a:rPr>
              <a:t>2</a:t>
            </a:r>
            <a:r>
              <a:rPr sz="1425" spc="22" baseline="2923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𝑠</a:t>
            </a:r>
            <a:r>
              <a:rPr sz="1425" spc="44" baseline="-14619" dirty="0">
                <a:latin typeface="Cambria Math"/>
                <a:cs typeface="Cambria Math"/>
              </a:rPr>
              <a:t>𝑖</a:t>
            </a:r>
            <a:r>
              <a:rPr sz="1150" spc="30" dirty="0">
                <a:latin typeface="Cambria Math"/>
                <a:cs typeface="Cambria Math"/>
              </a:rPr>
              <a:t>+𝑘</a:t>
            </a:r>
            <a:r>
              <a:rPr sz="1425" spc="44" baseline="-14619" dirty="0">
                <a:latin typeface="Cambria Math"/>
                <a:cs typeface="Cambria Math"/>
              </a:rPr>
              <a:t>1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1, 2 , 3,</a:t>
            </a:r>
            <a:r>
              <a:rPr sz="1600" spc="-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4536" y="2153234"/>
            <a:ext cx="5645150" cy="2571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359410">
              <a:lnSpc>
                <a:spcPct val="11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Assuming </a:t>
            </a:r>
            <a:r>
              <a:rPr sz="1600" spc="-5" dirty="0">
                <a:latin typeface="Times New Roman"/>
                <a:cs typeface="Times New Roman"/>
              </a:rPr>
              <a:t>the roots of the characteristic </a:t>
            </a:r>
            <a:r>
              <a:rPr sz="1600" spc="-10" dirty="0">
                <a:latin typeface="Times New Roman"/>
                <a:cs typeface="Times New Roman"/>
              </a:rPr>
              <a:t>equation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computed;  </a:t>
            </a:r>
            <a:r>
              <a:rPr sz="1600" dirty="0">
                <a:latin typeface="Times New Roman"/>
                <a:cs typeface="Times New Roman"/>
              </a:rPr>
              <a:t>then </a:t>
            </a:r>
            <a:r>
              <a:rPr sz="1600" spc="-5" dirty="0">
                <a:latin typeface="Times New Roman"/>
                <a:cs typeface="Times New Roman"/>
              </a:rPr>
              <a:t>there exist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corresponding </a:t>
            </a:r>
            <a:r>
              <a:rPr sz="1600" spc="-10" dirty="0">
                <a:latin typeface="Times New Roman"/>
                <a:cs typeface="Times New Roman"/>
              </a:rPr>
              <a:t>complex </a:t>
            </a:r>
            <a:r>
              <a:rPr sz="1600" dirty="0">
                <a:latin typeface="Times New Roman"/>
                <a:cs typeface="Times New Roman"/>
              </a:rPr>
              <a:t>conjugate </a:t>
            </a:r>
            <a:r>
              <a:rPr sz="1600" spc="-5" dirty="0">
                <a:latin typeface="Times New Roman"/>
                <a:cs typeface="Times New Roman"/>
              </a:rPr>
              <a:t>roots,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i.e.,</a:t>
            </a:r>
            <a:endParaRPr sz="16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195"/>
              </a:spcBef>
            </a:pPr>
            <a:r>
              <a:rPr sz="1600" spc="-50" dirty="0">
                <a:latin typeface="Cambria Math"/>
                <a:cs typeface="Cambria Math"/>
              </a:rPr>
              <a:t>𝑠</a:t>
            </a:r>
            <a:r>
              <a:rPr sz="1725" spc="-7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−(𝑟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15" dirty="0">
                <a:latin typeface="Cambria Math"/>
                <a:cs typeface="Cambria Math"/>
              </a:rPr>
              <a:t>𝑖𝑑)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25" dirty="0">
                <a:latin typeface="Cambria Math"/>
                <a:cs typeface="Cambria Math"/>
              </a:rPr>
              <a:t>𝑠</a:t>
            </a:r>
            <a:r>
              <a:rPr sz="1725" spc="-3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−(𝑟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3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𝑖𝑑)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ts val="1839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And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hence</a:t>
            </a:r>
            <a:endParaRPr sz="1600">
              <a:latin typeface="Times New Roman"/>
              <a:cs typeface="Times New Roman"/>
            </a:endParaRPr>
          </a:p>
          <a:p>
            <a:pPr marL="76200">
              <a:lnSpc>
                <a:spcPts val="1600"/>
              </a:lnSpc>
            </a:pPr>
            <a:r>
              <a:rPr sz="2100" spc="37" baseline="-21825" dirty="0">
                <a:latin typeface="Cambria Math"/>
                <a:cs typeface="Cambria Math"/>
              </a:rPr>
              <a:t>𝐴</a:t>
            </a:r>
            <a:r>
              <a:rPr sz="1500" spc="37" baseline="-44444" dirty="0">
                <a:latin typeface="Cambria Math"/>
                <a:cs typeface="Cambria Math"/>
              </a:rPr>
              <a:t>1</a:t>
            </a:r>
            <a:r>
              <a:rPr sz="2100" spc="37" baseline="-21825" dirty="0">
                <a:latin typeface="Cambria Math"/>
                <a:cs typeface="Cambria Math"/>
              </a:rPr>
              <a:t>𝑒</a:t>
            </a:r>
            <a:r>
              <a:rPr sz="1000" spc="25" dirty="0">
                <a:latin typeface="Cambria Math"/>
                <a:cs typeface="Cambria Math"/>
              </a:rPr>
              <a:t>−</a:t>
            </a:r>
            <a:r>
              <a:rPr sz="1500" spc="37" baseline="2777" dirty="0">
                <a:latin typeface="Cambria Math"/>
                <a:cs typeface="Cambria Math"/>
              </a:rPr>
              <a:t> </a:t>
            </a:r>
            <a:r>
              <a:rPr sz="1000" spc="15" dirty="0">
                <a:latin typeface="Cambria Math"/>
                <a:cs typeface="Cambria Math"/>
              </a:rPr>
              <a:t>𝑟+𝑖𝑑</a:t>
            </a:r>
            <a:r>
              <a:rPr sz="1500" spc="22" baseline="2777" dirty="0">
                <a:latin typeface="Cambria Math"/>
                <a:cs typeface="Cambria Math"/>
              </a:rPr>
              <a:t> </a:t>
            </a:r>
            <a:r>
              <a:rPr sz="1000" dirty="0">
                <a:latin typeface="Cambria Math"/>
                <a:cs typeface="Cambria Math"/>
              </a:rPr>
              <a:t>𝑡 </a:t>
            </a:r>
            <a:r>
              <a:rPr sz="2100" spc="-15" baseline="-21825" dirty="0">
                <a:latin typeface="Cambria Math"/>
                <a:cs typeface="Cambria Math"/>
              </a:rPr>
              <a:t>+ </a:t>
            </a:r>
            <a:r>
              <a:rPr sz="2100" spc="44" baseline="-21825" dirty="0">
                <a:latin typeface="Cambria Math"/>
                <a:cs typeface="Cambria Math"/>
              </a:rPr>
              <a:t>𝐴</a:t>
            </a:r>
            <a:r>
              <a:rPr sz="1500" spc="44" baseline="-44444" dirty="0">
                <a:latin typeface="Cambria Math"/>
                <a:cs typeface="Cambria Math"/>
              </a:rPr>
              <a:t>2</a:t>
            </a:r>
            <a:r>
              <a:rPr sz="2100" spc="44" baseline="-21825" dirty="0">
                <a:latin typeface="Cambria Math"/>
                <a:cs typeface="Cambria Math"/>
              </a:rPr>
              <a:t>𝑒</a:t>
            </a:r>
            <a:r>
              <a:rPr sz="1000" spc="30" dirty="0">
                <a:latin typeface="Cambria Math"/>
                <a:cs typeface="Cambria Math"/>
              </a:rPr>
              <a:t>−</a:t>
            </a:r>
            <a:r>
              <a:rPr sz="1500" spc="44" baseline="2777" dirty="0">
                <a:latin typeface="Cambria Math"/>
                <a:cs typeface="Cambria Math"/>
              </a:rPr>
              <a:t> </a:t>
            </a:r>
            <a:r>
              <a:rPr sz="1000" spc="15" dirty="0">
                <a:latin typeface="Cambria Math"/>
                <a:cs typeface="Cambria Math"/>
              </a:rPr>
              <a:t>𝑟−𝑖𝑑</a:t>
            </a:r>
            <a:r>
              <a:rPr sz="1500" spc="22" baseline="2777" dirty="0">
                <a:latin typeface="Cambria Math"/>
                <a:cs typeface="Cambria Math"/>
              </a:rPr>
              <a:t> </a:t>
            </a:r>
            <a:r>
              <a:rPr sz="1000" dirty="0">
                <a:latin typeface="Cambria Math"/>
                <a:cs typeface="Cambria Math"/>
              </a:rPr>
              <a:t>𝑡 </a:t>
            </a:r>
            <a:r>
              <a:rPr sz="2100" spc="-15" baseline="-21825" dirty="0">
                <a:latin typeface="Cambria Math"/>
                <a:cs typeface="Cambria Math"/>
              </a:rPr>
              <a:t>= </a:t>
            </a:r>
            <a:r>
              <a:rPr sz="2100" spc="22" baseline="-21825" dirty="0">
                <a:latin typeface="Cambria Math"/>
                <a:cs typeface="Cambria Math"/>
              </a:rPr>
              <a:t>𝑒</a:t>
            </a:r>
            <a:r>
              <a:rPr sz="1000" spc="15" dirty="0">
                <a:latin typeface="Cambria Math"/>
                <a:cs typeface="Cambria Math"/>
              </a:rPr>
              <a:t>−𝑟𝑡</a:t>
            </a:r>
            <a:r>
              <a:rPr sz="1500" spc="22" baseline="-30555" dirty="0">
                <a:latin typeface="Cambria Math"/>
                <a:cs typeface="Cambria Math"/>
              </a:rPr>
              <a:t> </a:t>
            </a:r>
            <a:r>
              <a:rPr sz="2100" spc="22" baseline="-21825" dirty="0">
                <a:latin typeface="Cambria Math"/>
                <a:cs typeface="Cambria Math"/>
              </a:rPr>
              <a:t>𝐴</a:t>
            </a:r>
            <a:r>
              <a:rPr sz="1500" spc="22" baseline="-44444" dirty="0">
                <a:latin typeface="Cambria Math"/>
                <a:cs typeface="Cambria Math"/>
              </a:rPr>
              <a:t>1</a:t>
            </a:r>
            <a:r>
              <a:rPr sz="2100" spc="22" baseline="-21825" dirty="0">
                <a:latin typeface="Cambria Math"/>
                <a:cs typeface="Cambria Math"/>
              </a:rPr>
              <a:t>𝑒</a:t>
            </a:r>
            <a:r>
              <a:rPr sz="1000" spc="15" dirty="0">
                <a:latin typeface="Cambria Math"/>
                <a:cs typeface="Cambria Math"/>
              </a:rPr>
              <a:t>−𝑖𝑑𝑡 </a:t>
            </a:r>
            <a:r>
              <a:rPr sz="2100" spc="-15" baseline="-21825" dirty="0">
                <a:latin typeface="Cambria Math"/>
                <a:cs typeface="Cambria Math"/>
              </a:rPr>
              <a:t>+</a:t>
            </a:r>
            <a:r>
              <a:rPr sz="2100" spc="-157" baseline="-21825" dirty="0">
                <a:latin typeface="Cambria Math"/>
                <a:cs typeface="Cambria Math"/>
              </a:rPr>
              <a:t> </a:t>
            </a:r>
            <a:r>
              <a:rPr sz="2100" spc="30" baseline="-21825" dirty="0">
                <a:latin typeface="Cambria Math"/>
                <a:cs typeface="Cambria Math"/>
              </a:rPr>
              <a:t>𝐴</a:t>
            </a:r>
            <a:r>
              <a:rPr sz="1500" spc="30" baseline="-44444" dirty="0">
                <a:latin typeface="Cambria Math"/>
                <a:cs typeface="Cambria Math"/>
              </a:rPr>
              <a:t>2</a:t>
            </a:r>
            <a:r>
              <a:rPr sz="2100" spc="30" baseline="-21825" dirty="0">
                <a:latin typeface="Cambria Math"/>
                <a:cs typeface="Cambria Math"/>
              </a:rPr>
              <a:t>𝑒</a:t>
            </a:r>
            <a:r>
              <a:rPr sz="1000" spc="20" dirty="0">
                <a:latin typeface="Cambria Math"/>
                <a:cs typeface="Cambria Math"/>
              </a:rPr>
              <a:t>𝑖𝑑𝑡 </a:t>
            </a:r>
            <a:r>
              <a:rPr sz="2100" spc="277" baseline="-21825" dirty="0">
                <a:latin typeface="Cambria Math"/>
                <a:cs typeface="Cambria Math"/>
              </a:rPr>
              <a:t> </a:t>
            </a:r>
            <a:endParaRPr sz="2100" baseline="-21825">
              <a:latin typeface="Cambria Math"/>
              <a:cs typeface="Cambria Math"/>
            </a:endParaRPr>
          </a:p>
          <a:p>
            <a:pPr marL="1515110">
              <a:lnSpc>
                <a:spcPct val="100000"/>
              </a:lnSpc>
              <a:spcBef>
                <a:spcPts val="8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15" dirty="0">
                <a:latin typeface="Cambria Math"/>
                <a:cs typeface="Cambria Math"/>
              </a:rPr>
              <a:t>𝑒</a:t>
            </a:r>
            <a:r>
              <a:rPr sz="1500" spc="22" baseline="30555" dirty="0">
                <a:latin typeface="Cambria Math"/>
                <a:cs typeface="Cambria Math"/>
              </a:rPr>
              <a:t>−𝑟𝑡</a:t>
            </a:r>
            <a:r>
              <a:rPr sz="1500" spc="22" baseline="2777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𝐴</a:t>
            </a:r>
            <a:r>
              <a:rPr sz="1500" spc="-22" baseline="-16666" dirty="0">
                <a:latin typeface="Cambria Math"/>
                <a:cs typeface="Cambria Math"/>
              </a:rPr>
              <a:t>1 </a:t>
            </a:r>
            <a:r>
              <a:rPr sz="1400" spc="-5" dirty="0">
                <a:latin typeface="Cambria Math"/>
                <a:cs typeface="Cambria Math"/>
              </a:rPr>
              <a:t>cos 𝑑𝑡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dirty="0">
                <a:latin typeface="Cambria Math"/>
                <a:cs typeface="Cambria Math"/>
              </a:rPr>
              <a:t>𝑖𝐴</a:t>
            </a:r>
            <a:r>
              <a:rPr sz="1500" baseline="-16666" dirty="0">
                <a:latin typeface="Cambria Math"/>
                <a:cs typeface="Cambria Math"/>
              </a:rPr>
              <a:t>1 </a:t>
            </a:r>
            <a:r>
              <a:rPr sz="1400" spc="-5" dirty="0">
                <a:latin typeface="Cambria Math"/>
                <a:cs typeface="Cambria Math"/>
              </a:rPr>
              <a:t>sin 𝑑𝑡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dirty="0">
                <a:latin typeface="Cambria Math"/>
                <a:cs typeface="Cambria Math"/>
              </a:rPr>
              <a:t>𝐴</a:t>
            </a:r>
            <a:r>
              <a:rPr sz="1500" baseline="-16666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 Math"/>
                <a:cs typeface="Cambria Math"/>
              </a:rPr>
              <a:t>cos 𝑑𝑡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𝑖𝐴</a:t>
            </a:r>
            <a:r>
              <a:rPr sz="1500" spc="15" baseline="-16666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 Math"/>
                <a:cs typeface="Cambria Math"/>
              </a:rPr>
              <a:t>sin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𝑑𝑡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1496695">
              <a:lnSpc>
                <a:spcPct val="100000"/>
              </a:lnSpc>
              <a:spcBef>
                <a:spcPts val="195"/>
              </a:spcBef>
              <a:tabLst>
                <a:tab pos="5140960" algn="l"/>
              </a:tabLst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25" dirty="0">
                <a:latin typeface="Cambria Math"/>
                <a:cs typeface="Cambria Math"/>
              </a:rPr>
              <a:t>𝐶𝑒</a:t>
            </a:r>
            <a:r>
              <a:rPr sz="1500" spc="37" baseline="30555" dirty="0">
                <a:latin typeface="Cambria Math"/>
                <a:cs typeface="Cambria Math"/>
              </a:rPr>
              <a:t>−𝑟𝑡  </a:t>
            </a:r>
            <a:r>
              <a:rPr sz="1400" spc="-5" dirty="0">
                <a:latin typeface="Cambria Math"/>
                <a:cs typeface="Cambria Math"/>
              </a:rPr>
              <a:t>sin(𝑑𝑡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Ψ)	</a:t>
            </a:r>
            <a:r>
              <a:rPr sz="1400" spc="-5" dirty="0">
                <a:latin typeface="Times New Roman"/>
                <a:cs typeface="Times New Roman"/>
              </a:rPr>
              <a:t>(5.43)</a:t>
            </a:r>
            <a:endParaRPr sz="1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90"/>
              </a:spcBef>
            </a:pPr>
            <a:r>
              <a:rPr sz="1400" spc="-5" dirty="0">
                <a:latin typeface="Times New Roman"/>
                <a:cs typeface="Times New Roman"/>
              </a:rPr>
              <a:t>Similarly</a:t>
            </a:r>
            <a:endParaRPr sz="1400">
              <a:latin typeface="Times New Roman"/>
              <a:cs typeface="Times New Roman"/>
            </a:endParaRPr>
          </a:p>
          <a:p>
            <a:pPr marL="76200" marR="68580" indent="1207135">
              <a:lnSpc>
                <a:spcPct val="110000"/>
              </a:lnSpc>
              <a:spcBef>
                <a:spcPts val="25"/>
              </a:spcBef>
              <a:tabLst>
                <a:tab pos="5140960" algn="l"/>
              </a:tabLst>
            </a:pPr>
            <a:r>
              <a:rPr sz="1400" spc="-110" dirty="0">
                <a:latin typeface="Cambria Math"/>
                <a:cs typeface="Cambria Math"/>
              </a:rPr>
              <a:t>𝐵</a:t>
            </a:r>
            <a:r>
              <a:rPr sz="1500" baseline="-16666" dirty="0">
                <a:latin typeface="Cambria Math"/>
                <a:cs typeface="Cambria Math"/>
              </a:rPr>
              <a:t>1</a:t>
            </a:r>
            <a:r>
              <a:rPr sz="1500" spc="-202" baseline="-16666" dirty="0">
                <a:latin typeface="Cambria Math"/>
                <a:cs typeface="Cambria Math"/>
              </a:rPr>
              <a:t> </a:t>
            </a:r>
            <a:r>
              <a:rPr sz="1400" spc="90" dirty="0">
                <a:latin typeface="Cambria Math"/>
                <a:cs typeface="Cambria Math"/>
              </a:rPr>
              <a:t>𝑒</a:t>
            </a:r>
            <a:r>
              <a:rPr sz="1500" spc="-7" baseline="30555" dirty="0">
                <a:latin typeface="Cambria Math"/>
                <a:cs typeface="Cambria Math"/>
              </a:rPr>
              <a:t>𝑠</a:t>
            </a:r>
            <a:r>
              <a:rPr sz="1200" spc="-7" baseline="20833" dirty="0">
                <a:latin typeface="Cambria Math"/>
                <a:cs typeface="Cambria Math"/>
              </a:rPr>
              <a:t>1</a:t>
            </a:r>
            <a:r>
              <a:rPr sz="1200" spc="-135" baseline="20833" dirty="0">
                <a:latin typeface="Cambria Math"/>
                <a:cs typeface="Cambria Math"/>
              </a:rPr>
              <a:t> </a:t>
            </a:r>
            <a:r>
              <a:rPr sz="1500" spc="7" baseline="30555" dirty="0">
                <a:latin typeface="Cambria Math"/>
                <a:cs typeface="Cambria Math"/>
              </a:rPr>
              <a:t>𝑡</a:t>
            </a:r>
            <a:r>
              <a:rPr sz="1500" baseline="30555" dirty="0">
                <a:latin typeface="Cambria Math"/>
                <a:cs typeface="Cambria Math"/>
              </a:rPr>
              <a:t> </a:t>
            </a:r>
            <a:r>
              <a:rPr sz="1500" spc="-30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85" dirty="0">
                <a:latin typeface="Cambria Math"/>
                <a:cs typeface="Cambria Math"/>
              </a:rPr>
              <a:t>𝐵</a:t>
            </a:r>
            <a:r>
              <a:rPr sz="1500" baseline="-16666" dirty="0">
                <a:latin typeface="Cambria Math"/>
                <a:cs typeface="Cambria Math"/>
              </a:rPr>
              <a:t>2</a:t>
            </a:r>
            <a:r>
              <a:rPr sz="1500" spc="-202" baseline="-16666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𝑒</a:t>
            </a:r>
            <a:r>
              <a:rPr sz="1400" spc="-185" dirty="0">
                <a:latin typeface="Cambria Math"/>
                <a:cs typeface="Cambria Math"/>
              </a:rPr>
              <a:t> </a:t>
            </a:r>
            <a:r>
              <a:rPr sz="1500" spc="-7" baseline="30555" dirty="0">
                <a:latin typeface="Cambria Math"/>
                <a:cs typeface="Cambria Math"/>
              </a:rPr>
              <a:t>𝑠</a:t>
            </a:r>
            <a:r>
              <a:rPr sz="1200" spc="-7" baseline="20833" dirty="0">
                <a:latin typeface="Cambria Math"/>
                <a:cs typeface="Cambria Math"/>
              </a:rPr>
              <a:t>2</a:t>
            </a:r>
            <a:r>
              <a:rPr sz="1200" spc="-135" baseline="20833" dirty="0">
                <a:latin typeface="Cambria Math"/>
                <a:cs typeface="Cambria Math"/>
              </a:rPr>
              <a:t> </a:t>
            </a:r>
            <a:r>
              <a:rPr sz="1500" spc="7" baseline="30555" dirty="0">
                <a:latin typeface="Cambria Math"/>
                <a:cs typeface="Cambria Math"/>
              </a:rPr>
              <a:t>𝑡</a:t>
            </a:r>
            <a:r>
              <a:rPr sz="1500" baseline="30555" dirty="0">
                <a:latin typeface="Cambria Math"/>
                <a:cs typeface="Cambria Math"/>
              </a:rPr>
              <a:t> </a:t>
            </a:r>
            <a:r>
              <a:rPr sz="1500" spc="67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𝐷</a:t>
            </a:r>
            <a:r>
              <a:rPr sz="1400" spc="65" dirty="0">
                <a:latin typeface="Cambria Math"/>
                <a:cs typeface="Cambria Math"/>
              </a:rPr>
              <a:t>𝑒</a:t>
            </a:r>
            <a:r>
              <a:rPr sz="1500" spc="-7" baseline="30555" dirty="0">
                <a:latin typeface="Cambria Math"/>
                <a:cs typeface="Cambria Math"/>
              </a:rPr>
              <a:t>−</a:t>
            </a:r>
            <a:r>
              <a:rPr sz="1500" spc="7" baseline="30555" dirty="0">
                <a:latin typeface="Cambria Math"/>
                <a:cs typeface="Cambria Math"/>
              </a:rPr>
              <a:t>𝑟𝑡</a:t>
            </a:r>
            <a:r>
              <a:rPr sz="1500" baseline="30555" dirty="0">
                <a:latin typeface="Cambria Math"/>
                <a:cs typeface="Cambria Math"/>
              </a:rPr>
              <a:t> </a:t>
            </a:r>
            <a:r>
              <a:rPr sz="1500" spc="-75" baseline="305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si</a:t>
            </a:r>
            <a:r>
              <a:rPr sz="1400" spc="10" dirty="0">
                <a:latin typeface="Cambria Math"/>
                <a:cs typeface="Cambria Math"/>
              </a:rPr>
              <a:t>n</a:t>
            </a:r>
            <a:r>
              <a:rPr sz="1400" spc="-10" dirty="0">
                <a:latin typeface="Cambria Math"/>
                <a:cs typeface="Cambria Math"/>
              </a:rPr>
              <a:t>(𝑑𝑡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20" dirty="0">
                <a:latin typeface="Cambria Math"/>
                <a:cs typeface="Cambria Math"/>
              </a:rPr>
              <a:t>Ψ</a:t>
            </a:r>
            <a:r>
              <a:rPr sz="1400" spc="-5" dirty="0">
                <a:latin typeface="Cambria Math"/>
                <a:cs typeface="Cambria Math"/>
              </a:rPr>
              <a:t>)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</a:t>
            </a:r>
            <a:r>
              <a:rPr sz="1400" spc="5" dirty="0">
                <a:latin typeface="Times New Roman"/>
                <a:cs typeface="Times New Roman"/>
              </a:rPr>
              <a:t>.</a:t>
            </a:r>
            <a:r>
              <a:rPr sz="1400" spc="-5" dirty="0">
                <a:latin typeface="Times New Roman"/>
                <a:cs typeface="Times New Roman"/>
              </a:rPr>
              <a:t>44)  </a:t>
            </a:r>
            <a:r>
              <a:rPr sz="1400" spc="-1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general motion can be </a:t>
            </a:r>
            <a:r>
              <a:rPr sz="1400" dirty="0">
                <a:latin typeface="Times New Roman"/>
                <a:cs typeface="Times New Roman"/>
              </a:rPr>
              <a:t>written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22872" y="4966207"/>
            <a:ext cx="4533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</a:t>
            </a:r>
            <a:r>
              <a:rPr sz="1400" spc="5" dirty="0">
                <a:latin typeface="Times New Roman"/>
                <a:cs typeface="Times New Roman"/>
              </a:rPr>
              <a:t>.</a:t>
            </a:r>
            <a:r>
              <a:rPr sz="1400" spc="-5" dirty="0">
                <a:latin typeface="Times New Roman"/>
                <a:cs typeface="Times New Roman"/>
              </a:rPr>
              <a:t>45)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62735" y="4708448"/>
            <a:ext cx="4662805" cy="7334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270"/>
              </a:spcBef>
            </a:pPr>
            <a:r>
              <a:rPr sz="1400" spc="-25" dirty="0">
                <a:latin typeface="Cambria Math"/>
                <a:cs typeface="Cambria Math"/>
              </a:rPr>
              <a:t>𝑥</a:t>
            </a:r>
            <a:r>
              <a:rPr sz="1500" spc="-37" baseline="-16666" dirty="0">
                <a:latin typeface="Cambria Math"/>
                <a:cs typeface="Cambria Math"/>
              </a:rPr>
              <a:t>1 </a:t>
            </a:r>
            <a:r>
              <a:rPr sz="1500" spc="-37" baseline="2777" dirty="0">
                <a:latin typeface="Cambria Math"/>
                <a:cs typeface="Cambria Math"/>
              </a:rPr>
              <a:t>  </a:t>
            </a:r>
            <a:r>
              <a:rPr sz="1400" spc="20" dirty="0">
                <a:latin typeface="Cambria Math"/>
                <a:cs typeface="Cambria Math"/>
              </a:rPr>
              <a:t>𝑡</a:t>
            </a:r>
            <a:r>
              <a:rPr sz="2100" spc="30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20" dirty="0">
                <a:latin typeface="Cambria Math"/>
                <a:cs typeface="Cambria Math"/>
              </a:rPr>
              <a:t>𝐶𝑒</a:t>
            </a:r>
            <a:r>
              <a:rPr sz="1500" spc="30" baseline="30555" dirty="0">
                <a:latin typeface="Cambria Math"/>
                <a:cs typeface="Cambria Math"/>
              </a:rPr>
              <a:t>−𝑟𝑡 </a:t>
            </a:r>
            <a:r>
              <a:rPr sz="1400" spc="-5" dirty="0">
                <a:latin typeface="Cambria Math"/>
                <a:cs typeface="Cambria Math"/>
              </a:rPr>
              <a:t>sin(𝑑𝑡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dirty="0">
                <a:latin typeface="Cambria Math"/>
                <a:cs typeface="Cambria Math"/>
              </a:rPr>
              <a:t>Ψ)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dirty="0">
                <a:latin typeface="Cambria Math"/>
                <a:cs typeface="Cambria Math"/>
              </a:rPr>
              <a:t>𝐴</a:t>
            </a:r>
            <a:r>
              <a:rPr sz="1500" baseline="-16666" dirty="0">
                <a:latin typeface="Cambria Math"/>
                <a:cs typeface="Cambria Math"/>
              </a:rPr>
              <a:t>3 </a:t>
            </a:r>
            <a:r>
              <a:rPr sz="1400" spc="25" dirty="0">
                <a:latin typeface="Cambria Math"/>
                <a:cs typeface="Cambria Math"/>
              </a:rPr>
              <a:t>𝑒</a:t>
            </a:r>
            <a:r>
              <a:rPr sz="1500" spc="37" baseline="30555" dirty="0">
                <a:latin typeface="Cambria Math"/>
                <a:cs typeface="Cambria Math"/>
              </a:rPr>
              <a:t>𝑠</a:t>
            </a:r>
            <a:r>
              <a:rPr sz="1200" spc="37" baseline="20833" dirty="0">
                <a:latin typeface="Cambria Math"/>
                <a:cs typeface="Cambria Math"/>
              </a:rPr>
              <a:t>3 </a:t>
            </a:r>
            <a:r>
              <a:rPr sz="1500" baseline="30555" dirty="0">
                <a:latin typeface="Cambria Math"/>
                <a:cs typeface="Cambria Math"/>
              </a:rPr>
              <a:t>𝑡</a:t>
            </a:r>
            <a:r>
              <a:rPr sz="1500" spc="330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20" dirty="0">
                <a:latin typeface="Cambria Math"/>
                <a:cs typeface="Cambria Math"/>
              </a:rPr>
              <a:t>𝐴</a:t>
            </a:r>
            <a:r>
              <a:rPr sz="1500" spc="30" baseline="-16666" dirty="0">
                <a:latin typeface="Cambria Math"/>
                <a:cs typeface="Cambria Math"/>
              </a:rPr>
              <a:t>4</a:t>
            </a:r>
            <a:r>
              <a:rPr sz="1400" spc="20" dirty="0">
                <a:latin typeface="Cambria Math"/>
                <a:cs typeface="Cambria Math"/>
              </a:rPr>
              <a:t>𝑒 </a:t>
            </a:r>
            <a:r>
              <a:rPr sz="1500" spc="-15" baseline="30555" dirty="0">
                <a:latin typeface="Cambria Math"/>
                <a:cs typeface="Cambria Math"/>
              </a:rPr>
              <a:t>𝑠</a:t>
            </a:r>
            <a:r>
              <a:rPr sz="1200" spc="-15" baseline="20833" dirty="0">
                <a:latin typeface="Cambria Math"/>
                <a:cs typeface="Cambria Math"/>
              </a:rPr>
              <a:t>4</a:t>
            </a:r>
            <a:r>
              <a:rPr sz="1200" spc="-225" baseline="20833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𝑡</a:t>
            </a:r>
            <a:endParaRPr sz="1500" baseline="30555">
              <a:latin typeface="Cambria Math"/>
              <a:cs typeface="Cambria Math"/>
            </a:endParaRPr>
          </a:p>
          <a:p>
            <a:pPr marL="28575" algn="ctr">
              <a:lnSpc>
                <a:spcPct val="100000"/>
              </a:lnSpc>
              <a:spcBef>
                <a:spcPts val="170"/>
              </a:spcBef>
            </a:pPr>
            <a:r>
              <a:rPr sz="1400" spc="-15" dirty="0">
                <a:latin typeface="Cambria Math"/>
                <a:cs typeface="Cambria Math"/>
              </a:rPr>
              <a:t>𝑥</a:t>
            </a:r>
            <a:r>
              <a:rPr sz="1500" spc="-22" baseline="-16666" dirty="0">
                <a:latin typeface="Cambria Math"/>
                <a:cs typeface="Cambria Math"/>
              </a:rPr>
              <a:t>2 </a:t>
            </a:r>
            <a:r>
              <a:rPr sz="1500" spc="-22" baseline="2777" dirty="0">
                <a:latin typeface="Cambria Math"/>
                <a:cs typeface="Cambria Math"/>
              </a:rPr>
              <a:t>  </a:t>
            </a:r>
            <a:r>
              <a:rPr sz="1400" spc="20" dirty="0">
                <a:latin typeface="Cambria Math"/>
                <a:cs typeface="Cambria Math"/>
              </a:rPr>
              <a:t>𝑡</a:t>
            </a:r>
            <a:r>
              <a:rPr sz="2100" spc="30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20" dirty="0">
                <a:latin typeface="Cambria Math"/>
                <a:cs typeface="Cambria Math"/>
              </a:rPr>
              <a:t>𝐷𝑒</a:t>
            </a:r>
            <a:r>
              <a:rPr sz="1500" spc="30" baseline="30555" dirty="0">
                <a:latin typeface="Cambria Math"/>
                <a:cs typeface="Cambria Math"/>
              </a:rPr>
              <a:t>−𝑟𝑡 </a:t>
            </a:r>
            <a:r>
              <a:rPr sz="1400" spc="-5" dirty="0">
                <a:latin typeface="Cambria Math"/>
                <a:cs typeface="Cambria Math"/>
              </a:rPr>
              <a:t>sin(𝑑𝑡 </a:t>
            </a:r>
            <a:r>
              <a:rPr sz="1400" spc="-10" dirty="0">
                <a:latin typeface="Cambria Math"/>
                <a:cs typeface="Cambria Math"/>
              </a:rPr>
              <a:t>+ Ψ) + </a:t>
            </a:r>
            <a:r>
              <a:rPr sz="1400" spc="-40" dirty="0">
                <a:latin typeface="Cambria Math"/>
                <a:cs typeface="Cambria Math"/>
              </a:rPr>
              <a:t>𝐵</a:t>
            </a:r>
            <a:r>
              <a:rPr sz="1500" spc="-60" baseline="-16666" dirty="0">
                <a:latin typeface="Cambria Math"/>
                <a:cs typeface="Cambria Math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𝑒 </a:t>
            </a:r>
            <a:r>
              <a:rPr sz="1500" spc="-15" baseline="30555" dirty="0">
                <a:latin typeface="Cambria Math"/>
                <a:cs typeface="Cambria Math"/>
              </a:rPr>
              <a:t>𝑠</a:t>
            </a:r>
            <a:r>
              <a:rPr sz="1200" spc="-15" baseline="20833" dirty="0">
                <a:latin typeface="Cambria Math"/>
                <a:cs typeface="Cambria Math"/>
              </a:rPr>
              <a:t>3 </a:t>
            </a:r>
            <a:r>
              <a:rPr sz="1500" baseline="3055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65" dirty="0">
                <a:latin typeface="Cambria Math"/>
                <a:cs typeface="Cambria Math"/>
              </a:rPr>
              <a:t>𝐵</a:t>
            </a:r>
            <a:r>
              <a:rPr sz="1500" spc="-97" baseline="-16666" dirty="0">
                <a:latin typeface="Cambria Math"/>
                <a:cs typeface="Cambria Math"/>
              </a:rPr>
              <a:t>4 </a:t>
            </a:r>
            <a:r>
              <a:rPr sz="1400" spc="-5" dirty="0">
                <a:latin typeface="Cambria Math"/>
                <a:cs typeface="Cambria Math"/>
              </a:rPr>
              <a:t>𝑒 </a:t>
            </a:r>
            <a:r>
              <a:rPr sz="1500" spc="-15" baseline="30555" dirty="0">
                <a:latin typeface="Cambria Math"/>
                <a:cs typeface="Cambria Math"/>
              </a:rPr>
              <a:t>𝑠</a:t>
            </a:r>
            <a:r>
              <a:rPr sz="1200" spc="-15" baseline="20833" dirty="0">
                <a:latin typeface="Cambria Math"/>
                <a:cs typeface="Cambria Math"/>
              </a:rPr>
              <a:t>4</a:t>
            </a:r>
            <a:r>
              <a:rPr sz="1200" spc="-172" baseline="20833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𝑡</a:t>
            </a:r>
            <a:endParaRPr sz="1500" baseline="30555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400" spc="-10" dirty="0">
                <a:latin typeface="Times New Roman"/>
                <a:cs typeface="Times New Roman"/>
              </a:rPr>
              <a:t>Which are </a:t>
            </a:r>
            <a:r>
              <a:rPr sz="1400" spc="-5" dirty="0">
                <a:latin typeface="Times New Roman"/>
                <a:cs typeface="Times New Roman"/>
              </a:rPr>
              <a:t>oscillatory with diminishing amplitude and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aperiodic.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5638343"/>
            <a:ext cx="541528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6705">
              <a:lnSpc>
                <a:spcPct val="1101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5.5 FORCED VIBRATIONS OF UNDAMPED  </a:t>
            </a:r>
            <a:r>
              <a:rPr sz="2000" b="1" dirty="0">
                <a:latin typeface="Arial"/>
                <a:cs typeface="Arial"/>
              </a:rPr>
              <a:t>SYSTEMS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11300"/>
              </a:lnSpc>
              <a:spcBef>
                <a:spcPts val="40"/>
              </a:spcBef>
            </a:pPr>
            <a:r>
              <a:rPr sz="1600" spc="-5" dirty="0">
                <a:latin typeface="Times New Roman"/>
                <a:cs typeface="Times New Roman"/>
              </a:rPr>
              <a:t>Consider the two-degrees-of-freedom undamped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subjected 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harmonic </a:t>
            </a:r>
            <a:r>
              <a:rPr sz="1600" spc="-10" dirty="0">
                <a:latin typeface="Times New Roman"/>
                <a:cs typeface="Times New Roman"/>
              </a:rPr>
              <a:t>forces </a:t>
            </a:r>
            <a:r>
              <a:rPr sz="1600" dirty="0">
                <a:latin typeface="Times New Roman"/>
                <a:cs typeface="Times New Roman"/>
              </a:rPr>
              <a:t>show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Fig.5.20(a).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61913" y="7685658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4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5204" y="7394270"/>
            <a:ext cx="3821429" cy="83946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10" dirty="0">
                <a:latin typeface="Times New Roman"/>
                <a:cs typeface="Times New Roman"/>
              </a:rPr>
              <a:t>forces </a:t>
            </a:r>
            <a:r>
              <a:rPr sz="1600" spc="-5" dirty="0">
                <a:latin typeface="Times New Roman"/>
                <a:cs typeface="Times New Roman"/>
              </a:rPr>
              <a:t>acting on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endParaRPr sz="1600">
              <a:latin typeface="Times New Roman"/>
              <a:cs typeface="Times New Roman"/>
            </a:endParaRPr>
          </a:p>
          <a:p>
            <a:pPr marL="2184400">
              <a:lnSpc>
                <a:spcPct val="100000"/>
              </a:lnSpc>
              <a:spcBef>
                <a:spcPts val="190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r>
              <a:rPr sz="1725" spc="-157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2065655">
              <a:lnSpc>
                <a:spcPct val="100000"/>
              </a:lnSpc>
              <a:spcBef>
                <a:spcPts val="265"/>
              </a:spcBef>
            </a:pP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2</a:t>
            </a:r>
            <a:r>
              <a:rPr sz="1725" spc="-127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2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9936" y="8204783"/>
            <a:ext cx="5596890" cy="13887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 marR="211454" algn="just">
              <a:lnSpc>
                <a:spcPct val="111300"/>
              </a:lnSpc>
              <a:spcBef>
                <a:spcPts val="120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they are </a:t>
            </a:r>
            <a:r>
              <a:rPr sz="1600" dirty="0">
                <a:latin typeface="Times New Roman"/>
                <a:cs typeface="Times New Roman"/>
              </a:rPr>
              <a:t>applied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respectively. </a:t>
            </a:r>
            <a:r>
              <a:rPr sz="1600" spc="-10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dynamic </a:t>
            </a:r>
            <a:r>
              <a:rPr sz="1600" spc="-5" dirty="0">
                <a:latin typeface="Times New Roman"/>
                <a:cs typeface="Times New Roman"/>
              </a:rPr>
              <a:t>free-body </a:t>
            </a:r>
            <a:r>
              <a:rPr sz="1600" dirty="0">
                <a:latin typeface="Times New Roman"/>
                <a:cs typeface="Times New Roman"/>
              </a:rPr>
              <a:t>diagram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-10" dirty="0">
                <a:latin typeface="Times New Roman"/>
                <a:cs typeface="Times New Roman"/>
              </a:rPr>
              <a:t>Fig. 5.20, </a:t>
            </a:r>
            <a:r>
              <a:rPr sz="1600" spc="-5" dirty="0">
                <a:latin typeface="Times New Roman"/>
                <a:cs typeface="Times New Roman"/>
              </a:rPr>
              <a:t>the equations of motion  are written</a:t>
            </a:r>
            <a:r>
              <a:rPr sz="1600" dirty="0">
                <a:latin typeface="Times New Roman"/>
                <a:cs typeface="Times New Roman"/>
              </a:rPr>
              <a:t> as</a:t>
            </a:r>
            <a:endParaRPr sz="1600">
              <a:latin typeface="Times New Roman"/>
              <a:cs typeface="Times New Roman"/>
            </a:endParaRPr>
          </a:p>
          <a:p>
            <a:pPr marL="770890" algn="ctr">
              <a:lnSpc>
                <a:spcPct val="100000"/>
              </a:lnSpc>
              <a:spcBef>
                <a:spcPts val="195"/>
              </a:spcBef>
              <a:tabLst>
                <a:tab pos="5003800" algn="l"/>
              </a:tabLst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45" dirty="0">
                <a:latin typeface="Cambria Math"/>
                <a:cs typeface="Cambria Math"/>
              </a:rPr>
              <a:t>𝑥</a:t>
            </a:r>
            <a:r>
              <a:rPr sz="1725" spc="-6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r>
              <a:rPr sz="1725" spc="4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	</a:t>
            </a:r>
            <a:r>
              <a:rPr sz="1600" spc="-5" dirty="0">
                <a:latin typeface="Times New Roman"/>
                <a:cs typeface="Times New Roman"/>
              </a:rPr>
              <a:t>(5.47)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20" dirty="0">
                <a:latin typeface="Cambria Math"/>
                <a:cs typeface="Cambria Math"/>
              </a:rPr>
              <a:t>𝑥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5" dirty="0">
                <a:latin typeface="Cambria Math"/>
                <a:cs typeface="Cambria Math"/>
              </a:rPr>
              <a:t>𝑥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8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036" y="860500"/>
            <a:ext cx="525272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(5.47)are coupled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non-homogeneous.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assume  that </a:t>
            </a:r>
            <a:r>
              <a:rPr sz="1600" spc="-5" dirty="0">
                <a:latin typeface="Times New Roman"/>
                <a:cs typeface="Times New Roman"/>
              </a:rPr>
              <a:t>the response of each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10" dirty="0">
                <a:latin typeface="Times New Roman"/>
                <a:cs typeface="Times New Roman"/>
              </a:rPr>
              <a:t>will </a:t>
            </a:r>
            <a:r>
              <a:rPr sz="1600" spc="-5" dirty="0">
                <a:latin typeface="Times New Roman"/>
                <a:cs typeface="Times New Roman"/>
              </a:rPr>
              <a:t>have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1913" y="1420113"/>
            <a:ext cx="51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48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2636" y="1387423"/>
            <a:ext cx="5367020" cy="8521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482600" algn="ctr">
              <a:lnSpc>
                <a:spcPct val="100000"/>
              </a:lnSpc>
              <a:spcBef>
                <a:spcPts val="365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725" spc="-44" baseline="2415" dirty="0">
                <a:latin typeface="Cambria Math"/>
                <a:cs typeface="Cambria Math"/>
              </a:rPr>
              <a:t> 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r>
              <a:rPr sz="1725" spc="179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229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199390" algn="ctr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725" spc="-15" baseline="2415" dirty="0">
                <a:latin typeface="Cambria Math"/>
                <a:cs typeface="Cambria Math"/>
              </a:rPr>
              <a:t> 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254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Differentiating Eq. (5.48) and substituting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-5" dirty="0">
                <a:latin typeface="Times New Roman"/>
                <a:cs typeface="Times New Roman"/>
              </a:rPr>
              <a:t>Eq. (5.47),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61913" y="2243454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4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5204" y="2208097"/>
            <a:ext cx="4849495" cy="8547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38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−𝑚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sin 𝜔𝑡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 𝜔𝑡 =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65405">
              <a:lnSpc>
                <a:spcPct val="100000"/>
              </a:lnSpc>
              <a:spcBef>
                <a:spcPts val="290"/>
              </a:spcBef>
            </a:pPr>
            <a:r>
              <a:rPr sz="2400" spc="48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 𝜔𝑡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sin 𝜔𝑡 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7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latin typeface="Times New Roman"/>
                <a:cs typeface="Times New Roman"/>
              </a:rPr>
              <a:t>Or written in matrix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3479" y="3200780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1579" y="3069716"/>
            <a:ext cx="2345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946910" algn="l"/>
              </a:tabLst>
            </a:pP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	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42692" y="3340988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5921" y="3069716"/>
            <a:ext cx="9150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684530" algn="l"/>
              </a:tabLst>
            </a:pP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	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2065" y="3200780"/>
            <a:ext cx="21297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38194" dirty="0">
                <a:latin typeface="Cambria Math"/>
                <a:cs typeface="Cambria Math"/>
              </a:rPr>
              <a:t>𝑘</a:t>
            </a:r>
            <a:r>
              <a:rPr sz="1725" baseline="-70048" dirty="0">
                <a:latin typeface="Cambria Math"/>
                <a:cs typeface="Cambria Math"/>
              </a:rPr>
              <a:t>2 </a:t>
            </a:r>
            <a:r>
              <a:rPr sz="2400" spc="7" baseline="-38194" dirty="0">
                <a:latin typeface="Cambria Math"/>
                <a:cs typeface="Cambria Math"/>
              </a:rPr>
              <a:t>− </a:t>
            </a:r>
            <a:r>
              <a:rPr sz="2400" baseline="-38194" dirty="0">
                <a:latin typeface="Cambria Math"/>
                <a:cs typeface="Cambria Math"/>
              </a:rPr>
              <a:t>𝑚</a:t>
            </a:r>
            <a:r>
              <a:rPr sz="1725" baseline="-70048" dirty="0">
                <a:latin typeface="Cambria Math"/>
                <a:cs typeface="Cambria Math"/>
              </a:rPr>
              <a:t>2 </a:t>
            </a:r>
            <a:r>
              <a:rPr sz="2400" spc="7" baseline="-38194" dirty="0">
                <a:latin typeface="Cambria Math"/>
                <a:cs typeface="Cambria Math"/>
              </a:rPr>
              <a:t>𝜔</a:t>
            </a:r>
            <a:r>
              <a:rPr sz="1725" spc="7" baseline="-24154" dirty="0">
                <a:latin typeface="Cambria Math"/>
                <a:cs typeface="Cambria Math"/>
              </a:rPr>
              <a:t>2</a:t>
            </a:r>
            <a:r>
              <a:rPr sz="1150" spc="5" dirty="0">
                <a:latin typeface="Cambria Math"/>
                <a:cs typeface="Cambria Math"/>
              </a:rPr>
              <a:t> </a:t>
            </a:r>
            <a:r>
              <a:rPr sz="2400" spc="-60" baseline="-29513" dirty="0">
                <a:latin typeface="Cambria Math"/>
                <a:cs typeface="Cambria Math"/>
              </a:rPr>
              <a:t>𝑋</a:t>
            </a:r>
            <a:r>
              <a:rPr sz="1725" spc="-60" baseline="-57971" dirty="0">
                <a:latin typeface="Cambria Math"/>
                <a:cs typeface="Cambria Math"/>
              </a:rPr>
              <a:t>2</a:t>
            </a:r>
            <a:r>
              <a:rPr sz="1150" spc="-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40" dirty="0">
                <a:latin typeface="Cambria Math"/>
                <a:cs typeface="Cambria Math"/>
              </a:rPr>
              <a:t> </a:t>
            </a:r>
            <a:r>
              <a:rPr sz="2400" spc="-120" baseline="-29513" dirty="0">
                <a:latin typeface="Cambria Math"/>
                <a:cs typeface="Cambria Math"/>
              </a:rPr>
              <a:t>𝐹</a:t>
            </a:r>
            <a:r>
              <a:rPr sz="1725" spc="-120" baseline="-57971" dirty="0">
                <a:latin typeface="Cambria Math"/>
                <a:cs typeface="Cambria Math"/>
              </a:rPr>
              <a:t>2</a:t>
            </a:r>
            <a:r>
              <a:rPr sz="1725" spc="-225" baseline="-57971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61913" y="3200780"/>
            <a:ext cx="51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5204" y="3609212"/>
            <a:ext cx="45999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Equation (5.50) can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be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solved for </a:t>
            </a:r>
            <a:r>
              <a:rPr sz="1600" spc="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amplitudes </a:t>
            </a:r>
            <a:r>
              <a:rPr sz="1600" spc="-30" dirty="0">
                <a:solidFill>
                  <a:srgbClr val="FF0000"/>
                </a:solidFill>
                <a:latin typeface="Cambria Math"/>
                <a:cs typeface="Cambria Math"/>
              </a:rPr>
              <a:t>𝐴</a:t>
            </a:r>
            <a:r>
              <a:rPr sz="1725" spc="-44" baseline="-16908" dirty="0">
                <a:solidFill>
                  <a:srgbClr val="FF0000"/>
                </a:solidFill>
                <a:latin typeface="Cambria Math"/>
                <a:cs typeface="Cambria Math"/>
              </a:rPr>
              <a:t>1</a:t>
            </a:r>
            <a:r>
              <a:rPr sz="1725" spc="-179" baseline="-16908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10585" y="3883913"/>
            <a:ext cx="9182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607695" algn="l"/>
              </a:tabLst>
            </a:pPr>
            <a:r>
              <a:rPr sz="2400" spc="367" baseline="-29513" dirty="0">
                <a:latin typeface="Cambria Math"/>
                <a:cs typeface="Cambria Math"/>
              </a:rPr>
              <a:t> </a:t>
            </a:r>
            <a:r>
              <a:rPr sz="2400" spc="-22" baseline="12152" dirty="0">
                <a:latin typeface="Cambria Math"/>
                <a:cs typeface="Cambria Math"/>
              </a:rPr>
              <a:t>𝑎</a:t>
            </a:r>
            <a:r>
              <a:rPr sz="1150" spc="-15" dirty="0">
                <a:latin typeface="Cambria Math"/>
                <a:cs typeface="Cambria Math"/>
              </a:rPr>
              <a:t>11	</a:t>
            </a:r>
            <a:r>
              <a:rPr sz="2400" spc="-15" baseline="12152" dirty="0">
                <a:latin typeface="Cambria Math"/>
                <a:cs typeface="Cambria Math"/>
              </a:rPr>
              <a:t>𝑎</a:t>
            </a:r>
            <a:r>
              <a:rPr sz="1150" spc="-10" dirty="0">
                <a:latin typeface="Cambria Math"/>
                <a:cs typeface="Cambria Math"/>
              </a:rPr>
              <a:t>12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83738" y="4121658"/>
            <a:ext cx="3536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7" baseline="12152" dirty="0">
                <a:latin typeface="Cambria Math"/>
                <a:cs typeface="Cambria Math"/>
              </a:rPr>
              <a:t>𝑎</a:t>
            </a:r>
            <a:r>
              <a:rPr sz="1150" spc="5" dirty="0">
                <a:latin typeface="Cambria Math"/>
                <a:cs typeface="Cambria Math"/>
              </a:rPr>
              <a:t>21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3603" y="3859529"/>
            <a:ext cx="9144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684530" algn="l"/>
              </a:tabLst>
            </a:pP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	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7514" y="3990594"/>
            <a:ext cx="14617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24305" dirty="0">
                <a:latin typeface="Cambria Math"/>
                <a:cs typeface="Cambria Math"/>
              </a:rPr>
              <a:t>𝑎</a:t>
            </a:r>
            <a:r>
              <a:rPr sz="1725" baseline="-50724" dirty="0">
                <a:latin typeface="Cambria Math"/>
                <a:cs typeface="Cambria Math"/>
              </a:rPr>
              <a:t>22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2400" spc="-60" baseline="-29513" dirty="0">
                <a:latin typeface="Cambria Math"/>
                <a:cs typeface="Cambria Math"/>
              </a:rPr>
              <a:t>𝑋</a:t>
            </a:r>
            <a:r>
              <a:rPr sz="1725" spc="-60" baseline="-57971" dirty="0">
                <a:latin typeface="Cambria Math"/>
                <a:cs typeface="Cambria Math"/>
              </a:rPr>
              <a:t>2</a:t>
            </a:r>
            <a:r>
              <a:rPr sz="1150" spc="-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80" dirty="0">
                <a:latin typeface="Cambria Math"/>
                <a:cs typeface="Cambria Math"/>
              </a:rPr>
              <a:t> </a:t>
            </a:r>
            <a:r>
              <a:rPr sz="2400" spc="-127" baseline="-29513" dirty="0">
                <a:latin typeface="Cambria Math"/>
                <a:cs typeface="Cambria Math"/>
              </a:rPr>
              <a:t>𝐹</a:t>
            </a:r>
            <a:r>
              <a:rPr sz="1725" spc="-127" baseline="-57971" dirty="0">
                <a:latin typeface="Cambria Math"/>
                <a:cs typeface="Cambria Math"/>
              </a:rPr>
              <a:t>2</a:t>
            </a:r>
            <a:r>
              <a:rPr sz="1725" spc="-225" baseline="-57971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61913" y="3990594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92504" y="4345380"/>
            <a:ext cx="4897755" cy="139446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15" dirty="0">
                <a:latin typeface="Cambria Math"/>
                <a:cs typeface="Cambria Math"/>
              </a:rPr>
              <a:t>𝑎</a:t>
            </a:r>
            <a:r>
              <a:rPr sz="1725" spc="-22" baseline="-16908" dirty="0">
                <a:latin typeface="Cambria Math"/>
                <a:cs typeface="Cambria Math"/>
              </a:rPr>
              <a:t>11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-97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  <a:p>
            <a:pPr marL="681990">
              <a:lnSpc>
                <a:spcPct val="100000"/>
              </a:lnSpc>
              <a:spcBef>
                <a:spcPts val="240"/>
              </a:spcBef>
            </a:pPr>
            <a:r>
              <a:rPr sz="1600" spc="-15" dirty="0">
                <a:latin typeface="Cambria Math"/>
                <a:cs typeface="Cambria Math"/>
              </a:rPr>
              <a:t>𝑎</a:t>
            </a:r>
            <a:r>
              <a:rPr sz="1725" spc="-22" baseline="-16908" dirty="0">
                <a:latin typeface="Cambria Math"/>
                <a:cs typeface="Cambria Math"/>
              </a:rPr>
              <a:t>12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681990">
              <a:lnSpc>
                <a:spcPct val="100000"/>
              </a:lnSpc>
              <a:spcBef>
                <a:spcPts val="220"/>
              </a:spcBef>
            </a:pPr>
            <a:r>
              <a:rPr sz="1600" dirty="0">
                <a:latin typeface="Cambria Math"/>
                <a:cs typeface="Cambria Math"/>
              </a:rPr>
              <a:t>𝑎</a:t>
            </a:r>
            <a:r>
              <a:rPr sz="1725" baseline="-16908" dirty="0">
                <a:latin typeface="Cambria Math"/>
                <a:cs typeface="Cambria Math"/>
              </a:rPr>
              <a:t>21 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681990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Cambria Math"/>
                <a:cs typeface="Cambria Math"/>
              </a:rPr>
              <a:t>𝑎</a:t>
            </a:r>
            <a:r>
              <a:rPr sz="1725" baseline="-16908" dirty="0">
                <a:latin typeface="Cambria Math"/>
                <a:cs typeface="Cambria Math"/>
              </a:rPr>
              <a:t>22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  <a:p>
            <a:pPr marL="142240">
              <a:lnSpc>
                <a:spcPct val="100000"/>
              </a:lnSpc>
              <a:spcBef>
                <a:spcPts val="190"/>
              </a:spcBef>
            </a:pP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solving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5" dirty="0">
                <a:latin typeface="Times New Roman"/>
                <a:cs typeface="Times New Roman"/>
              </a:rPr>
              <a:t>two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amplitudes.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63570" y="5795264"/>
            <a:ext cx="4940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r>
              <a:rPr sz="1725" spc="5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27703" y="5764783"/>
            <a:ext cx="95504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22</a:t>
            </a:r>
            <a:r>
              <a:rPr sz="950" spc="-85" dirty="0">
                <a:latin typeface="Cambria Math"/>
                <a:cs typeface="Cambria Math"/>
              </a:rPr>
              <a:t> </a:t>
            </a:r>
            <a:r>
              <a:rPr sz="1725" spc="-112" baseline="12077" dirty="0">
                <a:latin typeface="Cambria Math"/>
                <a:cs typeface="Cambria Math"/>
              </a:rPr>
              <a:t>𝐹</a:t>
            </a:r>
            <a:r>
              <a:rPr sz="950" spc="-75" dirty="0">
                <a:latin typeface="Cambria Math"/>
                <a:cs typeface="Cambria Math"/>
              </a:rPr>
              <a:t>1</a:t>
            </a:r>
            <a:r>
              <a:rPr sz="950" spc="-130" dirty="0">
                <a:latin typeface="Cambria Math"/>
                <a:cs typeface="Cambria Math"/>
              </a:rPr>
              <a:t> </a:t>
            </a:r>
            <a:r>
              <a:rPr sz="1725" spc="15" baseline="12077" dirty="0">
                <a:latin typeface="Cambria Math"/>
                <a:cs typeface="Cambria Math"/>
              </a:rPr>
              <a:t>−𝑎</a:t>
            </a:r>
            <a:r>
              <a:rPr sz="950" spc="10" dirty="0">
                <a:latin typeface="Cambria Math"/>
                <a:cs typeface="Cambria Math"/>
              </a:rPr>
              <a:t>12</a:t>
            </a:r>
            <a:r>
              <a:rPr sz="950" spc="-110" dirty="0">
                <a:latin typeface="Cambria Math"/>
                <a:cs typeface="Cambria Math"/>
              </a:rPr>
              <a:t> </a:t>
            </a:r>
            <a:r>
              <a:rPr sz="1725" spc="-112" baseline="12077" dirty="0">
                <a:latin typeface="Cambria Math"/>
                <a:cs typeface="Cambria Math"/>
              </a:rPr>
              <a:t>𝐹</a:t>
            </a:r>
            <a:r>
              <a:rPr sz="950" spc="-7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36264" y="5987288"/>
            <a:ext cx="11341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11</a:t>
            </a:r>
            <a:r>
              <a:rPr sz="950" spc="-85" dirty="0">
                <a:latin typeface="Cambria Math"/>
                <a:cs typeface="Cambria Math"/>
              </a:rPr>
              <a:t> </a:t>
            </a: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22</a:t>
            </a:r>
            <a:r>
              <a:rPr sz="950" spc="-105" dirty="0">
                <a:latin typeface="Cambria Math"/>
                <a:cs typeface="Cambria Math"/>
              </a:rPr>
              <a:t> </a:t>
            </a:r>
            <a:r>
              <a:rPr sz="1725" spc="15" baseline="12077" dirty="0">
                <a:latin typeface="Cambria Math"/>
                <a:cs typeface="Cambria Math"/>
              </a:rPr>
              <a:t>−𝑎</a:t>
            </a:r>
            <a:r>
              <a:rPr sz="950" spc="10" dirty="0">
                <a:latin typeface="Cambria Math"/>
                <a:cs typeface="Cambria Math"/>
              </a:rPr>
              <a:t>12</a:t>
            </a:r>
            <a:r>
              <a:rPr sz="950" spc="-105" dirty="0">
                <a:latin typeface="Cambria Math"/>
                <a:cs typeface="Cambria Math"/>
              </a:rPr>
              <a:t> </a:t>
            </a: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21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74364" y="5954267"/>
            <a:ext cx="1070610" cy="0"/>
          </a:xfrm>
          <a:custGeom>
            <a:avLst/>
            <a:gdLst/>
            <a:ahLst/>
            <a:cxnLst/>
            <a:rect l="l" t="t" r="r" b="b"/>
            <a:pathLst>
              <a:path w="1070610">
                <a:moveTo>
                  <a:pt x="0" y="0"/>
                </a:moveTo>
                <a:lnTo>
                  <a:pt x="10701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161913" y="5795264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22349" y="6152133"/>
            <a:ext cx="3200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26994" y="6475221"/>
            <a:ext cx="500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1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69791" y="6444741"/>
            <a:ext cx="10433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11 </a:t>
            </a:r>
            <a:r>
              <a:rPr sz="1725" baseline="12077" dirty="0">
                <a:latin typeface="Cambria Math"/>
                <a:cs typeface="Cambria Math"/>
              </a:rPr>
              <a:t>𝐹 </a:t>
            </a:r>
            <a:r>
              <a:rPr sz="950" spc="5" dirty="0">
                <a:latin typeface="Cambria Math"/>
                <a:cs typeface="Cambria Math"/>
              </a:rPr>
              <a:t>2 </a:t>
            </a:r>
            <a:r>
              <a:rPr sz="1725" spc="15" baseline="12077" dirty="0">
                <a:latin typeface="Cambria Math"/>
                <a:cs typeface="Cambria Math"/>
              </a:rPr>
              <a:t>−𝑎</a:t>
            </a:r>
            <a:r>
              <a:rPr sz="950" spc="10" dirty="0">
                <a:latin typeface="Cambria Math"/>
                <a:cs typeface="Cambria Math"/>
              </a:rPr>
              <a:t>21</a:t>
            </a:r>
            <a:r>
              <a:rPr sz="950" spc="-80" dirty="0">
                <a:latin typeface="Cambria Math"/>
                <a:cs typeface="Cambria Math"/>
              </a:rPr>
              <a:t> </a:t>
            </a:r>
            <a:r>
              <a:rPr sz="1725" spc="-112" baseline="12077" dirty="0">
                <a:latin typeface="Cambria Math"/>
                <a:cs typeface="Cambria Math"/>
              </a:rPr>
              <a:t>𝐹</a:t>
            </a:r>
            <a:r>
              <a:rPr sz="950" spc="-75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05784" y="6667245"/>
            <a:ext cx="11341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11</a:t>
            </a:r>
            <a:r>
              <a:rPr sz="950" spc="-85" dirty="0">
                <a:latin typeface="Cambria Math"/>
                <a:cs typeface="Cambria Math"/>
              </a:rPr>
              <a:t> </a:t>
            </a: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22</a:t>
            </a:r>
            <a:r>
              <a:rPr sz="950" spc="-105" dirty="0">
                <a:latin typeface="Cambria Math"/>
                <a:cs typeface="Cambria Math"/>
              </a:rPr>
              <a:t> </a:t>
            </a:r>
            <a:r>
              <a:rPr sz="1725" spc="15" baseline="12077" dirty="0">
                <a:latin typeface="Cambria Math"/>
                <a:cs typeface="Cambria Math"/>
              </a:rPr>
              <a:t>−𝑎</a:t>
            </a:r>
            <a:r>
              <a:rPr sz="950" spc="10" dirty="0">
                <a:latin typeface="Cambria Math"/>
                <a:cs typeface="Cambria Math"/>
              </a:rPr>
              <a:t>12</a:t>
            </a:r>
            <a:r>
              <a:rPr sz="950" spc="-105" dirty="0">
                <a:latin typeface="Cambria Math"/>
                <a:cs typeface="Cambria Math"/>
              </a:rPr>
              <a:t> </a:t>
            </a:r>
            <a:r>
              <a:rPr sz="1725" spc="37" baseline="12077" dirty="0">
                <a:latin typeface="Cambria Math"/>
                <a:cs typeface="Cambria Math"/>
              </a:rPr>
              <a:t>𝑎</a:t>
            </a:r>
            <a:r>
              <a:rPr sz="950" spc="25" dirty="0">
                <a:latin typeface="Cambria Math"/>
                <a:cs typeface="Cambria Math"/>
              </a:rPr>
              <a:t>21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643884" y="6634225"/>
            <a:ext cx="1101090" cy="0"/>
          </a:xfrm>
          <a:custGeom>
            <a:avLst/>
            <a:gdLst/>
            <a:ahLst/>
            <a:cxnLst/>
            <a:rect l="l" t="t" r="r" b="b"/>
            <a:pathLst>
              <a:path w="1101089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161913" y="6475221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92504" y="6808672"/>
            <a:ext cx="5624830" cy="30048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8105" marR="43180" indent="-27940" algn="just">
              <a:lnSpc>
                <a:spcPct val="111300"/>
              </a:lnSpc>
              <a:spcBef>
                <a:spcPts val="70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amplitudes </a:t>
            </a:r>
            <a:r>
              <a:rPr sz="1600" spc="-10" dirty="0">
                <a:latin typeface="Times New Roman"/>
                <a:cs typeface="Times New Roman"/>
              </a:rPr>
              <a:t>given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Eqs.(5.52) and (5.53) are valid only </a:t>
            </a:r>
            <a:r>
              <a:rPr sz="1600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frequency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forcing functions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different </a:t>
            </a:r>
            <a:r>
              <a:rPr sz="1600" spc="-5" dirty="0">
                <a:latin typeface="Times New Roman"/>
                <a:cs typeface="Times New Roman"/>
              </a:rPr>
              <a:t>from </a:t>
            </a:r>
            <a:r>
              <a:rPr sz="1600" dirty="0">
                <a:latin typeface="Times New Roman"/>
                <a:cs typeface="Times New Roman"/>
              </a:rPr>
              <a:t>both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.  </a:t>
            </a:r>
            <a:r>
              <a:rPr sz="1600" spc="-15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Cambria Math"/>
                <a:cs typeface="Cambria Math"/>
              </a:rPr>
              <a:t>𝜔 = 𝜔</a:t>
            </a:r>
            <a:r>
              <a:rPr sz="1725" spc="7" baseline="-16908" dirty="0">
                <a:latin typeface="Cambria Math"/>
                <a:cs typeface="Cambria Math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or </a:t>
            </a:r>
            <a:r>
              <a:rPr sz="1600" spc="5" dirty="0">
                <a:latin typeface="Cambria Math"/>
                <a:cs typeface="Cambria Math"/>
              </a:rPr>
              <a:t>𝜔 = </a:t>
            </a:r>
            <a:r>
              <a:rPr sz="1600" spc="30" dirty="0">
                <a:latin typeface="Cambria Math"/>
                <a:cs typeface="Cambria Math"/>
              </a:rPr>
              <a:t>𝜔</a:t>
            </a:r>
            <a:r>
              <a:rPr sz="1725" spc="44" baseline="-16908" dirty="0">
                <a:latin typeface="Cambria Math"/>
                <a:cs typeface="Cambria Math"/>
              </a:rPr>
              <a:t>2</a:t>
            </a:r>
            <a:r>
              <a:rPr sz="1600" spc="3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denominator Eqs .(5.52)and </a:t>
            </a:r>
            <a:r>
              <a:rPr sz="1600" spc="-10" dirty="0">
                <a:latin typeface="Times New Roman"/>
                <a:cs typeface="Times New Roman"/>
              </a:rPr>
              <a:t>(5.53)  </a:t>
            </a:r>
            <a:r>
              <a:rPr sz="1600" spc="-5" dirty="0">
                <a:latin typeface="Times New Roman"/>
                <a:cs typeface="Times New Roman"/>
              </a:rPr>
              <a:t>vanishes,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will </a:t>
            </a:r>
            <a:r>
              <a:rPr sz="1600" dirty="0">
                <a:latin typeface="Times New Roman"/>
                <a:cs typeface="Times New Roman"/>
              </a:rPr>
              <a:t>possess </a:t>
            </a:r>
            <a:r>
              <a:rPr sz="1600" spc="-10" dirty="0">
                <a:latin typeface="Times New Roman"/>
                <a:cs typeface="Times New Roman"/>
              </a:rPr>
              <a:t>two </a:t>
            </a:r>
            <a:r>
              <a:rPr sz="1600" spc="-5" dirty="0">
                <a:latin typeface="Times New Roman"/>
                <a:cs typeface="Times New Roman"/>
              </a:rPr>
              <a:t>resonant frequencies.  Note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-5" dirty="0">
                <a:latin typeface="Times New Roman"/>
                <a:cs typeface="Times New Roman"/>
              </a:rPr>
              <a:t>the denominator </a:t>
            </a:r>
            <a:r>
              <a:rPr sz="1600" spc="-15" dirty="0">
                <a:latin typeface="Cambria Math"/>
                <a:cs typeface="Cambria Math"/>
              </a:rPr>
              <a:t>𝑎</a:t>
            </a:r>
            <a:r>
              <a:rPr sz="1725" spc="-22" baseline="-16908" dirty="0">
                <a:latin typeface="Cambria Math"/>
                <a:cs typeface="Cambria Math"/>
              </a:rPr>
              <a:t>11 </a:t>
            </a:r>
            <a:r>
              <a:rPr sz="1600" dirty="0">
                <a:latin typeface="Cambria Math"/>
                <a:cs typeface="Cambria Math"/>
              </a:rPr>
              <a:t>𝑎</a:t>
            </a:r>
            <a:r>
              <a:rPr sz="1725" baseline="-16908" dirty="0">
                <a:latin typeface="Cambria Math"/>
                <a:cs typeface="Cambria Math"/>
              </a:rPr>
              <a:t>22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5" dirty="0">
                <a:latin typeface="Cambria Math"/>
                <a:cs typeface="Cambria Math"/>
              </a:rPr>
              <a:t>𝑎</a:t>
            </a:r>
            <a:r>
              <a:rPr sz="1725" spc="-22" baseline="-16908" dirty="0">
                <a:latin typeface="Cambria Math"/>
                <a:cs typeface="Cambria Math"/>
              </a:rPr>
              <a:t>12 </a:t>
            </a:r>
            <a:r>
              <a:rPr sz="1600" dirty="0">
                <a:latin typeface="Cambria Math"/>
                <a:cs typeface="Cambria Math"/>
              </a:rPr>
              <a:t>𝑎</a:t>
            </a:r>
            <a:r>
              <a:rPr sz="1725" baseline="-16908" dirty="0">
                <a:latin typeface="Cambria Math"/>
                <a:cs typeface="Cambria Math"/>
              </a:rPr>
              <a:t>21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spc="-5" dirty="0">
                <a:latin typeface="Times New Roman"/>
                <a:cs typeface="Times New Roman"/>
              </a:rPr>
              <a:t>defines the  </a:t>
            </a:r>
            <a:r>
              <a:rPr sz="1600" dirty="0">
                <a:latin typeface="Times New Roman"/>
                <a:cs typeface="Times New Roman"/>
              </a:rPr>
              <a:t>natural </a:t>
            </a:r>
            <a:r>
              <a:rPr sz="1600" spc="-10" dirty="0">
                <a:latin typeface="Times New Roman"/>
                <a:cs typeface="Times New Roman"/>
              </a:rPr>
              <a:t>frequancies,</a:t>
            </a:r>
            <a:r>
              <a:rPr sz="1600" spc="-10" dirty="0">
                <a:latin typeface="Cambria Math"/>
                <a:cs typeface="Cambria Math"/>
              </a:rPr>
              <a:t>ω</a:t>
            </a:r>
            <a:r>
              <a:rPr sz="1725" spc="-15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15" dirty="0">
                <a:latin typeface="Cambria Math"/>
                <a:cs typeface="Cambria Math"/>
              </a:rPr>
              <a:t>ω</a:t>
            </a:r>
            <a:r>
              <a:rPr sz="1725" spc="22" baseline="-16908" dirty="0">
                <a:latin typeface="Cambria Math"/>
                <a:cs typeface="Cambria Math"/>
              </a:rPr>
              <a:t>2</a:t>
            </a:r>
            <a:r>
              <a:rPr sz="1600" spc="1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system. The </a:t>
            </a:r>
            <a:r>
              <a:rPr sz="1600" dirty="0">
                <a:latin typeface="Times New Roman"/>
                <a:cs typeface="Times New Roman"/>
              </a:rPr>
              <a:t>motions </a:t>
            </a:r>
            <a:r>
              <a:rPr sz="1600" spc="-5" dirty="0">
                <a:latin typeface="Times New Roman"/>
                <a:cs typeface="Times New Roman"/>
              </a:rPr>
              <a:t>of the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coupled and </a:t>
            </a:r>
            <a:r>
              <a:rPr sz="1600" dirty="0">
                <a:latin typeface="Times New Roman"/>
                <a:cs typeface="Times New Roman"/>
              </a:rPr>
              <a:t>hence </a:t>
            </a:r>
            <a:r>
              <a:rPr sz="1600" spc="-10" dirty="0">
                <a:latin typeface="Times New Roman"/>
                <a:cs typeface="Times New Roman"/>
              </a:rPr>
              <a:t>each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10" dirty="0">
                <a:latin typeface="Times New Roman"/>
                <a:cs typeface="Times New Roman"/>
              </a:rPr>
              <a:t>will </a:t>
            </a:r>
            <a:r>
              <a:rPr sz="1600" spc="-5" dirty="0">
                <a:latin typeface="Times New Roman"/>
                <a:cs typeface="Times New Roman"/>
              </a:rPr>
              <a:t>exhibit resonance  </a:t>
            </a:r>
            <a:r>
              <a:rPr sz="1600" spc="-10" dirty="0">
                <a:latin typeface="Times New Roman"/>
                <a:cs typeface="Times New Roman"/>
              </a:rPr>
              <a:t>even </a:t>
            </a:r>
            <a:r>
              <a:rPr sz="1600" dirty="0">
                <a:latin typeface="Times New Roman"/>
                <a:cs typeface="Times New Roman"/>
              </a:rPr>
              <a:t>if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resonant force acts on </a:t>
            </a:r>
            <a:r>
              <a:rPr sz="1600" spc="-10" dirty="0">
                <a:latin typeface="Times New Roman"/>
                <a:cs typeface="Times New Roman"/>
              </a:rPr>
              <a:t>only </a:t>
            </a:r>
            <a:r>
              <a:rPr sz="1600" dirty="0">
                <a:latin typeface="Times New Roman"/>
                <a:cs typeface="Times New Roman"/>
              </a:rPr>
              <a:t>one mass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in  </a:t>
            </a:r>
            <a:r>
              <a:rPr sz="1600" spc="-5" dirty="0">
                <a:latin typeface="Times New Roman"/>
                <a:cs typeface="Times New Roman"/>
              </a:rPr>
              <a:t>Fig.5.20(a).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5.12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60500"/>
            <a:ext cx="5530215" cy="1906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005" marR="111760" indent="-27940" algn="just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Determine the </a:t>
            </a:r>
            <a:r>
              <a:rPr sz="1600" dirty="0">
                <a:latin typeface="Times New Roman"/>
                <a:cs typeface="Times New Roman"/>
              </a:rPr>
              <a:t>steady-state </a:t>
            </a:r>
            <a:r>
              <a:rPr sz="1600" spc="-5" dirty="0">
                <a:latin typeface="Times New Roman"/>
                <a:cs typeface="Times New Roman"/>
              </a:rPr>
              <a:t>undamped </a:t>
            </a:r>
            <a:r>
              <a:rPr sz="1600" spc="-10" dirty="0">
                <a:latin typeface="Times New Roman"/>
                <a:cs typeface="Times New Roman"/>
              </a:rPr>
              <a:t>forced </a:t>
            </a:r>
            <a:r>
              <a:rPr sz="1600" spc="-5" dirty="0">
                <a:latin typeface="Times New Roman"/>
                <a:cs typeface="Times New Roman"/>
              </a:rPr>
              <a:t>vibration </a:t>
            </a:r>
            <a:r>
              <a:rPr sz="1600" spc="-10" dirty="0">
                <a:latin typeface="Times New Roman"/>
                <a:cs typeface="Times New Roman"/>
              </a:rPr>
              <a:t>responses 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general </a:t>
            </a:r>
            <a:r>
              <a:rPr sz="1600" spc="-5" dirty="0">
                <a:latin typeface="Times New Roman"/>
                <a:cs typeface="Times New Roman"/>
              </a:rPr>
              <a:t>two-degrees-of-freedom </a:t>
            </a:r>
            <a:r>
              <a:rPr sz="1600" dirty="0">
                <a:latin typeface="Times New Roman"/>
                <a:cs typeface="Times New Roman"/>
              </a:rPr>
              <a:t>spring-mass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shown  </a:t>
            </a:r>
            <a:r>
              <a:rPr sz="1600" spc="5" dirty="0">
                <a:latin typeface="Times New Roman"/>
                <a:cs typeface="Times New Roman"/>
              </a:rPr>
              <a:t>in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Fig.5.21.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600" spc="-5" dirty="0">
                <a:latin typeface="Times New Roman"/>
                <a:cs typeface="Times New Roman"/>
              </a:rPr>
              <a:t>The equation of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undamped </a:t>
            </a:r>
            <a:r>
              <a:rPr sz="1600" spc="-10" dirty="0">
                <a:latin typeface="Times New Roman"/>
                <a:cs typeface="Times New Roman"/>
              </a:rPr>
              <a:t>forced </a:t>
            </a:r>
            <a:r>
              <a:rPr sz="1600" spc="-5" dirty="0">
                <a:latin typeface="Times New Roman"/>
                <a:cs typeface="Times New Roman"/>
              </a:rPr>
              <a:t>vibration are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76679" y="2764916"/>
            <a:ext cx="344360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45" dirty="0">
                <a:latin typeface="Cambria Math"/>
                <a:cs typeface="Cambria Math"/>
              </a:rPr>
              <a:t>𝑥</a:t>
            </a:r>
            <a:r>
              <a:rPr sz="1725" spc="-6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0269" y="3039236"/>
            <a:ext cx="22053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40" dirty="0">
                <a:latin typeface="Cambria Math"/>
                <a:cs typeface="Cambria Math"/>
              </a:rPr>
              <a:t> </a:t>
            </a:r>
            <a:r>
              <a:rPr sz="1600" spc="-7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1160" y="2735656"/>
            <a:ext cx="437515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(E.2)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5204" y="3272104"/>
            <a:ext cx="5598795" cy="11569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434"/>
              </a:spcBef>
            </a:pPr>
            <a:r>
              <a:rPr sz="1600" spc="-15" dirty="0">
                <a:latin typeface="Times New Roman"/>
                <a:cs typeface="Times New Roman"/>
              </a:rPr>
              <a:t>As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excitation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only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the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imaginary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</a:t>
            </a:r>
            <a:r>
              <a:rPr sz="1600" spc="2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300" dirty="0">
                <a:latin typeface="Times New Roman"/>
                <a:cs typeface="Times New Roman"/>
              </a:rPr>
              <a:t> </a:t>
            </a:r>
            <a:r>
              <a:rPr sz="1600" spc="70" dirty="0">
                <a:latin typeface="Cambria Math"/>
                <a:cs typeface="Cambria Math"/>
              </a:rPr>
              <a:t>𝐹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  <a:p>
            <a:pPr marL="65405" marR="34925" algn="just">
              <a:lnSpc>
                <a:spcPct val="114500"/>
              </a:lnSpc>
              <a:spcBef>
                <a:spcPts val="55"/>
              </a:spcBef>
            </a:pPr>
            <a:r>
              <a:rPr sz="1600" spc="-80" dirty="0">
                <a:latin typeface="Cambria Math"/>
                <a:cs typeface="Cambria Math"/>
              </a:rPr>
              <a:t>𝐹</a:t>
            </a:r>
            <a:r>
              <a:rPr sz="1725" spc="-120" baseline="-16908" dirty="0">
                <a:latin typeface="Cambria Math"/>
                <a:cs typeface="Cambria Math"/>
              </a:rPr>
              <a:t>0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response </a:t>
            </a:r>
            <a:r>
              <a:rPr sz="1600" spc="-10" dirty="0">
                <a:latin typeface="Times New Roman"/>
                <a:cs typeface="Times New Roman"/>
              </a:rPr>
              <a:t>will </a:t>
            </a:r>
            <a:r>
              <a:rPr sz="1600" spc="-5" dirty="0">
                <a:latin typeface="Times New Roman"/>
                <a:cs typeface="Times New Roman"/>
              </a:rPr>
              <a:t>also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given only </a:t>
            </a:r>
            <a:r>
              <a:rPr sz="1600" spc="5" dirty="0">
                <a:latin typeface="Times New Roman"/>
                <a:cs typeface="Times New Roman"/>
              </a:rPr>
              <a:t>by the </a:t>
            </a:r>
            <a:r>
              <a:rPr sz="1600" spc="-5" dirty="0">
                <a:latin typeface="Times New Roman"/>
                <a:cs typeface="Times New Roman"/>
              </a:rPr>
              <a:t>imaginary parts  of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Substituting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0" dirty="0">
                <a:latin typeface="Cambria Math"/>
                <a:cs typeface="Cambria Math"/>
              </a:rPr>
              <a:t>𝑥</a:t>
            </a:r>
            <a:r>
              <a:rPr sz="1725" spc="30" baseline="-16908" dirty="0">
                <a:latin typeface="Cambria Math"/>
                <a:cs typeface="Cambria Math"/>
              </a:rPr>
              <a:t>2</a:t>
            </a:r>
            <a:r>
              <a:rPr sz="1600" spc="2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 equations of motion (E.1) and </a:t>
            </a:r>
            <a:r>
              <a:rPr sz="1600" spc="-10" dirty="0">
                <a:latin typeface="Times New Roman"/>
                <a:cs typeface="Times New Roman"/>
              </a:rPr>
              <a:t>(E.2)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become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7020" y="4441697"/>
            <a:ext cx="47491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30" dirty="0">
                <a:latin typeface="Cambria Math"/>
                <a:cs typeface="Cambria Math"/>
              </a:rPr>
              <a:t>𝑖</a:t>
            </a:r>
            <a:r>
              <a:rPr sz="1725" spc="44" baseline="28985" dirty="0">
                <a:latin typeface="Cambria Math"/>
                <a:cs typeface="Cambria Math"/>
              </a:rPr>
              <a:t>2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r>
              <a:rPr sz="1725" spc="-157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5239" y="4725161"/>
            <a:ext cx="374205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30" dirty="0">
                <a:latin typeface="Cambria Math"/>
                <a:cs typeface="Cambria Math"/>
              </a:rPr>
              <a:t>𝑖</a:t>
            </a:r>
            <a:r>
              <a:rPr sz="1725" spc="44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𝑋</a:t>
            </a:r>
            <a:r>
              <a:rPr sz="1725" spc="15" baseline="-16908" dirty="0">
                <a:latin typeface="Cambria Math"/>
                <a:cs typeface="Cambria Math"/>
              </a:rPr>
              <a:t>2</a:t>
            </a:r>
            <a:r>
              <a:rPr sz="1600" spc="10" dirty="0">
                <a:latin typeface="Cambria Math"/>
                <a:cs typeface="Cambria Math"/>
              </a:rPr>
              <a:t>𝑒</a:t>
            </a:r>
            <a:r>
              <a:rPr sz="1725" spc="15" baseline="28985" dirty="0">
                <a:latin typeface="Cambria Math"/>
                <a:cs typeface="Cambria Math"/>
              </a:rPr>
              <a:t>𝑖𝜔𝑡</a:t>
            </a:r>
            <a:r>
              <a:rPr sz="1725" spc="179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r>
              <a:rPr sz="1725" spc="13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r>
              <a:rPr sz="1725" spc="284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1160" y="4403292"/>
            <a:ext cx="437515" cy="5924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5204" y="4982666"/>
            <a:ext cx="5598795" cy="57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" marR="30480" indent="-27940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30" dirty="0">
                <a:latin typeface="Cambria Math"/>
                <a:cs typeface="Cambria Math"/>
              </a:rPr>
              <a:t>𝑖</a:t>
            </a:r>
            <a:r>
              <a:rPr sz="1725" spc="44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−1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Now dividing through </a:t>
            </a:r>
            <a:r>
              <a:rPr sz="1600" spc="-10" dirty="0">
                <a:latin typeface="Times New Roman"/>
                <a:cs typeface="Times New Roman"/>
              </a:rPr>
              <a:t>out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600" spc="-5" dirty="0">
                <a:latin typeface="Times New Roman"/>
                <a:cs typeface="Times New Roman"/>
              </a:rPr>
              <a:t>and rearranging  we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38113" y="5528259"/>
            <a:ext cx="440690" cy="5803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00" spc="-5" dirty="0">
                <a:latin typeface="Times New Roman"/>
                <a:cs typeface="Times New Roman"/>
              </a:rPr>
              <a:t>(E.5)</a:t>
            </a:r>
            <a:endParaRPr sz="16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5204" y="5528259"/>
            <a:ext cx="4103370" cy="85216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178560">
              <a:lnSpc>
                <a:spcPct val="100000"/>
              </a:lnSpc>
              <a:spcBef>
                <a:spcPts val="360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𝜔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  <a:p>
            <a:pPr marL="1397635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9"/>
              </a:spcBef>
            </a:pP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-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90597" y="6770877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74773" y="6670293"/>
            <a:ext cx="4464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0670" algn="l"/>
              </a:tabLst>
            </a:pPr>
            <a:r>
              <a:rPr sz="1600" spc="5" dirty="0">
                <a:latin typeface="Cambria Math"/>
                <a:cs typeface="Cambria Math"/>
              </a:rPr>
              <a:t>𝑋	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03778" y="6386829"/>
            <a:ext cx="262890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ts val="1170"/>
              </a:lnSpc>
              <a:spcBef>
                <a:spcPts val="100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endParaRPr sz="1425" baseline="-14619">
              <a:latin typeface="Cambria Math"/>
              <a:cs typeface="Cambria Math"/>
            </a:endParaRPr>
          </a:p>
          <a:p>
            <a:pPr marL="38100">
              <a:lnSpc>
                <a:spcPts val="1170"/>
              </a:lnSpc>
            </a:pPr>
            <a:r>
              <a:rPr sz="1150" spc="125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3026" y="6355130"/>
            <a:ext cx="1173480" cy="44005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574675">
              <a:lnSpc>
                <a:spcPct val="100000"/>
              </a:lnSpc>
              <a:spcBef>
                <a:spcPts val="350"/>
              </a:spcBef>
            </a:pPr>
            <a:r>
              <a:rPr sz="1150" spc="10" dirty="0">
                <a:latin typeface="Cambria Math"/>
                <a:cs typeface="Cambria Math"/>
              </a:rPr>
              <a:t>−𝑘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50"/>
              </a:spcBef>
              <a:tabLst>
                <a:tab pos="302895" algn="l"/>
              </a:tabLst>
            </a:pPr>
            <a:r>
              <a:rPr sz="1150" dirty="0">
                <a:latin typeface="Cambria Math"/>
                <a:cs typeface="Cambria Math"/>
              </a:rPr>
              <a:t>0	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95" baseline="-14619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−𝑚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112" baseline="26315" dirty="0">
                <a:latin typeface="Cambria Math"/>
                <a:cs typeface="Cambria Math"/>
              </a:rPr>
              <a:t>2</a:t>
            </a:r>
            <a:r>
              <a:rPr sz="1150" spc="260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4021" y="6508750"/>
            <a:ext cx="736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125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5982" y="6898893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5242" y="6831838"/>
            <a:ext cx="22352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−𝑚</a:t>
            </a:r>
            <a:r>
              <a:rPr sz="1425" spc="30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104" baseline="20467" dirty="0">
                <a:latin typeface="Cambria Math"/>
                <a:cs typeface="Cambria Math"/>
              </a:rPr>
              <a:t>2</a:t>
            </a:r>
            <a:r>
              <a:rPr sz="1425" spc="262" baseline="2923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-2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104" baseline="20467" dirty="0">
                <a:latin typeface="Cambria Math"/>
                <a:cs typeface="Cambria Math"/>
              </a:rPr>
              <a:t>2</a:t>
            </a:r>
            <a:r>
              <a:rPr sz="1425" spc="397" baseline="2923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−𝑘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63342" y="6829297"/>
            <a:ext cx="2167890" cy="0"/>
          </a:xfrm>
          <a:custGeom>
            <a:avLst/>
            <a:gdLst/>
            <a:ahLst/>
            <a:cxnLst/>
            <a:rect l="l" t="t" r="r" b="b"/>
            <a:pathLst>
              <a:path w="2167890">
                <a:moveTo>
                  <a:pt x="0" y="0"/>
                </a:moveTo>
                <a:lnTo>
                  <a:pt x="216776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241160" y="6670293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6325" y="7307706"/>
            <a:ext cx="500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1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56966" y="7049692"/>
            <a:ext cx="1582420" cy="410209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34"/>
              </a:spcBef>
              <a:tabLst>
                <a:tab pos="1334135" algn="l"/>
              </a:tabLst>
            </a:pPr>
            <a:r>
              <a:rPr sz="1725" spc="187" baseline="-33816" dirty="0">
                <a:latin typeface="Cambria Math"/>
                <a:cs typeface="Cambria Math"/>
              </a:rPr>
              <a:t> </a:t>
            </a:r>
            <a:r>
              <a:rPr sz="1150" spc="270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+𝑘</a:t>
            </a:r>
            <a:r>
              <a:rPr sz="1425" spc="22" baseline="-14619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950" spc="5" dirty="0">
                <a:latin typeface="Cambria Math"/>
                <a:cs typeface="Cambria Math"/>
              </a:rPr>
              <a:t>	</a:t>
            </a: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725" spc="172" baseline="-33816" dirty="0">
                <a:latin typeface="Cambria Math"/>
                <a:cs typeface="Cambria Math"/>
              </a:rPr>
              <a:t> </a:t>
            </a:r>
            <a:endParaRPr sz="1725" baseline="-33816">
              <a:latin typeface="Cambria Math"/>
              <a:cs typeface="Cambria Math"/>
            </a:endParaRPr>
          </a:p>
          <a:p>
            <a:pPr marL="508000">
              <a:lnSpc>
                <a:spcPct val="100000"/>
              </a:lnSpc>
              <a:spcBef>
                <a:spcPts val="135"/>
              </a:spcBef>
              <a:tabLst>
                <a:tab pos="1367790" algn="l"/>
              </a:tabLst>
            </a:pPr>
            <a:r>
              <a:rPr sz="1150" spc="10" dirty="0">
                <a:latin typeface="Cambria Math"/>
                <a:cs typeface="Cambria Math"/>
              </a:rPr>
              <a:t>−𝑘</a:t>
            </a:r>
            <a:r>
              <a:rPr sz="1425" spc="15" baseline="-14619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39029" y="7536306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5242" y="7469251"/>
            <a:ext cx="22383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1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262" baseline="2923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𝑘</a:t>
            </a:r>
            <a:r>
              <a:rPr sz="1425" spc="37" baseline="-14619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202" baseline="2923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−𝑘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63342" y="7466710"/>
            <a:ext cx="2167890" cy="0"/>
          </a:xfrm>
          <a:custGeom>
            <a:avLst/>
            <a:gdLst/>
            <a:ahLst/>
            <a:cxnLst/>
            <a:rect l="l" t="t" r="r" b="b"/>
            <a:pathLst>
              <a:path w="2167890">
                <a:moveTo>
                  <a:pt x="0" y="0"/>
                </a:moveTo>
                <a:lnTo>
                  <a:pt x="216776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968373" y="7728330"/>
            <a:ext cx="500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1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15511" y="7667370"/>
            <a:ext cx="38163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1425" spc="-217" baseline="-14619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46908" y="7889875"/>
            <a:ext cx="29190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4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-45" dirty="0">
                <a:latin typeface="Cambria Math"/>
                <a:cs typeface="Cambria Math"/>
              </a:rPr>
              <a:t>−</a:t>
            </a:r>
            <a:r>
              <a:rPr sz="1725" spc="7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𝑘</a:t>
            </a:r>
            <a:r>
              <a:rPr sz="1425" spc="37" baseline="-14619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+𝑚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+𝑚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1</a:t>
            </a:r>
            <a:r>
              <a:rPr sz="1425" spc="104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35" dirty="0">
                <a:latin typeface="Cambria Math"/>
                <a:cs typeface="Cambria Math"/>
              </a:rPr>
              <a:t>+𝑘</a:t>
            </a:r>
            <a:r>
              <a:rPr sz="1425" spc="52" baseline="-14619" dirty="0">
                <a:latin typeface="Cambria Math"/>
                <a:cs typeface="Cambria Math"/>
              </a:rPr>
              <a:t>1</a:t>
            </a:r>
            <a:r>
              <a:rPr sz="1150" spc="35" dirty="0">
                <a:latin typeface="Cambria Math"/>
                <a:cs typeface="Cambria Math"/>
              </a:rPr>
              <a:t>𝑘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85008" y="7887334"/>
            <a:ext cx="2848610" cy="0"/>
          </a:xfrm>
          <a:custGeom>
            <a:avLst/>
            <a:gdLst/>
            <a:ahLst/>
            <a:cxnLst/>
            <a:rect l="l" t="t" r="r" b="b"/>
            <a:pathLst>
              <a:path w="2848610">
                <a:moveTo>
                  <a:pt x="0" y="0"/>
                </a:moveTo>
                <a:lnTo>
                  <a:pt x="284810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1160" y="7307706"/>
            <a:ext cx="438150" cy="691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2666" y="1921585"/>
            <a:ext cx="5494020" cy="142176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09"/>
              </a:spcBef>
            </a:pPr>
            <a:r>
              <a:rPr sz="1600" spc="-10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Fig.5.21(a),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complex </a:t>
            </a:r>
            <a:r>
              <a:rPr sz="1600" spc="-5" dirty="0">
                <a:latin typeface="Times New Roman"/>
                <a:cs typeface="Times New Roman"/>
              </a:rPr>
              <a:t>number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shown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 marR="20320" algn="ctr">
              <a:lnSpc>
                <a:spcPct val="100000"/>
              </a:lnSpc>
              <a:spcBef>
                <a:spcPts val="310"/>
              </a:spcBef>
            </a:pP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20" dirty="0">
                <a:latin typeface="Cambria Math"/>
                <a:cs typeface="Cambria Math"/>
              </a:rPr>
              <a:t>𝑋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cos </a:t>
            </a:r>
            <a:r>
              <a:rPr sz="1600" spc="5" dirty="0">
                <a:latin typeface="Cambria Math"/>
                <a:cs typeface="Cambria Math"/>
              </a:rPr>
              <a:t>𝜔𝑡 + </a:t>
            </a:r>
            <a:r>
              <a:rPr sz="1600" dirty="0">
                <a:latin typeface="Cambria Math"/>
                <a:cs typeface="Cambria Math"/>
              </a:rPr>
              <a:t>𝑖 </a:t>
            </a:r>
            <a:r>
              <a:rPr sz="1600" spc="5" dirty="0">
                <a:latin typeface="Cambria Math"/>
                <a:cs typeface="Cambria Math"/>
              </a:rPr>
              <a:t>sin </a:t>
            </a:r>
            <a:r>
              <a:rPr sz="1600" spc="25" dirty="0">
                <a:latin typeface="Cambria Math"/>
                <a:cs typeface="Cambria Math"/>
              </a:rPr>
              <a:t>𝜔𝑡</a:t>
            </a:r>
            <a:r>
              <a:rPr sz="2400" spc="3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𝑋𝑒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endParaRPr sz="1725" baseline="28985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Hence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steady state </a:t>
            </a:r>
            <a:r>
              <a:rPr sz="1600" spc="-5" dirty="0">
                <a:latin typeface="Times New Roman"/>
                <a:cs typeface="Times New Roman"/>
              </a:rPr>
              <a:t>responses  </a:t>
            </a:r>
            <a:r>
              <a:rPr sz="1600" spc="-10" dirty="0">
                <a:latin typeface="Times New Roman"/>
                <a:cs typeface="Times New Roman"/>
              </a:rPr>
              <a:t>for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two  </a:t>
            </a:r>
            <a:r>
              <a:rPr sz="1600" dirty="0">
                <a:latin typeface="Times New Roman"/>
                <a:cs typeface="Times New Roman"/>
              </a:rPr>
              <a:t>masses 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 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-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315"/>
              </a:spcBef>
              <a:tabLst>
                <a:tab pos="3249930" algn="l"/>
              </a:tabLst>
            </a:pPr>
            <a:r>
              <a:rPr sz="1600" spc="-5" dirty="0">
                <a:latin typeface="Times New Roman"/>
                <a:cs typeface="Times New Roman"/>
              </a:rPr>
              <a:t>are 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imaginary	of the  </a:t>
            </a:r>
            <a:r>
              <a:rPr sz="1600" spc="-60" dirty="0">
                <a:latin typeface="Cambria Math"/>
                <a:cs typeface="Cambria Math"/>
              </a:rPr>
              <a:t>𝑋</a:t>
            </a:r>
            <a:r>
              <a:rPr sz="1725" spc="-89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 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endParaRPr sz="1725" baseline="28985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respectively.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8092" y="3536061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766" y="3435476"/>
            <a:ext cx="15379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69315" algn="l"/>
              </a:tabLst>
            </a:pPr>
            <a:r>
              <a:rPr sz="1600" spc="-5" dirty="0">
                <a:latin typeface="Times New Roman"/>
                <a:cs typeface="Times New Roman"/>
              </a:rPr>
              <a:t>i.e.,	</a:t>
            </a:r>
            <a:r>
              <a:rPr sz="1600" dirty="0">
                <a:latin typeface="Cambria Math"/>
                <a:cs typeface="Cambria Math"/>
              </a:rPr>
              <a:t>𝑥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284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5722" y="3321481"/>
            <a:ext cx="2915285" cy="476884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495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  </a:t>
            </a:r>
            <a:r>
              <a:rPr sz="950" spc="-75" dirty="0">
                <a:latin typeface="Cambria Math"/>
                <a:cs typeface="Cambria Math"/>
              </a:rPr>
              <a:t> </a:t>
            </a:r>
            <a:r>
              <a:rPr sz="950" spc="-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260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4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-45" dirty="0">
                <a:latin typeface="Cambria Math"/>
                <a:cs typeface="Cambria Math"/>
              </a:rPr>
              <a:t>−</a:t>
            </a:r>
            <a:r>
              <a:rPr sz="1725" spc="7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𝑘</a:t>
            </a:r>
            <a:r>
              <a:rPr sz="1425" spc="37" baseline="-14619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+𝑚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+𝑚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1</a:t>
            </a:r>
            <a:r>
              <a:rPr sz="1425" spc="135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87" baseline="20467" dirty="0">
                <a:latin typeface="Cambria Math"/>
                <a:cs typeface="Cambria Math"/>
              </a:rPr>
              <a:t> </a:t>
            </a:r>
            <a:r>
              <a:rPr sz="1150" spc="35" dirty="0">
                <a:latin typeface="Cambria Math"/>
                <a:cs typeface="Cambria Math"/>
              </a:rPr>
              <a:t>+𝑘</a:t>
            </a:r>
            <a:r>
              <a:rPr sz="1425" spc="52" baseline="-14619" dirty="0">
                <a:latin typeface="Cambria Math"/>
                <a:cs typeface="Cambria Math"/>
              </a:rPr>
              <a:t>1</a:t>
            </a:r>
            <a:r>
              <a:rPr sz="1150" spc="35" dirty="0">
                <a:latin typeface="Cambria Math"/>
                <a:cs typeface="Cambria Math"/>
              </a:rPr>
              <a:t>𝑘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93822" y="3594480"/>
            <a:ext cx="2847975" cy="0"/>
          </a:xfrm>
          <a:custGeom>
            <a:avLst/>
            <a:gdLst/>
            <a:ahLst/>
            <a:cxnLst/>
            <a:rect l="l" t="t" r="r" b="b"/>
            <a:pathLst>
              <a:path w="2847975">
                <a:moveTo>
                  <a:pt x="0" y="0"/>
                </a:moveTo>
                <a:lnTo>
                  <a:pt x="284772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08090" y="3435476"/>
            <a:ext cx="5454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7348" y="4118609"/>
            <a:ext cx="737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45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4010" y="4010710"/>
            <a:ext cx="2918460" cy="47053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4</a:t>
            </a:r>
            <a:r>
              <a:rPr sz="1150" spc="25" dirty="0">
                <a:latin typeface="Cambria Math"/>
                <a:cs typeface="Cambria Math"/>
              </a:rPr>
              <a:t>−</a:t>
            </a:r>
            <a:r>
              <a:rPr sz="1725" spc="322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1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+𝑚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150" spc="45" dirty="0">
                <a:latin typeface="Cambria Math"/>
                <a:cs typeface="Cambria Math"/>
              </a:rPr>
              <a:t>𝑘</a:t>
            </a:r>
            <a:r>
              <a:rPr sz="1425" spc="67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+𝑚</a:t>
            </a:r>
            <a:r>
              <a:rPr sz="1425" spc="30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65" dirty="0">
                <a:latin typeface="Cambria Math"/>
                <a:cs typeface="Cambria Math"/>
              </a:rPr>
              <a:t>𝑘</a:t>
            </a:r>
            <a:r>
              <a:rPr sz="1425" spc="97" baseline="-14619" dirty="0">
                <a:latin typeface="Cambria Math"/>
                <a:cs typeface="Cambria Math"/>
              </a:rPr>
              <a:t>1</a:t>
            </a:r>
            <a:r>
              <a:rPr sz="1425" spc="390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35" dirty="0">
                <a:latin typeface="Cambria Math"/>
                <a:cs typeface="Cambria Math"/>
              </a:rPr>
              <a:t>+𝑘</a:t>
            </a:r>
            <a:r>
              <a:rPr sz="1425" spc="52" baseline="-14619" dirty="0">
                <a:latin typeface="Cambria Math"/>
                <a:cs typeface="Cambria Math"/>
              </a:rPr>
              <a:t>1</a:t>
            </a:r>
            <a:r>
              <a:rPr sz="1150" spc="35" dirty="0">
                <a:latin typeface="Cambria Math"/>
                <a:cs typeface="Cambria Math"/>
              </a:rPr>
              <a:t>𝑘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12110" y="4277613"/>
            <a:ext cx="2847975" cy="0"/>
          </a:xfrm>
          <a:custGeom>
            <a:avLst/>
            <a:gdLst/>
            <a:ahLst/>
            <a:cxnLst/>
            <a:rect l="l" t="t" r="r" b="b"/>
            <a:pathLst>
              <a:path w="2847975">
                <a:moveTo>
                  <a:pt x="0" y="0"/>
                </a:moveTo>
                <a:lnTo>
                  <a:pt x="28477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826378" y="4118609"/>
            <a:ext cx="5480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2666" y="4452060"/>
            <a:ext cx="5450840" cy="247396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15"/>
              </a:spcBef>
            </a:pPr>
            <a:r>
              <a:rPr sz="1600" b="1" dirty="0">
                <a:latin typeface="Times New Roman"/>
                <a:cs typeface="Times New Roman"/>
              </a:rPr>
              <a:t>Note: </a:t>
            </a:r>
            <a:r>
              <a:rPr sz="1600" spc="-10" dirty="0">
                <a:latin typeface="Times New Roman"/>
                <a:cs typeface="Times New Roman"/>
              </a:rPr>
              <a:t>when </a:t>
            </a:r>
            <a:r>
              <a:rPr sz="1600" spc="-5" dirty="0">
                <a:latin typeface="Times New Roman"/>
                <a:cs typeface="Times New Roman"/>
              </a:rPr>
              <a:t>the damping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present 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system, then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contain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imaginary </a:t>
            </a:r>
            <a:r>
              <a:rPr sz="1600" spc="-5" dirty="0">
                <a:latin typeface="Times New Roman"/>
                <a:cs typeface="Times New Roman"/>
              </a:rPr>
              <a:t>components also, which leads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term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say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35"/>
              </a:spcBef>
            </a:pP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itself being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𝑒</a:t>
            </a:r>
            <a:r>
              <a:rPr sz="1725" spc="30" baseline="28985" dirty="0">
                <a:latin typeface="Cambria Math"/>
                <a:cs typeface="Cambria Math"/>
              </a:rPr>
              <a:t>𝑖𝜙 </a:t>
            </a:r>
            <a:r>
              <a:rPr sz="1600" dirty="0">
                <a:latin typeface="Times New Roman"/>
                <a:cs typeface="Times New Roman"/>
              </a:rPr>
              <a:t>so that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 </a:t>
            </a:r>
            <a:r>
              <a:rPr sz="1600" spc="20" dirty="0">
                <a:latin typeface="Cambria Math"/>
                <a:cs typeface="Cambria Math"/>
              </a:rPr>
              <a:t>𝑒</a:t>
            </a:r>
            <a:r>
              <a:rPr sz="1725" spc="30" baseline="28985" dirty="0">
                <a:latin typeface="Cambria Math"/>
                <a:cs typeface="Cambria Math"/>
              </a:rPr>
              <a:t>𝑖𝜙 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Cambria Math"/>
                <a:cs typeface="Cambria Math"/>
              </a:rPr>
              <a:t>𝑒^𝑖𝜔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 </a:t>
            </a:r>
            <a:r>
              <a:rPr sz="1600" spc="35" dirty="0">
                <a:latin typeface="Cambria Math"/>
                <a:cs typeface="Cambria Math"/>
              </a:rPr>
              <a:t>𝑒</a:t>
            </a:r>
            <a:r>
              <a:rPr sz="1725" spc="52" baseline="28985" dirty="0">
                <a:latin typeface="Cambria Math"/>
                <a:cs typeface="Cambria Math"/>
              </a:rPr>
              <a:t>𝜙</a:t>
            </a:r>
            <a:r>
              <a:rPr sz="1725" spc="-262" baseline="2898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endParaRPr sz="1725" baseline="28985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219"/>
              </a:spcBef>
            </a:pP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so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EXAMPLE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5.13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ts val="2140"/>
              </a:lnSpc>
              <a:spcBef>
                <a:spcPts val="60"/>
              </a:spcBef>
            </a:pPr>
            <a:r>
              <a:rPr sz="1600" spc="-5" dirty="0">
                <a:latin typeface="Times New Roman"/>
                <a:cs typeface="Times New Roman"/>
              </a:rPr>
              <a:t>Determine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steady </a:t>
            </a:r>
            <a:r>
              <a:rPr sz="1600" dirty="0">
                <a:latin typeface="Times New Roman"/>
                <a:cs typeface="Times New Roman"/>
              </a:rPr>
              <a:t>state </a:t>
            </a:r>
            <a:r>
              <a:rPr sz="1600" spc="-5" dirty="0">
                <a:latin typeface="Times New Roman"/>
                <a:cs typeface="Times New Roman"/>
              </a:rPr>
              <a:t>undamped </a:t>
            </a:r>
            <a:r>
              <a:rPr sz="1600" spc="-10" dirty="0">
                <a:latin typeface="Times New Roman"/>
                <a:cs typeface="Times New Roman"/>
              </a:rPr>
              <a:t>forced </a:t>
            </a:r>
            <a:r>
              <a:rPr sz="1600" spc="-5" dirty="0">
                <a:latin typeface="Times New Roman"/>
                <a:cs typeface="Times New Roman"/>
              </a:rPr>
              <a:t>vibrations of the </a:t>
            </a:r>
            <a:r>
              <a:rPr sz="1600" spc="-10" dirty="0">
                <a:latin typeface="Times New Roman"/>
                <a:cs typeface="Times New Roman"/>
              </a:rPr>
              <a:t>two 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two-degrees-of-freedom </a:t>
            </a:r>
            <a:r>
              <a:rPr sz="1600" dirty="0">
                <a:latin typeface="Times New Roman"/>
                <a:cs typeface="Times New Roman"/>
              </a:rPr>
              <a:t>spring-mass 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Fig.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5.22.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2666" y="7708213"/>
            <a:ext cx="5521325" cy="217487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50800" marR="951230">
              <a:lnSpc>
                <a:spcPct val="110000"/>
              </a:lnSpc>
            </a:pPr>
            <a:r>
              <a:rPr sz="1600" spc="-5" dirty="0">
                <a:latin typeface="Times New Roman"/>
                <a:cs typeface="Times New Roman"/>
              </a:rPr>
              <a:t>Free-body </a:t>
            </a:r>
            <a:r>
              <a:rPr sz="1600" dirty="0">
                <a:latin typeface="Times New Roman"/>
                <a:cs typeface="Times New Roman"/>
              </a:rPr>
              <a:t>diagram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 Fig.5.22(a).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50800" marR="396875">
              <a:lnSpc>
                <a:spcPct val="110000"/>
              </a:lnSpc>
            </a:pPr>
            <a:r>
              <a:rPr sz="1600" spc="-10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free-body </a:t>
            </a:r>
            <a:r>
              <a:rPr sz="1600" dirty="0">
                <a:latin typeface="Times New Roman"/>
                <a:cs typeface="Times New Roman"/>
              </a:rPr>
              <a:t>diagrams </a:t>
            </a:r>
            <a:r>
              <a:rPr sz="1600" spc="-10" dirty="0">
                <a:latin typeface="Times New Roman"/>
                <a:cs typeface="Times New Roman"/>
              </a:rPr>
              <a:t>shown </a:t>
            </a:r>
            <a:r>
              <a:rPr sz="1600" spc="-5" dirty="0">
                <a:latin typeface="Times New Roman"/>
                <a:cs typeface="Times New Roman"/>
              </a:rPr>
              <a:t>in Fig.5.22(a), </a:t>
            </a:r>
            <a:r>
              <a:rPr sz="1600" spc="-10" dirty="0">
                <a:latin typeface="Times New Roman"/>
                <a:cs typeface="Times New Roman"/>
              </a:rPr>
              <a:t>two forces  </a:t>
            </a:r>
            <a:r>
              <a:rPr sz="1600" spc="-5" dirty="0">
                <a:latin typeface="Times New Roman"/>
                <a:cs typeface="Times New Roman"/>
              </a:rPr>
              <a:t>equations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  <a:p>
            <a:pPr marL="739775">
              <a:lnSpc>
                <a:spcPct val="100000"/>
              </a:lnSpc>
              <a:spcBef>
                <a:spcPts val="195"/>
              </a:spcBef>
              <a:tabLst>
                <a:tab pos="5045075" algn="l"/>
              </a:tabLst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" dirty="0">
                <a:latin typeface="Cambria Math"/>
                <a:cs typeface="Cambria Math"/>
              </a:rPr>
              <a:t>−𝑘</a:t>
            </a:r>
            <a:r>
              <a:rPr sz="1725" spc="-22" baseline="-16908" dirty="0">
                <a:latin typeface="Cambria Math"/>
                <a:cs typeface="Cambria Math"/>
              </a:rPr>
              <a:t>1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725" baseline="2415" dirty="0">
                <a:latin typeface="Cambria Math"/>
                <a:cs typeface="Cambria Math"/>
              </a:rPr>
              <a:t> 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725" spc="-15" baseline="2415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r>
              <a:rPr sz="1725" spc="-7" baseline="-16908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cos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	</a:t>
            </a:r>
            <a:r>
              <a:rPr sz="1600" spc="-5" dirty="0">
                <a:latin typeface="Times New Roman"/>
                <a:cs typeface="Times New Roman"/>
              </a:rPr>
              <a:t>(E.1)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158" y="854404"/>
            <a:ext cx="3483610" cy="84836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</a:t>
            </a:r>
            <a:r>
              <a:rPr sz="1725" spc="-44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50165">
              <a:lnSpc>
                <a:spcPct val="100000"/>
              </a:lnSpc>
              <a:spcBef>
                <a:spcPts val="240"/>
              </a:spcBef>
            </a:pP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 </a:t>
            </a:r>
            <a:r>
              <a:rPr sz="1600" spc="10" dirty="0">
                <a:latin typeface="Cambria Math"/>
                <a:cs typeface="Cambria Math"/>
              </a:rPr>
              <a:t>cos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𝑥</a:t>
            </a:r>
            <a:r>
              <a:rPr sz="1725" spc="-30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5169" y="854404"/>
            <a:ext cx="437515" cy="84836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766" y="1683842"/>
            <a:ext cx="5423535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Assume </a:t>
            </a:r>
            <a:r>
              <a:rPr sz="1600" dirty="0">
                <a:latin typeface="Times New Roman"/>
                <a:cs typeface="Times New Roman"/>
              </a:rPr>
              <a:t>that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motion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periodic and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composed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harmonic  motions </a:t>
            </a:r>
            <a:r>
              <a:rPr sz="1600" spc="-5" dirty="0">
                <a:latin typeface="Times New Roman"/>
                <a:cs typeface="Times New Roman"/>
              </a:rPr>
              <a:t>of various amplitudes and </a:t>
            </a:r>
            <a:r>
              <a:rPr sz="1600" spc="-10" dirty="0">
                <a:latin typeface="Times New Roman"/>
                <a:cs typeface="Times New Roman"/>
              </a:rPr>
              <a:t>frequencies. </a:t>
            </a:r>
            <a:r>
              <a:rPr sz="1600" spc="-15" dirty="0">
                <a:latin typeface="Times New Roman"/>
                <a:cs typeface="Times New Roman"/>
              </a:rPr>
              <a:t>Let </a:t>
            </a:r>
            <a:r>
              <a:rPr sz="1600" dirty="0">
                <a:latin typeface="Times New Roman"/>
                <a:cs typeface="Times New Roman"/>
              </a:rPr>
              <a:t>one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these  harmonic </a:t>
            </a:r>
            <a:r>
              <a:rPr sz="1600" spc="-5" dirty="0">
                <a:latin typeface="Times New Roman"/>
                <a:cs typeface="Times New Roman"/>
              </a:rPr>
              <a:t>components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dirty="0">
                <a:latin typeface="Times New Roman"/>
                <a:cs typeface="Times New Roman"/>
              </a:rPr>
              <a:t>(with</a:t>
            </a:r>
            <a:r>
              <a:rPr sz="1600" dirty="0">
                <a:latin typeface="Cambria Math"/>
                <a:cs typeface="Cambria Math"/>
              </a:rPr>
              <a:t>𝜙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 </a:t>
            </a:r>
            <a:r>
              <a:rPr sz="1600" dirty="0">
                <a:latin typeface="Times New Roman"/>
                <a:cs typeface="Times New Roman"/>
              </a:rPr>
              <a:t>since </a:t>
            </a:r>
            <a:r>
              <a:rPr sz="1600" spc="-5" dirty="0">
                <a:latin typeface="Times New Roman"/>
                <a:cs typeface="Times New Roman"/>
              </a:rPr>
              <a:t>undamped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case).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5407" y="2491308"/>
            <a:ext cx="1844039" cy="5810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365"/>
              </a:spcBef>
            </a:pP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𝐴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𝜙),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𝐵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50" dirty="0">
                <a:latin typeface="Cambria Math"/>
                <a:cs typeface="Cambria Math"/>
              </a:rPr>
              <a:t>𝜙),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4928" y="2491308"/>
            <a:ext cx="2179955" cy="5810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65"/>
              </a:spcBef>
            </a:pPr>
            <a:r>
              <a:rPr sz="1600" spc="-114" dirty="0">
                <a:latin typeface="Cambria Math"/>
                <a:cs typeface="Cambria Math"/>
              </a:rPr>
              <a:t>𝑥  </a:t>
            </a:r>
            <a:r>
              <a:rPr sz="1725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−𝐴𝜔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95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spc="-114" dirty="0">
                <a:latin typeface="Cambria Math"/>
                <a:cs typeface="Cambria Math"/>
              </a:rPr>
              <a:t>𝑥  </a:t>
            </a:r>
            <a:r>
              <a:rPr sz="1725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−𝐵𝜔</a:t>
            </a:r>
            <a:r>
              <a:rPr sz="1725" spc="22" baseline="28985" dirty="0">
                <a:latin typeface="Cambria Math"/>
                <a:cs typeface="Cambria Math"/>
              </a:rPr>
              <a:t>2  </a:t>
            </a:r>
            <a:r>
              <a:rPr sz="1600" dirty="0">
                <a:latin typeface="Cambria Math"/>
                <a:cs typeface="Cambria Math"/>
              </a:rPr>
              <a:t>cos(𝜔𝑡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60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𝜙)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5169" y="2491308"/>
            <a:ext cx="438150" cy="5810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0766" y="3049599"/>
            <a:ext cx="5020945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Eqs. (E.5)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(E.6)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equations of motion  </a:t>
            </a:r>
            <a:r>
              <a:rPr sz="1600" dirty="0">
                <a:latin typeface="Times New Roman"/>
                <a:cs typeface="Times New Roman"/>
              </a:rPr>
              <a:t>(E.3) </a:t>
            </a:r>
            <a:r>
              <a:rPr sz="1600" spc="-5" dirty="0">
                <a:latin typeface="Times New Roman"/>
                <a:cs typeface="Times New Roman"/>
              </a:rPr>
              <a:t>and (E.4)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5169" y="3582619"/>
            <a:ext cx="437515" cy="5810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85366" y="3582619"/>
            <a:ext cx="4197350" cy="8521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428115">
              <a:lnSpc>
                <a:spcPct val="100000"/>
              </a:lnSpc>
              <a:spcBef>
                <a:spcPts val="36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𝑘</a:t>
            </a:r>
            <a:r>
              <a:rPr sz="1725" spc="-30" baseline="-16908" dirty="0">
                <a:latin typeface="Cambria Math"/>
                <a:cs typeface="Cambria Math"/>
              </a:rPr>
              <a:t>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725" spc="22" baseline="2415" dirty="0">
                <a:latin typeface="Cambria Math"/>
                <a:cs typeface="Cambria Math"/>
              </a:rPr>
              <a:t>  </a:t>
            </a:r>
            <a:r>
              <a:rPr sz="1600" spc="5" dirty="0">
                <a:latin typeface="Cambria Math"/>
                <a:cs typeface="Cambria Math"/>
              </a:rPr>
              <a:t>𝐴 −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  <a:p>
            <a:pPr marL="129667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𝐴 + 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 </a:t>
            </a:r>
            <a:r>
              <a:rPr sz="1725" spc="7" baseline="2415" dirty="0">
                <a:latin typeface="Cambria Math"/>
                <a:cs typeface="Cambria Math"/>
              </a:rPr>
              <a:t>  </a:t>
            </a:r>
            <a:r>
              <a:rPr sz="1600" spc="5" dirty="0">
                <a:latin typeface="Cambria Math"/>
                <a:cs typeface="Cambria Math"/>
              </a:rPr>
              <a:t>𝐵 =</a:t>
            </a:r>
            <a:r>
              <a:rPr sz="1600" spc="-1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Solving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5" dirty="0">
                <a:latin typeface="Cambria Math"/>
                <a:cs typeface="Cambria Math"/>
              </a:rPr>
              <a:t>𝐴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25" dirty="0">
                <a:latin typeface="Cambria Math"/>
                <a:cs typeface="Cambria Math"/>
              </a:rPr>
              <a:t>𝐵</a:t>
            </a:r>
            <a:r>
              <a:rPr sz="1600" spc="25" dirty="0">
                <a:latin typeface="Times New Roman"/>
                <a:cs typeface="Times New Roman"/>
              </a:rPr>
              <a:t>, </a:t>
            </a:r>
            <a:r>
              <a:rPr sz="1600" spc="-15" dirty="0">
                <a:latin typeface="Times New Roman"/>
                <a:cs typeface="Times New Roman"/>
              </a:rPr>
              <a:t>we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15108" y="4828794"/>
            <a:ext cx="3644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𝐴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07689" y="4391100"/>
            <a:ext cx="2166620" cy="5740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335"/>
              </a:spcBef>
              <a:tabLst>
                <a:tab pos="1136015" algn="l"/>
              </a:tabLst>
            </a:pPr>
            <a:r>
              <a:rPr sz="2400" spc="254" baseline="-39930" dirty="0">
                <a:latin typeface="Cambria Math"/>
                <a:cs typeface="Cambria Math"/>
              </a:rPr>
              <a:t>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	</a:t>
            </a: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170180">
              <a:lnSpc>
                <a:spcPct val="100000"/>
              </a:lnSpc>
              <a:spcBef>
                <a:spcPts val="240"/>
              </a:spcBef>
              <a:tabLst>
                <a:tab pos="529590" algn="l"/>
              </a:tabLst>
            </a:pPr>
            <a:r>
              <a:rPr sz="1600" dirty="0">
                <a:latin typeface="Cambria Math"/>
                <a:cs typeface="Cambria Math"/>
              </a:rPr>
              <a:t>0	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r>
              <a:rPr sz="1725" spc="7" baseline="28985" dirty="0">
                <a:latin typeface="Cambria Math"/>
                <a:cs typeface="Cambria Math"/>
              </a:rPr>
              <a:t>2</a:t>
            </a:r>
            <a:r>
              <a:rPr sz="1725" spc="-225" baseline="28985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98490" y="4566665"/>
            <a:ext cx="91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08675" y="5082032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85948" y="4972303"/>
            <a:ext cx="36639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𝑘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30" dirty="0">
                <a:latin typeface="Cambria Math"/>
                <a:cs typeface="Cambria Math"/>
              </a:rPr>
              <a:t>𝜔</a:t>
            </a:r>
            <a:r>
              <a:rPr sz="1725" spc="44" baseline="24154" dirty="0">
                <a:latin typeface="Cambria Math"/>
                <a:cs typeface="Cambria Math"/>
              </a:rPr>
              <a:t>2</a:t>
            </a:r>
            <a:r>
              <a:rPr sz="1725" spc="44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4154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24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𝑘</a:t>
            </a:r>
            <a:r>
              <a:rPr sz="1725" spc="52" baseline="28985" dirty="0">
                <a:latin typeface="Cambria Math"/>
                <a:cs typeface="Cambria Math"/>
              </a:rPr>
              <a:t>2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24048" y="4987797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81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49220" y="5365495"/>
            <a:ext cx="21462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42233" y="5283200"/>
            <a:ext cx="164338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450" spc="-85" dirty="0">
                <a:latin typeface="Cambria Math"/>
                <a:cs typeface="Cambria Math"/>
              </a:rPr>
              <a:t>𝐹</a:t>
            </a:r>
            <a:r>
              <a:rPr sz="1800" spc="-127" baseline="-13888" dirty="0">
                <a:latin typeface="Cambria Math"/>
                <a:cs typeface="Cambria Math"/>
              </a:rPr>
              <a:t>0</a:t>
            </a:r>
            <a:r>
              <a:rPr sz="1200" spc="-55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2</a:t>
            </a:r>
            <a:r>
              <a:rPr sz="1800" spc="-202" baseline="-13888" dirty="0">
                <a:latin typeface="Cambria Math"/>
                <a:cs typeface="Cambria Math"/>
              </a:rPr>
              <a:t> </a:t>
            </a:r>
            <a:r>
              <a:rPr sz="1450" spc="15" dirty="0">
                <a:latin typeface="Cambria Math"/>
                <a:cs typeface="Cambria Math"/>
              </a:rPr>
              <a:t>+𝑘</a:t>
            </a:r>
            <a:r>
              <a:rPr sz="1800" spc="22" baseline="-13888" dirty="0">
                <a:latin typeface="Cambria Math"/>
                <a:cs typeface="Cambria Math"/>
              </a:rPr>
              <a:t>3</a:t>
            </a:r>
            <a:r>
              <a:rPr sz="1450" spc="15" dirty="0">
                <a:latin typeface="Cambria Math"/>
                <a:cs typeface="Cambria Math"/>
              </a:rPr>
              <a:t>−𝑚</a:t>
            </a:r>
            <a:r>
              <a:rPr sz="1450" spc="-190" dirty="0">
                <a:latin typeface="Cambria Math"/>
                <a:cs typeface="Cambria Math"/>
              </a:rPr>
              <a:t> </a:t>
            </a:r>
            <a:r>
              <a:rPr sz="1800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10" dirty="0">
                <a:latin typeface="Cambria Math"/>
                <a:cs typeface="Cambria Math"/>
              </a:rPr>
              <a:t>𝜔</a:t>
            </a:r>
            <a:r>
              <a:rPr sz="1450" spc="-170" dirty="0">
                <a:latin typeface="Cambria Math"/>
                <a:cs typeface="Cambria Math"/>
              </a:rPr>
              <a:t> </a:t>
            </a:r>
            <a:r>
              <a:rPr sz="1800" baseline="25462" dirty="0">
                <a:latin typeface="Cambria Math"/>
                <a:cs typeface="Cambria Math"/>
              </a:rPr>
              <a:t>2</a:t>
            </a:r>
            <a:r>
              <a:rPr sz="1800" spc="-209" baseline="25462" dirty="0">
                <a:latin typeface="Cambria Math"/>
                <a:cs typeface="Cambria Math"/>
              </a:rPr>
              <a:t> </a:t>
            </a:r>
            <a:r>
              <a:rPr sz="1450" spc="325" dirty="0">
                <a:latin typeface="Cambria Math"/>
                <a:cs typeface="Cambria Math"/>
              </a:rPr>
              <a:t> 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81371" y="5645911"/>
            <a:ext cx="1098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5948" y="5563615"/>
            <a:ext cx="314007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75" spc="412" baseline="1915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1</a:t>
            </a:r>
            <a:r>
              <a:rPr sz="1800" spc="-217" baseline="-13888" dirty="0">
                <a:latin typeface="Cambria Math"/>
                <a:cs typeface="Cambria Math"/>
              </a:rPr>
              <a:t> </a:t>
            </a:r>
            <a:r>
              <a:rPr sz="1450" spc="10" dirty="0">
                <a:latin typeface="Cambria Math"/>
                <a:cs typeface="Cambria Math"/>
              </a:rPr>
              <a:t>+𝑘</a:t>
            </a:r>
            <a:r>
              <a:rPr sz="1800" spc="15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−𝑚</a:t>
            </a:r>
            <a:r>
              <a:rPr sz="1450" spc="-190" dirty="0">
                <a:latin typeface="Cambria Math"/>
                <a:cs typeface="Cambria Math"/>
              </a:rPr>
              <a:t> </a:t>
            </a:r>
            <a:r>
              <a:rPr sz="1800" baseline="-13888" dirty="0">
                <a:latin typeface="Cambria Math"/>
                <a:cs typeface="Cambria Math"/>
              </a:rPr>
              <a:t>1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10" dirty="0">
                <a:latin typeface="Cambria Math"/>
                <a:cs typeface="Cambria Math"/>
              </a:rPr>
              <a:t>𝜔</a:t>
            </a:r>
            <a:r>
              <a:rPr sz="1450" spc="-170" dirty="0">
                <a:latin typeface="Cambria Math"/>
                <a:cs typeface="Cambria Math"/>
              </a:rPr>
              <a:t> </a:t>
            </a:r>
            <a:r>
              <a:rPr sz="1800" spc="150" baseline="20833" dirty="0">
                <a:latin typeface="Cambria Math"/>
                <a:cs typeface="Cambria Math"/>
              </a:rPr>
              <a:t>2</a:t>
            </a:r>
            <a:r>
              <a:rPr sz="1800" spc="277" baseline="2314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10" dirty="0">
                <a:latin typeface="Cambria Math"/>
                <a:cs typeface="Cambria Math"/>
              </a:rPr>
              <a:t>+𝑘</a:t>
            </a:r>
            <a:r>
              <a:rPr sz="1800" spc="15" baseline="-13888" dirty="0">
                <a:latin typeface="Cambria Math"/>
                <a:cs typeface="Cambria Math"/>
              </a:rPr>
              <a:t>3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−𝑚</a:t>
            </a:r>
            <a:r>
              <a:rPr sz="1450" spc="-185" dirty="0">
                <a:latin typeface="Cambria Math"/>
                <a:cs typeface="Cambria Math"/>
              </a:rPr>
              <a:t> </a:t>
            </a:r>
            <a:r>
              <a:rPr sz="1800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10" dirty="0">
                <a:latin typeface="Cambria Math"/>
                <a:cs typeface="Cambria Math"/>
              </a:rPr>
              <a:t>𝜔</a:t>
            </a:r>
            <a:r>
              <a:rPr sz="1450" spc="-170" dirty="0">
                <a:latin typeface="Cambria Math"/>
                <a:cs typeface="Cambria Math"/>
              </a:rPr>
              <a:t> </a:t>
            </a:r>
            <a:r>
              <a:rPr sz="1800" spc="150" baseline="20833" dirty="0">
                <a:latin typeface="Cambria Math"/>
                <a:cs typeface="Cambria Math"/>
              </a:rPr>
              <a:t>2</a:t>
            </a:r>
            <a:r>
              <a:rPr sz="1800" spc="487" baseline="2314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−𝑘</a:t>
            </a:r>
            <a:r>
              <a:rPr sz="1450" spc="-180" dirty="0">
                <a:latin typeface="Cambria Math"/>
                <a:cs typeface="Cambria Math"/>
              </a:rPr>
              <a:t> </a:t>
            </a:r>
            <a:r>
              <a:rPr sz="1800" baseline="25462" dirty="0">
                <a:latin typeface="Cambria Math"/>
                <a:cs typeface="Cambria Math"/>
              </a:rPr>
              <a:t>2</a:t>
            </a:r>
            <a:endParaRPr sz="1800" baseline="25462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24048" y="5559551"/>
            <a:ext cx="3079750" cy="0"/>
          </a:xfrm>
          <a:custGeom>
            <a:avLst/>
            <a:gdLst/>
            <a:ahLst/>
            <a:cxnLst/>
            <a:rect l="l" t="t" r="r" b="b"/>
            <a:pathLst>
              <a:path w="3079750">
                <a:moveTo>
                  <a:pt x="0" y="0"/>
                </a:moveTo>
                <a:lnTo>
                  <a:pt x="307975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305169" y="5414264"/>
            <a:ext cx="437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766" y="5828791"/>
            <a:ext cx="3740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0" dirty="0">
                <a:latin typeface="Times New Roman"/>
                <a:cs typeface="Times New Roman"/>
              </a:rPr>
              <a:t>A</a:t>
            </a:r>
            <a:r>
              <a:rPr sz="1600" spc="5" dirty="0">
                <a:latin typeface="Times New Roman"/>
                <a:cs typeface="Times New Roman"/>
              </a:rPr>
              <a:t>n</a:t>
            </a:r>
            <a:r>
              <a:rPr sz="1600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12060" y="6484365"/>
            <a:ext cx="3733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𝐵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64585" y="6222238"/>
            <a:ext cx="91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6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90494" y="6103365"/>
            <a:ext cx="20612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824989" algn="l"/>
              </a:tabLst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315" dirty="0">
                <a:latin typeface="Cambria Math"/>
                <a:cs typeface="Cambria Math"/>
              </a:rPr>
              <a:t>𝑘</a:t>
            </a:r>
            <a:r>
              <a:rPr sz="1725" spc="472" baseline="-16908" dirty="0">
                <a:latin typeface="Cambria Math"/>
                <a:cs typeface="Cambria Math"/>
              </a:rPr>
              <a:t>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3 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-225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</a:t>
            </a:r>
            <a:r>
              <a:rPr sz="1725" spc="22" baseline="2415" dirty="0">
                <a:latin typeface="Cambria Math"/>
                <a:cs typeface="Cambria Math"/>
              </a:rPr>
              <a:t>	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0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10000" y="6353302"/>
            <a:ext cx="42290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−𝑘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20309" y="6222238"/>
            <a:ext cx="2984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36458" dirty="0">
                <a:latin typeface="Cambria Math"/>
                <a:cs typeface="Cambria Math"/>
              </a:rPr>
              <a:t>0</a:t>
            </a:r>
            <a:r>
              <a:rPr sz="2400" spc="-30" baseline="-36458" dirty="0">
                <a:latin typeface="Cambria Math"/>
                <a:cs typeface="Cambria Math"/>
              </a:rPr>
              <a:t> </a:t>
            </a:r>
            <a:r>
              <a:rPr sz="1600" spc="16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06420" y="6728205"/>
            <a:ext cx="16802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1009" algn="l"/>
                <a:tab pos="960755" algn="l"/>
                <a:tab pos="1585595" algn="l"/>
              </a:tabLst>
            </a:pPr>
            <a:r>
              <a:rPr sz="1150" dirty="0">
                <a:latin typeface="Cambria Math"/>
                <a:cs typeface="Cambria Math"/>
              </a:rPr>
              <a:t>1	2	1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25085" y="672820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3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31053" y="672820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04920" y="6624573"/>
            <a:ext cx="16833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8770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14397" y="6627621"/>
            <a:ext cx="352297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1630" algn="l"/>
                <a:tab pos="789940" algn="l"/>
                <a:tab pos="1915160" algn="l"/>
                <a:tab pos="2360295" algn="l"/>
              </a:tabLst>
            </a:pP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spc="315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− 𝑚</a:t>
            </a:r>
            <a:r>
              <a:rPr sz="1600" spc="34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  </a:t>
            </a:r>
            <a:r>
              <a:rPr sz="2400" spc="7" baseline="1736" dirty="0">
                <a:latin typeface="Cambria Math"/>
                <a:cs typeface="Cambria Math"/>
              </a:rPr>
              <a:t>  </a:t>
            </a:r>
            <a:r>
              <a:rPr sz="2400" spc="502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	</a:t>
            </a:r>
            <a:r>
              <a:rPr sz="1600" spc="5" dirty="0">
                <a:latin typeface="Cambria Math"/>
                <a:cs typeface="Cambria Math"/>
              </a:rPr>
              <a:t>− 𝑚 𝜔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𝑘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11722" y="6609333"/>
            <a:ext cx="115570" cy="329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>
              <a:lnSpc>
                <a:spcPts val="1195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ts val="1195"/>
              </a:lnSpc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27097" y="6643369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81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149220" y="7243698"/>
            <a:ext cx="21462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24655" y="7164450"/>
            <a:ext cx="4629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450" spc="-85" dirty="0">
                <a:latin typeface="Cambria Math"/>
                <a:cs typeface="Cambria Math"/>
              </a:rPr>
              <a:t>𝐹</a:t>
            </a:r>
            <a:r>
              <a:rPr sz="1800" spc="-127" baseline="-13888" dirty="0">
                <a:latin typeface="Cambria Math"/>
                <a:cs typeface="Cambria Math"/>
              </a:rPr>
              <a:t>0</a:t>
            </a:r>
            <a:r>
              <a:rPr sz="1800" spc="-247" baseline="-13888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2</a:t>
            </a:r>
            <a:endParaRPr sz="1800" baseline="-13888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81371" y="7524114"/>
            <a:ext cx="1098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85948" y="7441818"/>
            <a:ext cx="314007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75" spc="412" baseline="1915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1</a:t>
            </a:r>
            <a:r>
              <a:rPr sz="1800" spc="-217" baseline="-13888" dirty="0">
                <a:latin typeface="Cambria Math"/>
                <a:cs typeface="Cambria Math"/>
              </a:rPr>
              <a:t> </a:t>
            </a:r>
            <a:r>
              <a:rPr sz="1450" spc="10" dirty="0">
                <a:latin typeface="Cambria Math"/>
                <a:cs typeface="Cambria Math"/>
              </a:rPr>
              <a:t>+𝑘</a:t>
            </a:r>
            <a:r>
              <a:rPr sz="1800" spc="15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−𝑚</a:t>
            </a:r>
            <a:r>
              <a:rPr sz="1450" spc="-190" dirty="0">
                <a:latin typeface="Cambria Math"/>
                <a:cs typeface="Cambria Math"/>
              </a:rPr>
              <a:t> </a:t>
            </a:r>
            <a:r>
              <a:rPr sz="1800" baseline="-13888" dirty="0">
                <a:latin typeface="Cambria Math"/>
                <a:cs typeface="Cambria Math"/>
              </a:rPr>
              <a:t>1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10" dirty="0">
                <a:latin typeface="Cambria Math"/>
                <a:cs typeface="Cambria Math"/>
              </a:rPr>
              <a:t>𝜔</a:t>
            </a:r>
            <a:r>
              <a:rPr sz="1450" spc="-170" dirty="0">
                <a:latin typeface="Cambria Math"/>
                <a:cs typeface="Cambria Math"/>
              </a:rPr>
              <a:t> </a:t>
            </a:r>
            <a:r>
              <a:rPr sz="1800" spc="150" baseline="20833" dirty="0">
                <a:latin typeface="Cambria Math"/>
                <a:cs typeface="Cambria Math"/>
              </a:rPr>
              <a:t>2</a:t>
            </a:r>
            <a:r>
              <a:rPr sz="1800" spc="277" baseline="2314" dirty="0">
                <a:latin typeface="Cambria Math"/>
                <a:cs typeface="Cambria Math"/>
              </a:rPr>
              <a:t> </a:t>
            </a:r>
            <a:r>
              <a:rPr sz="1450" spc="25" dirty="0">
                <a:latin typeface="Cambria Math"/>
                <a:cs typeface="Cambria Math"/>
              </a:rPr>
              <a:t>𝑘</a:t>
            </a:r>
            <a:r>
              <a:rPr sz="1800" spc="37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10" dirty="0">
                <a:latin typeface="Cambria Math"/>
                <a:cs typeface="Cambria Math"/>
              </a:rPr>
              <a:t>+𝑘</a:t>
            </a:r>
            <a:r>
              <a:rPr sz="1800" spc="15" baseline="-13888" dirty="0">
                <a:latin typeface="Cambria Math"/>
                <a:cs typeface="Cambria Math"/>
              </a:rPr>
              <a:t>3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−𝑚</a:t>
            </a:r>
            <a:r>
              <a:rPr sz="1450" spc="-185" dirty="0">
                <a:latin typeface="Cambria Math"/>
                <a:cs typeface="Cambria Math"/>
              </a:rPr>
              <a:t> </a:t>
            </a:r>
            <a:r>
              <a:rPr sz="1800" baseline="-13888" dirty="0">
                <a:latin typeface="Cambria Math"/>
                <a:cs typeface="Cambria Math"/>
              </a:rPr>
              <a:t>2</a:t>
            </a:r>
            <a:r>
              <a:rPr sz="1800" spc="-209" baseline="-13888" dirty="0">
                <a:latin typeface="Cambria Math"/>
                <a:cs typeface="Cambria Math"/>
              </a:rPr>
              <a:t> </a:t>
            </a:r>
            <a:r>
              <a:rPr sz="1450" spc="-10" dirty="0">
                <a:latin typeface="Cambria Math"/>
                <a:cs typeface="Cambria Math"/>
              </a:rPr>
              <a:t>𝜔</a:t>
            </a:r>
            <a:r>
              <a:rPr sz="1450" spc="-170" dirty="0">
                <a:latin typeface="Cambria Math"/>
                <a:cs typeface="Cambria Math"/>
              </a:rPr>
              <a:t> </a:t>
            </a:r>
            <a:r>
              <a:rPr sz="1800" spc="150" baseline="20833" dirty="0">
                <a:latin typeface="Cambria Math"/>
                <a:cs typeface="Cambria Math"/>
              </a:rPr>
              <a:t>2</a:t>
            </a:r>
            <a:r>
              <a:rPr sz="1800" spc="487" baseline="2314" dirty="0">
                <a:latin typeface="Cambria Math"/>
                <a:cs typeface="Cambria Math"/>
              </a:rPr>
              <a:t> </a:t>
            </a:r>
            <a:r>
              <a:rPr sz="1450" spc="-20" dirty="0">
                <a:latin typeface="Cambria Math"/>
                <a:cs typeface="Cambria Math"/>
              </a:rPr>
              <a:t>−𝑘</a:t>
            </a:r>
            <a:r>
              <a:rPr sz="1450" spc="-180" dirty="0">
                <a:latin typeface="Cambria Math"/>
                <a:cs typeface="Cambria Math"/>
              </a:rPr>
              <a:t> </a:t>
            </a:r>
            <a:r>
              <a:rPr sz="1800" baseline="25462" dirty="0">
                <a:latin typeface="Cambria Math"/>
                <a:cs typeface="Cambria Math"/>
              </a:rPr>
              <a:t>2</a:t>
            </a:r>
            <a:endParaRPr sz="1800" baseline="25462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424048" y="7437754"/>
            <a:ext cx="3079750" cy="0"/>
          </a:xfrm>
          <a:custGeom>
            <a:avLst/>
            <a:gdLst/>
            <a:ahLst/>
            <a:cxnLst/>
            <a:rect l="l" t="t" r="r" b="b"/>
            <a:pathLst>
              <a:path w="3079750">
                <a:moveTo>
                  <a:pt x="0" y="0"/>
                </a:moveTo>
                <a:lnTo>
                  <a:pt x="307975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201536" y="7292466"/>
            <a:ext cx="5410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85366" y="7683829"/>
            <a:ext cx="5455920" cy="16624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12300"/>
              </a:lnSpc>
              <a:spcBef>
                <a:spcPts val="55"/>
              </a:spcBef>
            </a:pPr>
            <a:r>
              <a:rPr sz="1600" spc="-5" dirty="0">
                <a:latin typeface="Times New Roman"/>
                <a:cs typeface="Times New Roman"/>
              </a:rPr>
              <a:t>After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free </a:t>
            </a:r>
            <a:r>
              <a:rPr sz="1600" spc="-5" dirty="0">
                <a:latin typeface="Times New Roman"/>
                <a:cs typeface="Times New Roman"/>
              </a:rPr>
              <a:t>vibrations </a:t>
            </a:r>
            <a:r>
              <a:rPr sz="1600" dirty="0">
                <a:latin typeface="Times New Roman"/>
                <a:cs typeface="Times New Roman"/>
              </a:rPr>
              <a:t>have </a:t>
            </a:r>
            <a:r>
              <a:rPr sz="1600" spc="-5" dirty="0">
                <a:latin typeface="Times New Roman"/>
                <a:cs typeface="Times New Roman"/>
              </a:rPr>
              <a:t>vanished,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remaining </a:t>
            </a:r>
            <a:r>
              <a:rPr sz="1600" spc="-10" dirty="0">
                <a:latin typeface="Times New Roman"/>
                <a:cs typeface="Times New Roman"/>
              </a:rPr>
              <a:t>vibration  </a:t>
            </a:r>
            <a:r>
              <a:rPr sz="1600" spc="-5" dirty="0">
                <a:latin typeface="Times New Roman"/>
                <a:cs typeface="Times New Roman"/>
              </a:rPr>
              <a:t>will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dirty="0">
                <a:latin typeface="Times New Roman"/>
                <a:cs typeface="Times New Roman"/>
              </a:rPr>
              <a:t>simple </a:t>
            </a:r>
            <a:r>
              <a:rPr sz="1600" spc="-5" dirty="0">
                <a:latin typeface="Times New Roman"/>
                <a:cs typeface="Times New Roman"/>
              </a:rPr>
              <a:t>harmonic motion with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 the  </a:t>
            </a:r>
            <a:r>
              <a:rPr sz="1600" spc="-5" dirty="0">
                <a:latin typeface="Times New Roman"/>
                <a:cs typeface="Times New Roman"/>
              </a:rPr>
              <a:t>forcing </a:t>
            </a:r>
            <a:r>
              <a:rPr sz="1600" spc="-10" dirty="0">
                <a:latin typeface="Times New Roman"/>
                <a:cs typeface="Times New Roman"/>
              </a:rPr>
              <a:t>frequency.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either </a:t>
            </a:r>
            <a:r>
              <a:rPr sz="1600" dirty="0">
                <a:latin typeface="Cambria Math"/>
                <a:cs typeface="Cambria Math"/>
              </a:rPr>
              <a:t>0</a:t>
            </a:r>
            <a:r>
              <a:rPr sz="1725" baseline="28985" dirty="0">
                <a:latin typeface="Cambria Math"/>
                <a:cs typeface="Cambria Math"/>
              </a:rPr>
              <a:t>Ο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Cambria Math"/>
                <a:cs typeface="Cambria Math"/>
              </a:rPr>
              <a:t>180</a:t>
            </a:r>
            <a:r>
              <a:rPr sz="1725" spc="-7" baseline="28985" dirty="0">
                <a:latin typeface="Cambria Math"/>
                <a:cs typeface="Cambria Math"/>
              </a:rPr>
              <a:t>𝜊 </a:t>
            </a:r>
            <a:r>
              <a:rPr sz="1600" dirty="0">
                <a:latin typeface="Times New Roman"/>
                <a:cs typeface="Times New Roman"/>
              </a:rPr>
              <a:t>, since </a:t>
            </a:r>
            <a:r>
              <a:rPr sz="1600" spc="-5" dirty="0">
                <a:latin typeface="Times New Roman"/>
                <a:cs typeface="Times New Roman"/>
              </a:rPr>
              <a:t>the 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either in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Cambria Math"/>
                <a:cs typeface="Cambria Math"/>
              </a:rPr>
              <a:t>180</a:t>
            </a:r>
            <a:r>
              <a:rPr sz="1725" spc="-7" baseline="28985" dirty="0">
                <a:latin typeface="Cambria Math"/>
                <a:cs typeface="Cambria Math"/>
              </a:rPr>
              <a:t>𝑂 </a:t>
            </a:r>
            <a:r>
              <a:rPr sz="1600" dirty="0">
                <a:latin typeface="Times New Roman"/>
                <a:cs typeface="Times New Roman"/>
              </a:rPr>
              <a:t>out </a:t>
            </a:r>
            <a:r>
              <a:rPr sz="1600" spc="-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phase with 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excitation. Hence,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steady </a:t>
            </a:r>
            <a:r>
              <a:rPr sz="1600" dirty="0">
                <a:latin typeface="Times New Roman"/>
                <a:cs typeface="Times New Roman"/>
              </a:rPr>
              <a:t>state </a:t>
            </a:r>
            <a:r>
              <a:rPr sz="1600" spc="-5" dirty="0">
                <a:latin typeface="Times New Roman"/>
                <a:cs typeface="Times New Roman"/>
              </a:rPr>
              <a:t>vibrations of the </a:t>
            </a:r>
            <a:r>
              <a:rPr sz="1600" spc="-10" dirty="0">
                <a:latin typeface="Times New Roman"/>
                <a:cs typeface="Times New Roman"/>
              </a:rPr>
              <a:t>two  </a:t>
            </a:r>
            <a:r>
              <a:rPr sz="1600" dirty="0">
                <a:latin typeface="Times New Roman"/>
                <a:cs typeface="Times New Roman"/>
              </a:rPr>
              <a:t>masses </a:t>
            </a:r>
            <a:r>
              <a:rPr sz="1600" spc="-25" dirty="0">
                <a:latin typeface="Cambria Math"/>
                <a:cs typeface="Cambria Math"/>
              </a:rPr>
              <a:t>𝑚</a:t>
            </a:r>
            <a:r>
              <a:rPr sz="1725" spc="-37" baseline="-16908" dirty="0">
                <a:latin typeface="Cambria Math"/>
                <a:cs typeface="Cambria Math"/>
              </a:rPr>
              <a:t>1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50847" y="9444938"/>
            <a:ext cx="6019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5" dirty="0">
                <a:latin typeface="Cambria Math"/>
                <a:cs typeface="Cambria Math"/>
              </a:rPr>
              <a:t>𝑥</a:t>
            </a:r>
            <a:r>
              <a:rPr sz="2400" spc="82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15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99561" y="9380625"/>
            <a:ext cx="13188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950" spc="-20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+𝑘</a:t>
            </a:r>
            <a:r>
              <a:rPr sz="1425" spc="22" baseline="-14619" dirty="0">
                <a:latin typeface="Cambria Math"/>
                <a:cs typeface="Cambria Math"/>
              </a:rPr>
              <a:t>3</a:t>
            </a:r>
            <a:r>
              <a:rPr sz="1150" spc="15" dirty="0">
                <a:latin typeface="Cambria Math"/>
                <a:cs typeface="Cambria Math"/>
              </a:rPr>
              <a:t>−𝑚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260" dirty="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20158" y="9673538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59685" y="9606482"/>
            <a:ext cx="23850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+𝑘</a:t>
            </a:r>
            <a:r>
              <a:rPr sz="1425" spc="22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−𝑚</a:t>
            </a:r>
            <a:r>
              <a:rPr sz="1425" spc="30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104" baseline="20467" dirty="0">
                <a:latin typeface="Cambria Math"/>
                <a:cs typeface="Cambria Math"/>
              </a:rPr>
              <a:t>2</a:t>
            </a:r>
            <a:r>
              <a:rPr sz="1425" spc="390" baseline="2923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+𝑘</a:t>
            </a:r>
            <a:r>
              <a:rPr sz="1425" spc="22" baseline="-14619" dirty="0">
                <a:latin typeface="Cambria Math"/>
                <a:cs typeface="Cambria Math"/>
              </a:rPr>
              <a:t>3</a:t>
            </a:r>
            <a:r>
              <a:rPr sz="1150" spc="15" dirty="0">
                <a:latin typeface="Cambria Math"/>
                <a:cs typeface="Cambria Math"/>
              </a:rPr>
              <a:t>−𝑚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202" baseline="2923" dirty="0">
                <a:latin typeface="Cambria Math"/>
                <a:cs typeface="Cambria Math"/>
              </a:rPr>
              <a:t> </a:t>
            </a:r>
            <a:r>
              <a:rPr sz="1150" spc="-25" dirty="0">
                <a:latin typeface="Cambria Math"/>
                <a:cs typeface="Cambria Math"/>
              </a:rPr>
              <a:t>−𝑘</a:t>
            </a:r>
            <a:r>
              <a:rPr sz="1150" spc="-15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597785" y="9603638"/>
            <a:ext cx="2320925" cy="0"/>
          </a:xfrm>
          <a:custGeom>
            <a:avLst/>
            <a:gdLst/>
            <a:ahLst/>
            <a:cxnLst/>
            <a:rect l="l" t="t" r="r" b="b"/>
            <a:pathLst>
              <a:path w="2320925">
                <a:moveTo>
                  <a:pt x="0" y="0"/>
                </a:moveTo>
                <a:lnTo>
                  <a:pt x="2320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935982" y="9444938"/>
            <a:ext cx="18065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77620" algn="l"/>
              </a:tabLst>
            </a:pPr>
            <a:r>
              <a:rPr sz="1600" spc="10" dirty="0">
                <a:latin typeface="Cambria Math"/>
                <a:cs typeface="Cambria Math"/>
              </a:rPr>
              <a:t>co</a:t>
            </a:r>
            <a:r>
              <a:rPr sz="1600" dirty="0">
                <a:latin typeface="Cambria Math"/>
                <a:cs typeface="Cambria Math"/>
              </a:rPr>
              <a:t>s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𝜔</a:t>
            </a:r>
            <a:r>
              <a:rPr sz="1600" spc="5" dirty="0">
                <a:latin typeface="Cambria Math"/>
                <a:cs typeface="Cambria Math"/>
              </a:rPr>
              <a:t>𝑡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11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8014" y="1209801"/>
            <a:ext cx="7385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𝑥</a:t>
            </a:r>
            <a:r>
              <a:rPr sz="1725" spc="-7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r>
              <a:rPr sz="1600" spc="-12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75888" y="1148841"/>
            <a:ext cx="38163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0</a:t>
            </a:r>
            <a:r>
              <a:rPr sz="1425" spc="-217" baseline="-14619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6941" y="1438401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4548" y="1371346"/>
            <a:ext cx="25069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330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1</a:t>
            </a:r>
            <a:r>
              <a:rPr sz="1425" spc="-187" baseline="-14619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+𝑘</a:t>
            </a:r>
            <a:r>
              <a:rPr sz="1425" spc="15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−𝑚</a:t>
            </a:r>
            <a:r>
              <a:rPr sz="1425" spc="30" baseline="-14619" dirty="0">
                <a:latin typeface="Cambria Math"/>
                <a:cs typeface="Cambria Math"/>
              </a:rPr>
              <a:t>1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112" baseline="20467" dirty="0">
                <a:latin typeface="Cambria Math"/>
                <a:cs typeface="Cambria Math"/>
              </a:rPr>
              <a:t>2</a:t>
            </a:r>
            <a:r>
              <a:rPr sz="1425" spc="247" baseline="2923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𝑘</a:t>
            </a:r>
            <a:r>
              <a:rPr sz="1425" spc="44" baseline="-14619" dirty="0">
                <a:latin typeface="Cambria Math"/>
                <a:cs typeface="Cambria Math"/>
              </a:rPr>
              <a:t>2</a:t>
            </a:r>
            <a:r>
              <a:rPr sz="1425" spc="-179" baseline="-14619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+𝑘</a:t>
            </a:r>
            <a:r>
              <a:rPr sz="1425" spc="22" baseline="-14619" dirty="0">
                <a:latin typeface="Cambria Math"/>
                <a:cs typeface="Cambria Math"/>
              </a:rPr>
              <a:t>3</a:t>
            </a:r>
            <a:r>
              <a:rPr sz="1150" spc="15" dirty="0">
                <a:latin typeface="Cambria Math"/>
                <a:cs typeface="Cambria Math"/>
              </a:rPr>
              <a:t>−𝑚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52" baseline="-14619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202" baseline="2923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−𝑘</a:t>
            </a:r>
            <a:r>
              <a:rPr sz="1425" spc="30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52648" y="1368805"/>
            <a:ext cx="2439670" cy="0"/>
          </a:xfrm>
          <a:custGeom>
            <a:avLst/>
            <a:gdLst/>
            <a:ahLst/>
            <a:cxnLst/>
            <a:rect l="l" t="t" r="r" b="b"/>
            <a:pathLst>
              <a:path w="2439670">
                <a:moveTo>
                  <a:pt x="0" y="0"/>
                </a:moveTo>
                <a:lnTo>
                  <a:pt x="24392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04584" y="1209801"/>
            <a:ext cx="538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5" dirty="0">
                <a:latin typeface="Times New Roman"/>
                <a:cs typeface="Times New Roman"/>
              </a:rPr>
              <a:t>E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2349" y="1548282"/>
            <a:ext cx="5513705" cy="113982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b="1" dirty="0">
                <a:latin typeface="Times New Roman"/>
                <a:cs typeface="Times New Roman"/>
              </a:rPr>
              <a:t>5.6 </a:t>
            </a:r>
            <a:r>
              <a:rPr sz="1800" b="1" spc="-5" dirty="0">
                <a:latin typeface="Times New Roman"/>
                <a:cs typeface="Times New Roman"/>
              </a:rPr>
              <a:t>FORCED VIBRATIONS </a:t>
            </a:r>
            <a:r>
              <a:rPr sz="1800" b="1" dirty="0">
                <a:latin typeface="Times New Roman"/>
                <a:cs typeface="Times New Roman"/>
              </a:rPr>
              <a:t>WITH DAMPING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  <a:spcBef>
                <a:spcPts val="30"/>
              </a:spcBef>
            </a:pPr>
            <a:r>
              <a:rPr sz="1600" spc="-5" dirty="0">
                <a:latin typeface="Times New Roman"/>
                <a:cs typeface="Times New Roman"/>
              </a:rPr>
              <a:t>The equations of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10" dirty="0">
                <a:latin typeface="Times New Roman"/>
                <a:cs typeface="Times New Roman"/>
              </a:rPr>
              <a:t>general </a:t>
            </a:r>
            <a:r>
              <a:rPr sz="1600" spc="-5" dirty="0">
                <a:latin typeface="Times New Roman"/>
                <a:cs typeface="Times New Roman"/>
              </a:rPr>
              <a:t>two-degrees-of-freedom  damped spring-mass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dirty="0">
                <a:latin typeface="Times New Roman"/>
                <a:cs typeface="Times New Roman"/>
              </a:rPr>
              <a:t>under </a:t>
            </a:r>
            <a:r>
              <a:rPr sz="1600" spc="-5" dirty="0">
                <a:latin typeface="Times New Roman"/>
                <a:cs typeface="Times New Roman"/>
              </a:rPr>
              <a:t>external </a:t>
            </a:r>
            <a:r>
              <a:rPr sz="1600" spc="-10" dirty="0">
                <a:latin typeface="Times New Roman"/>
                <a:cs typeface="Times New Roman"/>
              </a:rPr>
              <a:t>forces </a:t>
            </a:r>
            <a:r>
              <a:rPr sz="1600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matrix form </a:t>
            </a:r>
            <a:r>
              <a:rPr sz="1600" spc="5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generally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82394" y="2697861"/>
            <a:ext cx="9798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98805" algn="l"/>
              </a:tabLst>
            </a:pPr>
            <a:r>
              <a:rPr sz="2400" spc="-22" baseline="12152" dirty="0">
                <a:latin typeface="Cambria Math"/>
                <a:cs typeface="Cambria Math"/>
              </a:rPr>
              <a:t>𝑚</a:t>
            </a:r>
            <a:r>
              <a:rPr sz="1150" spc="-15" dirty="0">
                <a:latin typeface="Cambria Math"/>
                <a:cs typeface="Cambria Math"/>
              </a:rPr>
              <a:t>11	</a:t>
            </a:r>
            <a:r>
              <a:rPr sz="2400" spc="-15" baseline="12152" dirty="0">
                <a:latin typeface="Cambria Math"/>
                <a:cs typeface="Cambria Math"/>
              </a:rPr>
              <a:t>𝑚</a:t>
            </a:r>
            <a:r>
              <a:rPr sz="1150" spc="-10" dirty="0">
                <a:latin typeface="Cambria Math"/>
                <a:cs typeface="Cambria Math"/>
              </a:rPr>
              <a:t>12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3333" y="2697861"/>
            <a:ext cx="8185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20065" algn="l"/>
              </a:tabLst>
            </a:pPr>
            <a:r>
              <a:rPr sz="2400" spc="-44" baseline="12152" dirty="0">
                <a:latin typeface="Cambria Math"/>
                <a:cs typeface="Cambria Math"/>
              </a:rPr>
              <a:t>𝑐</a:t>
            </a:r>
            <a:r>
              <a:rPr sz="1150" spc="-30" dirty="0">
                <a:latin typeface="Cambria Math"/>
                <a:cs typeface="Cambria Math"/>
              </a:rPr>
              <a:t>11	</a:t>
            </a:r>
            <a:r>
              <a:rPr sz="2400" spc="-37" baseline="12152" dirty="0">
                <a:latin typeface="Cambria Math"/>
                <a:cs typeface="Cambria Math"/>
              </a:rPr>
              <a:t>𝑐</a:t>
            </a:r>
            <a:r>
              <a:rPr sz="1150" spc="-25" dirty="0">
                <a:latin typeface="Cambria Math"/>
                <a:cs typeface="Cambria Math"/>
              </a:rPr>
              <a:t>12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0686" y="2804540"/>
            <a:ext cx="14484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24305" dirty="0">
                <a:latin typeface="Cambria Math"/>
                <a:cs typeface="Cambria Math"/>
              </a:rPr>
              <a:t>𝑚</a:t>
            </a:r>
            <a:r>
              <a:rPr sz="1725" baseline="-50724" dirty="0">
                <a:latin typeface="Cambria Math"/>
                <a:cs typeface="Cambria Math"/>
              </a:rPr>
              <a:t>22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2400" spc="-172" baseline="-31250" dirty="0">
                <a:latin typeface="Cambria Math"/>
                <a:cs typeface="Cambria Math"/>
              </a:rPr>
              <a:t>𝑥 </a:t>
            </a:r>
            <a:r>
              <a:rPr sz="1725" baseline="-57971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195" dirty="0">
                <a:latin typeface="Cambria Math"/>
                <a:cs typeface="Cambria Math"/>
              </a:rPr>
              <a:t> </a:t>
            </a:r>
            <a:r>
              <a:rPr sz="2400" spc="-67" baseline="-24305" dirty="0">
                <a:latin typeface="Cambria Math"/>
                <a:cs typeface="Cambria Math"/>
              </a:rPr>
              <a:t>𝑐</a:t>
            </a:r>
            <a:r>
              <a:rPr sz="1725" spc="-67" baseline="-50724" dirty="0">
                <a:latin typeface="Cambria Math"/>
                <a:cs typeface="Cambria Math"/>
              </a:rPr>
              <a:t>12</a:t>
            </a:r>
            <a:endParaRPr sz="1725" baseline="-50724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64689" y="2673476"/>
            <a:ext cx="17926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559560" algn="l"/>
              </a:tabLst>
            </a:pP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	</a:t>
            </a: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5650" y="2716149"/>
            <a:ext cx="8642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41020" algn="l"/>
              </a:tabLst>
            </a:pPr>
            <a:r>
              <a:rPr sz="2400" spc="-22" baseline="12152" dirty="0">
                <a:latin typeface="Cambria Math"/>
                <a:cs typeface="Cambria Math"/>
              </a:rPr>
              <a:t>𝑘</a:t>
            </a:r>
            <a:r>
              <a:rPr sz="1150" spc="-15" dirty="0">
                <a:latin typeface="Cambria Math"/>
                <a:cs typeface="Cambria Math"/>
              </a:rPr>
              <a:t>11	</a:t>
            </a:r>
            <a:r>
              <a:rPr sz="2400" spc="-15" baseline="12152" dirty="0">
                <a:latin typeface="Cambria Math"/>
                <a:cs typeface="Cambria Math"/>
              </a:rPr>
              <a:t>𝑘</a:t>
            </a:r>
            <a:r>
              <a:rPr sz="1150" spc="-10" dirty="0">
                <a:latin typeface="Cambria Math"/>
                <a:cs typeface="Cambria Math"/>
              </a:rPr>
              <a:t>12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2378" y="2804540"/>
            <a:ext cx="13938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-15" baseline="-24305" dirty="0">
                <a:latin typeface="Cambria Math"/>
                <a:cs typeface="Cambria Math"/>
              </a:rPr>
              <a:t>𝑐</a:t>
            </a:r>
            <a:r>
              <a:rPr sz="1725" spc="-15" baseline="-50724" dirty="0">
                <a:latin typeface="Cambria Math"/>
                <a:cs typeface="Cambria Math"/>
              </a:rPr>
              <a:t>22</a:t>
            </a:r>
            <a:r>
              <a:rPr sz="1150" spc="-10" dirty="0">
                <a:latin typeface="Cambria Math"/>
                <a:cs typeface="Cambria Math"/>
              </a:rPr>
              <a:t> </a:t>
            </a:r>
            <a:r>
              <a:rPr sz="2400" spc="-172" baseline="-31250" dirty="0">
                <a:latin typeface="Cambria Math"/>
                <a:cs typeface="Cambria Math"/>
              </a:rPr>
              <a:t>𝑥 </a:t>
            </a:r>
            <a:r>
              <a:rPr sz="1725" baseline="-57971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265" dirty="0">
                <a:latin typeface="Cambria Math"/>
                <a:cs typeface="Cambria Math"/>
              </a:rPr>
              <a:t> </a:t>
            </a:r>
            <a:r>
              <a:rPr sz="2400" spc="-44" baseline="-31250" dirty="0">
                <a:latin typeface="Cambria Math"/>
                <a:cs typeface="Cambria Math"/>
              </a:rPr>
              <a:t>𝑘</a:t>
            </a:r>
            <a:r>
              <a:rPr sz="1725" spc="-44" baseline="-60386" dirty="0">
                <a:latin typeface="Cambria Math"/>
                <a:cs typeface="Cambria Math"/>
              </a:rPr>
              <a:t>12</a:t>
            </a:r>
            <a:endParaRPr sz="1725" baseline="-60386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35295" y="2673476"/>
            <a:ext cx="11620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666115" algn="l"/>
              </a:tabLst>
            </a:pPr>
            <a:r>
              <a:rPr sz="1600" spc="-114" dirty="0">
                <a:latin typeface="Cambria Math"/>
                <a:cs typeface="Cambria Math"/>
              </a:rPr>
              <a:t>𝑥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725" baseline="-16908" dirty="0">
                <a:latin typeface="Cambria Math"/>
                <a:cs typeface="Cambria Math"/>
              </a:rPr>
              <a:t>1	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4492" dirty="0">
                <a:latin typeface="Cambria Math"/>
                <a:cs typeface="Cambria Math"/>
              </a:rPr>
              <a:t>1</a:t>
            </a:r>
            <a:r>
              <a:rPr sz="1725" spc="-254" baseline="-1449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9242" y="2804540"/>
            <a:ext cx="5469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3794760" algn="l"/>
              </a:tabLst>
            </a:pPr>
            <a:r>
              <a:rPr sz="1600" spc="220" dirty="0">
                <a:latin typeface="Cambria Math"/>
                <a:cs typeface="Cambria Math"/>
              </a:rPr>
              <a:t> </a:t>
            </a:r>
            <a:r>
              <a:rPr sz="2400" spc="-22" baseline="-24305" dirty="0">
                <a:latin typeface="Cambria Math"/>
                <a:cs typeface="Cambria Math"/>
              </a:rPr>
              <a:t>𝑚</a:t>
            </a:r>
            <a:r>
              <a:rPr sz="1725" spc="-22" baseline="-50724" dirty="0">
                <a:latin typeface="Cambria Math"/>
                <a:cs typeface="Cambria Math"/>
              </a:rPr>
              <a:t>12	</a:t>
            </a:r>
            <a:r>
              <a:rPr sz="2400" spc="7" baseline="-31250" dirty="0">
                <a:latin typeface="Cambria Math"/>
                <a:cs typeface="Cambria Math"/>
              </a:rPr>
              <a:t>𝑘</a:t>
            </a:r>
            <a:r>
              <a:rPr sz="1725" spc="7" baseline="-60386" dirty="0">
                <a:latin typeface="Cambria Math"/>
                <a:cs typeface="Cambria Math"/>
              </a:rPr>
              <a:t>22</a:t>
            </a:r>
            <a:r>
              <a:rPr sz="1150" spc="5" dirty="0">
                <a:latin typeface="Cambria Math"/>
                <a:cs typeface="Cambria Math"/>
              </a:rPr>
              <a:t> </a:t>
            </a:r>
            <a:r>
              <a:rPr sz="2400" spc="-172" baseline="-31250" dirty="0">
                <a:latin typeface="Cambria Math"/>
                <a:cs typeface="Cambria Math"/>
              </a:rPr>
              <a:t>𝑥 </a:t>
            </a:r>
            <a:r>
              <a:rPr sz="1725" baseline="-57971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50" dirty="0">
                <a:latin typeface="Cambria Math"/>
                <a:cs typeface="Cambria Math"/>
              </a:rPr>
              <a:t> </a:t>
            </a:r>
            <a:r>
              <a:rPr sz="2400" spc="-22" baseline="-32986" dirty="0">
                <a:latin typeface="Cambria Math"/>
                <a:cs typeface="Cambria Math"/>
              </a:rPr>
              <a:t>𝐹</a:t>
            </a:r>
            <a:r>
              <a:rPr sz="1725" spc="-22" baseline="-60386" dirty="0">
                <a:latin typeface="Cambria Math"/>
                <a:cs typeface="Cambria Math"/>
              </a:rPr>
              <a:t>2</a:t>
            </a:r>
            <a:r>
              <a:rPr sz="2400" spc="-22" baseline="-32986" dirty="0">
                <a:latin typeface="Cambria Math"/>
                <a:cs typeface="Cambria Math"/>
              </a:rPr>
              <a:t>(𝑡)</a:t>
            </a:r>
            <a:r>
              <a:rPr sz="1600" spc="24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22872" y="3191636"/>
            <a:ext cx="5194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96949" y="3433648"/>
            <a:ext cx="5036185" cy="852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11200"/>
              </a:lnSpc>
              <a:spcBef>
                <a:spcPts val="100"/>
              </a:spcBef>
            </a:pP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spc="5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interested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case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spc="-5" dirty="0">
                <a:latin typeface="Times New Roman"/>
                <a:cs typeface="Times New Roman"/>
              </a:rPr>
              <a:t>external disturbance </a:t>
            </a:r>
            <a:r>
              <a:rPr sz="1600" spc="5" dirty="0">
                <a:latin typeface="Times New Roman"/>
                <a:cs typeface="Times New Roman"/>
              </a:rPr>
              <a:t>is  </a:t>
            </a:r>
            <a:r>
              <a:rPr sz="1600" dirty="0">
                <a:latin typeface="Times New Roman"/>
                <a:cs typeface="Times New Roman"/>
              </a:rPr>
              <a:t>harmonic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expressed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354330" algn="ctr">
              <a:lnSpc>
                <a:spcPct val="100000"/>
              </a:lnSpc>
              <a:spcBef>
                <a:spcPts val="315"/>
              </a:spcBef>
              <a:tabLst>
                <a:tab pos="2501265" algn="l"/>
              </a:tabLst>
            </a:pPr>
            <a:r>
              <a:rPr sz="1600" spc="-155" dirty="0">
                <a:latin typeface="Cambria Math"/>
                <a:cs typeface="Cambria Math"/>
              </a:rPr>
              <a:t>𝐹</a:t>
            </a:r>
            <a:r>
              <a:rPr sz="1725" spc="-232" baseline="-16908" dirty="0">
                <a:latin typeface="Cambria Math"/>
                <a:cs typeface="Cambria Math"/>
              </a:rPr>
              <a:t>𝑗    </a:t>
            </a:r>
            <a:r>
              <a:rPr sz="1725" spc="-232" baseline="2415" dirty="0">
                <a:latin typeface="Cambria Math"/>
                <a:cs typeface="Cambria Math"/>
              </a:rPr>
              <a:t>     </a:t>
            </a:r>
            <a:r>
              <a:rPr sz="1600" spc="40" dirty="0">
                <a:latin typeface="Cambria Math"/>
                <a:cs typeface="Cambria Math"/>
              </a:rPr>
              <a:t>𝑡</a:t>
            </a:r>
            <a:r>
              <a:rPr sz="2400" spc="60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55" dirty="0">
                <a:latin typeface="Cambria Math"/>
                <a:cs typeface="Cambria Math"/>
              </a:rPr>
              <a:t>𝐹</a:t>
            </a:r>
            <a:r>
              <a:rPr sz="1725" spc="-232" baseline="-16908" dirty="0">
                <a:latin typeface="Cambria Math"/>
                <a:cs typeface="Cambria Math"/>
              </a:rPr>
              <a:t>𝑗 </a:t>
            </a:r>
            <a:r>
              <a:rPr sz="1725" spc="-142" baseline="-16908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 </a:t>
            </a:r>
            <a:r>
              <a:rPr sz="1725" spc="179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	𝑗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1,2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25921" y="4014977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58849" y="4281372"/>
            <a:ext cx="5647055" cy="1699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75565" algn="just">
              <a:lnSpc>
                <a:spcPct val="1125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-85" dirty="0">
                <a:latin typeface="Cambria Math"/>
                <a:cs typeface="Cambria Math"/>
              </a:rPr>
              <a:t>𝐹</a:t>
            </a:r>
            <a:r>
              <a:rPr sz="1725" spc="-127" baseline="-16908" dirty="0">
                <a:latin typeface="Cambria Math"/>
                <a:cs typeface="Cambria Math"/>
              </a:rPr>
              <a:t>2</a:t>
            </a:r>
            <a:r>
              <a:rPr sz="1725" spc="120" baseline="-16908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 the constant </a:t>
            </a:r>
            <a:r>
              <a:rPr sz="1600" spc="-10" dirty="0">
                <a:latin typeface="Times New Roman"/>
                <a:cs typeface="Times New Roman"/>
              </a:rPr>
              <a:t>amplitude </a:t>
            </a:r>
            <a:r>
              <a:rPr sz="1600" spc="-5" dirty="0">
                <a:latin typeface="Times New Roman"/>
                <a:cs typeface="Times New Roman"/>
              </a:rPr>
              <a:t>forces.The </a:t>
            </a:r>
            <a:r>
              <a:rPr sz="1600" dirty="0">
                <a:latin typeface="Times New Roman"/>
                <a:cs typeface="Times New Roman"/>
              </a:rPr>
              <a:t>steady-state  </a:t>
            </a:r>
            <a:r>
              <a:rPr sz="1600" spc="-5" dirty="0">
                <a:latin typeface="Times New Roman"/>
                <a:cs typeface="Times New Roman"/>
              </a:rPr>
              <a:t>solution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L="76200" indent="1155065">
              <a:lnSpc>
                <a:spcPct val="100000"/>
              </a:lnSpc>
              <a:spcBef>
                <a:spcPts val="315"/>
              </a:spcBef>
              <a:tabLst>
                <a:tab pos="3521075" algn="l"/>
                <a:tab pos="5079365" algn="l"/>
              </a:tabLst>
            </a:pPr>
            <a:r>
              <a:rPr sz="1600" spc="-80" dirty="0">
                <a:latin typeface="Cambria Math"/>
                <a:cs typeface="Cambria Math"/>
              </a:rPr>
              <a:t>𝑥</a:t>
            </a:r>
            <a:r>
              <a:rPr sz="1725" spc="-120" baseline="-16908" dirty="0">
                <a:latin typeface="Cambria Math"/>
                <a:cs typeface="Cambria Math"/>
              </a:rPr>
              <a:t>𝑗  </a:t>
            </a:r>
            <a:r>
              <a:rPr sz="1725" spc="-120" baseline="2415" dirty="0">
                <a:latin typeface="Cambria Math"/>
                <a:cs typeface="Cambria Math"/>
              </a:rPr>
              <a:t>  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10" dirty="0">
                <a:latin typeface="Cambria Math"/>
                <a:cs typeface="Cambria Math"/>
              </a:rPr>
              <a:t>𝑋</a:t>
            </a:r>
            <a:r>
              <a:rPr sz="1725" spc="-165" baseline="-16908" dirty="0">
                <a:latin typeface="Cambria Math"/>
                <a:cs typeface="Cambria Math"/>
              </a:rPr>
              <a:t>𝑗   </a:t>
            </a:r>
            <a:r>
              <a:rPr sz="1725" spc="-165" baseline="2415" dirty="0">
                <a:latin typeface="Cambria Math"/>
                <a:cs typeface="Cambria Math"/>
              </a:rPr>
              <a:t>   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434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𝑒</a:t>
            </a:r>
            <a:r>
              <a:rPr sz="1725" spc="22" baseline="28985" dirty="0">
                <a:latin typeface="Cambria Math"/>
                <a:cs typeface="Cambria Math"/>
              </a:rPr>
              <a:t>𝑖𝜔𝑡</a:t>
            </a:r>
            <a:r>
              <a:rPr sz="1725" spc="37" baseline="2898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	𝑗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8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1,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	</a:t>
            </a:r>
            <a:r>
              <a:rPr sz="1600" spc="-5" dirty="0">
                <a:latin typeface="Times New Roman"/>
                <a:cs typeface="Times New Roman"/>
              </a:rPr>
              <a:t>(5.56)</a:t>
            </a:r>
            <a:endParaRPr sz="1600">
              <a:latin typeface="Times New Roman"/>
              <a:cs typeface="Times New Roman"/>
            </a:endParaRPr>
          </a:p>
          <a:p>
            <a:pPr marL="76200" marR="68580" algn="just">
              <a:lnSpc>
                <a:spcPct val="111900"/>
              </a:lnSpc>
              <a:spcBef>
                <a:spcPts val="180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r>
              <a:rPr sz="1725" spc="-97" baseline="241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and</a:t>
            </a:r>
            <a:r>
              <a:rPr sz="1600" spc="-20" dirty="0">
                <a:latin typeface="Cambria Math"/>
                <a:cs typeface="Cambria Math"/>
              </a:rPr>
              <a:t>𝑋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r>
              <a:rPr sz="1725" spc="-30" baseline="241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10" dirty="0">
                <a:latin typeface="Times New Roman"/>
                <a:cs typeface="Times New Roman"/>
              </a:rPr>
              <a:t>general </a:t>
            </a:r>
            <a:r>
              <a:rPr sz="1600" spc="-5" dirty="0">
                <a:latin typeface="Times New Roman"/>
                <a:cs typeface="Times New Roman"/>
              </a:rPr>
              <a:t>complex quantities </a:t>
            </a:r>
            <a:r>
              <a:rPr sz="1600" spc="-10" dirty="0">
                <a:latin typeface="Times New Roman"/>
                <a:cs typeface="Times New Roman"/>
              </a:rPr>
              <a:t>which  </a:t>
            </a:r>
            <a:r>
              <a:rPr sz="1600" spc="-5" dirty="0">
                <a:latin typeface="Times New Roman"/>
                <a:cs typeface="Times New Roman"/>
              </a:rPr>
              <a:t>depend </a:t>
            </a:r>
            <a:r>
              <a:rPr sz="1600" spc="-20" dirty="0">
                <a:latin typeface="Times New Roman"/>
                <a:cs typeface="Times New Roman"/>
              </a:rPr>
              <a:t>on  </a:t>
            </a:r>
            <a:r>
              <a:rPr sz="1600" spc="-5" dirty="0">
                <a:latin typeface="Times New Roman"/>
                <a:cs typeface="Times New Roman"/>
              </a:rPr>
              <a:t>driving frequency </a:t>
            </a:r>
            <a:r>
              <a:rPr sz="1600" spc="5" dirty="0">
                <a:latin typeface="Cambria Math"/>
                <a:cs typeface="Cambria Math"/>
              </a:rPr>
              <a:t>𝜔 </a:t>
            </a:r>
            <a:r>
              <a:rPr sz="1600" spc="-5" dirty="0">
                <a:latin typeface="Times New Roman"/>
                <a:cs typeface="Times New Roman"/>
              </a:rPr>
              <a:t>and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-5" dirty="0">
                <a:latin typeface="Times New Roman"/>
                <a:cs typeface="Times New Roman"/>
              </a:rPr>
              <a:t>parameters.  Substitution of Eqs.(5.55) and (5.56)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-10" dirty="0">
                <a:latin typeface="Times New Roman"/>
                <a:cs typeface="Times New Roman"/>
              </a:rPr>
              <a:t>Eq.(5.54) </a:t>
            </a:r>
            <a:r>
              <a:rPr sz="1600" spc="-5" dirty="0">
                <a:latin typeface="Times New Roman"/>
                <a:cs typeface="Times New Roman"/>
              </a:rPr>
              <a:t>leads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20494" y="6121653"/>
            <a:ext cx="1028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86839" y="6243573"/>
            <a:ext cx="24638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69185" algn="l"/>
              </a:tabLst>
            </a:pPr>
            <a:r>
              <a:rPr sz="1150" dirty="0">
                <a:latin typeface="Cambria Math"/>
                <a:cs typeface="Cambria Math"/>
              </a:rPr>
              <a:t>2	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58594" y="6261861"/>
            <a:ext cx="46355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410460" algn="l"/>
              </a:tabLst>
            </a:pPr>
            <a:r>
              <a:rPr sz="1600" dirty="0">
                <a:latin typeface="Cambria Math"/>
                <a:cs typeface="Cambria Math"/>
              </a:rPr>
              <a:t>(−𝜔  </a:t>
            </a:r>
            <a:r>
              <a:rPr sz="1600" spc="-15" dirty="0">
                <a:latin typeface="Cambria Math"/>
                <a:cs typeface="Cambria Math"/>
              </a:rPr>
              <a:t>𝑚</a:t>
            </a:r>
            <a:r>
              <a:rPr sz="1725" spc="-22" baseline="-16908" dirty="0">
                <a:latin typeface="Cambria Math"/>
                <a:cs typeface="Cambria Math"/>
              </a:rPr>
              <a:t>12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0" dirty="0">
                <a:latin typeface="Cambria Math"/>
                <a:cs typeface="Cambria Math"/>
              </a:rPr>
              <a:t>𝑖𝜔𝑐</a:t>
            </a:r>
            <a:r>
              <a:rPr sz="1725" spc="-15" baseline="-16908" dirty="0">
                <a:latin typeface="Cambria Math"/>
                <a:cs typeface="Cambria Math"/>
              </a:rPr>
              <a:t>12</a:t>
            </a:r>
            <a:r>
              <a:rPr sz="1725" spc="345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𝑘</a:t>
            </a:r>
            <a:r>
              <a:rPr sz="1725" spc="-22" baseline="-16908" dirty="0">
                <a:latin typeface="Cambria Math"/>
                <a:cs typeface="Cambria Math"/>
              </a:rPr>
              <a:t>12</a:t>
            </a:r>
            <a:r>
              <a:rPr sz="1725" spc="-18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(−𝜔 𝑚</a:t>
            </a:r>
            <a:r>
              <a:rPr sz="1725" baseline="-16908" dirty="0">
                <a:latin typeface="Cambria Math"/>
                <a:cs typeface="Cambria Math"/>
              </a:rPr>
              <a:t>22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𝑖𝜔𝑐</a:t>
            </a:r>
            <a:r>
              <a:rPr sz="1725" spc="-7" baseline="-16908" dirty="0">
                <a:latin typeface="Cambria Math"/>
                <a:cs typeface="Cambria Math"/>
              </a:rPr>
              <a:t>22 </a:t>
            </a:r>
            <a:r>
              <a:rPr sz="1600" spc="5" dirty="0">
                <a:latin typeface="Cambria Math"/>
                <a:cs typeface="Cambria Math"/>
              </a:rPr>
              <a:t>+ 𝑘</a:t>
            </a:r>
            <a:r>
              <a:rPr sz="1725" spc="7" baseline="-16908" dirty="0">
                <a:latin typeface="Cambria Math"/>
                <a:cs typeface="Cambria Math"/>
              </a:rPr>
              <a:t>22</a:t>
            </a:r>
            <a:r>
              <a:rPr sz="1725" spc="5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45894" y="5990335"/>
            <a:ext cx="50317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2429510" algn="l"/>
                <a:tab pos="4783455" algn="l"/>
              </a:tabLst>
            </a:pPr>
            <a:r>
              <a:rPr sz="1600" spc="10" dirty="0">
                <a:latin typeface="Cambria Math"/>
                <a:cs typeface="Cambria Math"/>
              </a:rPr>
              <a:t>(−𝜔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-15" dirty="0">
                <a:latin typeface="Cambria Math"/>
                <a:cs typeface="Cambria Math"/>
              </a:rPr>
              <a:t>𝑚</a:t>
            </a:r>
            <a:r>
              <a:rPr sz="1725" spc="-22" baseline="-14492" dirty="0">
                <a:latin typeface="Cambria Math"/>
                <a:cs typeface="Cambria Math"/>
              </a:rPr>
              <a:t>11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0" dirty="0">
                <a:latin typeface="Cambria Math"/>
                <a:cs typeface="Cambria Math"/>
              </a:rPr>
              <a:t>𝑖𝜔𝑐</a:t>
            </a:r>
            <a:r>
              <a:rPr sz="1725" spc="-15" baseline="-14492" dirty="0">
                <a:latin typeface="Cambria Math"/>
                <a:cs typeface="Cambria Math"/>
              </a:rPr>
              <a:t>11</a:t>
            </a:r>
            <a:r>
              <a:rPr sz="1725" spc="345" baseline="-1449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95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𝑘</a:t>
            </a:r>
            <a:r>
              <a:rPr sz="1725" spc="-22" baseline="-14492" dirty="0">
                <a:latin typeface="Cambria Math"/>
                <a:cs typeface="Cambria Math"/>
              </a:rPr>
              <a:t>11</a:t>
            </a:r>
            <a:r>
              <a:rPr sz="1725" spc="-187" baseline="-1449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spc="10" dirty="0">
                <a:latin typeface="Cambria Math"/>
                <a:cs typeface="Cambria Math"/>
              </a:rPr>
              <a:t>(−𝜔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spc="-15" dirty="0">
                <a:latin typeface="Cambria Math"/>
                <a:cs typeface="Cambria Math"/>
              </a:rPr>
              <a:t>𝑚</a:t>
            </a:r>
            <a:r>
              <a:rPr sz="1725" spc="-22" baseline="-14492" dirty="0">
                <a:latin typeface="Cambria Math"/>
                <a:cs typeface="Cambria Math"/>
              </a:rPr>
              <a:t>12 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0" dirty="0">
                <a:latin typeface="Cambria Math"/>
                <a:cs typeface="Cambria Math"/>
              </a:rPr>
              <a:t>𝑖𝜔𝑐</a:t>
            </a:r>
            <a:r>
              <a:rPr sz="1725" spc="-15" baseline="-14492" dirty="0">
                <a:latin typeface="Cambria Math"/>
                <a:cs typeface="Cambria Math"/>
              </a:rPr>
              <a:t>12 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195" dirty="0">
                <a:latin typeface="Cambria Math"/>
                <a:cs typeface="Cambria Math"/>
              </a:rPr>
              <a:t> </a:t>
            </a:r>
            <a:r>
              <a:rPr sz="1600" spc="-15" dirty="0">
                <a:latin typeface="Cambria Math"/>
                <a:cs typeface="Cambria Math"/>
              </a:rPr>
              <a:t>𝑘</a:t>
            </a:r>
            <a:r>
              <a:rPr sz="1725" spc="-22" baseline="-14492" dirty="0">
                <a:latin typeface="Cambria Math"/>
                <a:cs typeface="Cambria Math"/>
              </a:rPr>
              <a:t>12</a:t>
            </a:r>
            <a:r>
              <a:rPr sz="1725" spc="-187" baseline="-14492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	</a:t>
            </a:r>
            <a:r>
              <a:rPr sz="1600" spc="-65" dirty="0">
                <a:latin typeface="Cambria Math"/>
                <a:cs typeface="Cambria Math"/>
              </a:rPr>
              <a:t>𝑋</a:t>
            </a:r>
            <a:r>
              <a:rPr sz="1725" spc="-9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35648" y="6331965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02401" y="6121653"/>
            <a:ext cx="7626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latin typeface="Cambria Math"/>
                <a:cs typeface="Cambria Math"/>
              </a:rPr>
              <a:t> </a:t>
            </a:r>
            <a:r>
              <a:rPr sz="1600" spc="-100" dirty="0">
                <a:latin typeface="Cambria Math"/>
                <a:cs typeface="Cambria Math"/>
              </a:rPr>
              <a:t> </a:t>
            </a:r>
            <a:r>
              <a:rPr sz="1600" spc="245" dirty="0">
                <a:latin typeface="Cambria Math"/>
                <a:cs typeface="Cambria Math"/>
              </a:rPr>
              <a:t> </a:t>
            </a:r>
            <a:r>
              <a:rPr sz="2400" spc="7" baseline="-29513" dirty="0">
                <a:latin typeface="Cambria Math"/>
                <a:cs typeface="Cambria Math"/>
              </a:rPr>
              <a:t>𝑋</a:t>
            </a:r>
            <a:r>
              <a:rPr sz="1600" spc="1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42359" y="6508750"/>
            <a:ext cx="2552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25921" y="6639814"/>
            <a:ext cx="51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57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96949" y="6506921"/>
            <a:ext cx="4303395" cy="78168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856615" algn="ctr">
              <a:lnSpc>
                <a:spcPct val="100000"/>
              </a:lnSpc>
              <a:spcBef>
                <a:spcPts val="1155"/>
              </a:spcBef>
            </a:pPr>
            <a:r>
              <a:rPr sz="1600" spc="245" dirty="0">
                <a:latin typeface="Cambria Math"/>
                <a:cs typeface="Cambria Math"/>
              </a:rPr>
              <a:t> </a:t>
            </a:r>
            <a:r>
              <a:rPr sz="2400" spc="-127" baseline="-29513" dirty="0">
                <a:latin typeface="Cambria Math"/>
                <a:cs typeface="Cambria Math"/>
              </a:rPr>
              <a:t>𝐹</a:t>
            </a:r>
            <a:r>
              <a:rPr sz="1725" spc="-127" baseline="-57971" dirty="0">
                <a:latin typeface="Cambria Math"/>
                <a:cs typeface="Cambria Math"/>
              </a:rPr>
              <a:t>2</a:t>
            </a:r>
            <a:r>
              <a:rPr sz="1725" spc="-225" baseline="-57971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055"/>
              </a:spcBef>
            </a:pPr>
            <a:r>
              <a:rPr sz="1600" spc="-15" dirty="0">
                <a:latin typeface="Times New Roman"/>
                <a:cs typeface="Times New Roman"/>
              </a:rPr>
              <a:t>If </a:t>
            </a:r>
            <a:r>
              <a:rPr sz="1600" spc="-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define </a:t>
            </a:r>
            <a:r>
              <a:rPr sz="1600" spc="-5" dirty="0">
                <a:latin typeface="Times New Roman"/>
                <a:cs typeface="Times New Roman"/>
              </a:rPr>
              <a:t>the mechanical impedance </a:t>
            </a:r>
            <a:r>
              <a:rPr sz="1600" spc="-15" dirty="0">
                <a:latin typeface="Cambria Math"/>
                <a:cs typeface="Cambria Math"/>
              </a:rPr>
              <a:t>𝑍</a:t>
            </a:r>
            <a:r>
              <a:rPr sz="1725" spc="-22" baseline="-16908" dirty="0">
                <a:latin typeface="Cambria Math"/>
                <a:cs typeface="Cambria Math"/>
              </a:rPr>
              <a:t>𝑟𝑠</a:t>
            </a:r>
            <a:r>
              <a:rPr sz="1725" spc="-22" baseline="241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12182" y="7298563"/>
            <a:ext cx="8312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𝑟, 𝑠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1,2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25921" y="7298563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5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96949" y="7272349"/>
            <a:ext cx="3703320" cy="83629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20675" algn="ctr">
              <a:lnSpc>
                <a:spcPct val="100000"/>
              </a:lnSpc>
              <a:spcBef>
                <a:spcPts val="315"/>
              </a:spcBef>
            </a:pPr>
            <a:r>
              <a:rPr sz="1600" spc="-15" dirty="0">
                <a:latin typeface="Cambria Math"/>
                <a:cs typeface="Cambria Math"/>
              </a:rPr>
              <a:t>𝑍</a:t>
            </a:r>
            <a:r>
              <a:rPr sz="1725" spc="-22" baseline="-16908" dirty="0">
                <a:latin typeface="Cambria Math"/>
                <a:cs typeface="Cambria Math"/>
              </a:rPr>
              <a:t>𝑟𝑠</a:t>
            </a:r>
            <a:r>
              <a:rPr sz="1725" spc="-22" baseline="241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0" dirty="0">
                <a:latin typeface="Cambria Math"/>
                <a:cs typeface="Cambria Math"/>
              </a:rPr>
              <a:t>−𝜔</a:t>
            </a:r>
            <a:r>
              <a:rPr sz="1725" spc="15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𝑚</a:t>
            </a:r>
            <a:r>
              <a:rPr sz="1725" baseline="-16908" dirty="0">
                <a:latin typeface="Cambria Math"/>
                <a:cs typeface="Cambria Math"/>
              </a:rPr>
              <a:t>𝑟𝑠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𝑖𝜔𝑐</a:t>
            </a:r>
            <a:r>
              <a:rPr sz="1725" spc="-7" baseline="-16908" dirty="0">
                <a:latin typeface="Cambria Math"/>
                <a:cs typeface="Cambria Math"/>
              </a:rPr>
              <a:t>𝑟𝑠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725" baseline="-16908" dirty="0">
                <a:latin typeface="Cambria Math"/>
                <a:cs typeface="Cambria Math"/>
              </a:rPr>
              <a:t>𝑟𝑠</a:t>
            </a:r>
            <a:r>
              <a:rPr sz="1725" spc="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,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10" dirty="0">
                <a:latin typeface="Times New Roman"/>
                <a:cs typeface="Times New Roman"/>
              </a:rPr>
              <a:t>Then </a:t>
            </a:r>
            <a:r>
              <a:rPr sz="1600" spc="-5" dirty="0">
                <a:latin typeface="Times New Roman"/>
                <a:cs typeface="Times New Roman"/>
              </a:rPr>
              <a:t>the Eq.(5.57)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809114">
              <a:lnSpc>
                <a:spcPct val="100000"/>
              </a:lnSpc>
              <a:spcBef>
                <a:spcPts val="190"/>
              </a:spcBef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𝑍(𝑖𝜔)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𝑋(𝑖𝜔)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217" baseline="1736" dirty="0">
                <a:latin typeface="Cambria Math"/>
                <a:cs typeface="Cambria Math"/>
              </a:rPr>
              <a:t> </a:t>
            </a:r>
            <a:r>
              <a:rPr sz="1600" spc="70" dirty="0">
                <a:latin typeface="Cambria Math"/>
                <a:cs typeface="Cambria Math"/>
              </a:rPr>
              <a:t>𝐹</a:t>
            </a:r>
            <a:r>
              <a:rPr sz="2400" spc="315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25921" y="7838058"/>
            <a:ext cx="5162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59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58849" y="8231251"/>
            <a:ext cx="5386070" cy="657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200">
              <a:lnSpc>
                <a:spcPts val="1430"/>
              </a:lnSpc>
              <a:spcBef>
                <a:spcPts val="105"/>
              </a:spcBef>
              <a:tabLst>
                <a:tab pos="2591435" algn="l"/>
              </a:tabLst>
            </a:pPr>
            <a:r>
              <a:rPr sz="1600" spc="-5" dirty="0">
                <a:latin typeface="Times New Roman"/>
                <a:cs typeface="Times New Roman"/>
              </a:rPr>
              <a:t>Where  </a:t>
            </a:r>
            <a:r>
              <a:rPr sz="2400" spc="-7" baseline="1736" dirty="0">
                <a:latin typeface="Times New Roman"/>
                <a:cs typeface="Times New Roman"/>
              </a:rPr>
              <a:t>  </a:t>
            </a:r>
            <a:r>
              <a:rPr sz="1600" spc="10" dirty="0">
                <a:latin typeface="Cambria Math"/>
                <a:cs typeface="Cambria Math"/>
              </a:rPr>
              <a:t>𝑍(𝑖𝜔)</a:t>
            </a:r>
            <a:r>
              <a:rPr sz="2400" spc="15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2400" spc="-37" baseline="36458" dirty="0">
                <a:latin typeface="Cambria Math"/>
                <a:cs typeface="Cambria Math"/>
              </a:rPr>
              <a:t>𝑍</a:t>
            </a:r>
            <a:r>
              <a:rPr sz="1725" spc="-37" baseline="33816" dirty="0">
                <a:latin typeface="Cambria Math"/>
                <a:cs typeface="Cambria Math"/>
              </a:rPr>
              <a:t>11</a:t>
            </a:r>
            <a:r>
              <a:rPr sz="1725" spc="-179" baseline="33816" dirty="0">
                <a:latin typeface="Cambria Math"/>
                <a:cs typeface="Cambria Math"/>
              </a:rPr>
              <a:t> </a:t>
            </a:r>
            <a:r>
              <a:rPr sz="2400" baseline="36458" dirty="0">
                <a:latin typeface="Cambria Math"/>
                <a:cs typeface="Cambria Math"/>
              </a:rPr>
              <a:t>(𝑖𝜔)	</a:t>
            </a:r>
            <a:r>
              <a:rPr sz="2400" spc="-37" baseline="36458" dirty="0">
                <a:latin typeface="Cambria Math"/>
                <a:cs typeface="Cambria Math"/>
              </a:rPr>
              <a:t>𝑍</a:t>
            </a:r>
            <a:r>
              <a:rPr sz="1725" spc="-37" baseline="33816" dirty="0">
                <a:latin typeface="Cambria Math"/>
                <a:cs typeface="Cambria Math"/>
              </a:rPr>
              <a:t>12 </a:t>
            </a:r>
            <a:r>
              <a:rPr sz="2400" baseline="36458" dirty="0">
                <a:latin typeface="Cambria Math"/>
                <a:cs typeface="Cambria Math"/>
              </a:rPr>
              <a:t>(𝑖𝜔)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called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14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Impedance</a:t>
            </a:r>
            <a:endParaRPr sz="1600">
              <a:latin typeface="Times New Roman"/>
              <a:cs typeface="Times New Roman"/>
            </a:endParaRPr>
          </a:p>
          <a:p>
            <a:pPr marR="390525" algn="ctr">
              <a:lnSpc>
                <a:spcPts val="1430"/>
              </a:lnSpc>
              <a:tabLst>
                <a:tab pos="865505" algn="l"/>
              </a:tabLst>
            </a:pPr>
            <a:r>
              <a:rPr sz="1600" spc="-35" dirty="0">
                <a:latin typeface="Cambria Math"/>
                <a:cs typeface="Cambria Math"/>
              </a:rPr>
              <a:t>𝑧</a:t>
            </a:r>
            <a:r>
              <a:rPr sz="1725" spc="-52" baseline="-16908" dirty="0">
                <a:latin typeface="Cambria Math"/>
                <a:cs typeface="Cambria Math"/>
              </a:rPr>
              <a:t>12</a:t>
            </a:r>
            <a:r>
              <a:rPr sz="1725" spc="-150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(𝑖𝜔)	</a:t>
            </a:r>
            <a:r>
              <a:rPr sz="1600" spc="-10" dirty="0">
                <a:latin typeface="Cambria Math"/>
                <a:cs typeface="Cambria Math"/>
              </a:rPr>
              <a:t>𝑍</a:t>
            </a:r>
            <a:r>
              <a:rPr sz="1725" spc="-15" baseline="-16908" dirty="0">
                <a:latin typeface="Cambria Math"/>
                <a:cs typeface="Cambria Math"/>
              </a:rPr>
              <a:t>22</a:t>
            </a:r>
            <a:r>
              <a:rPr sz="1725" spc="-187" baseline="-16908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(𝑖𝜔)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195"/>
              </a:spcBef>
            </a:pPr>
            <a:r>
              <a:rPr sz="1600" i="1" spc="-5" dirty="0">
                <a:latin typeface="Times New Roman"/>
                <a:cs typeface="Times New Roman"/>
              </a:rPr>
              <a:t>matrix.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69970" y="9225152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12715" y="8874632"/>
            <a:ext cx="2552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75789" y="9005696"/>
            <a:ext cx="3211195" cy="389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ts val="1430"/>
              </a:lnSpc>
              <a:spcBef>
                <a:spcPts val="105"/>
              </a:spcBef>
              <a:tabLst>
                <a:tab pos="3069590" algn="l"/>
              </a:tabLst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𝑋(𝑖𝜔)</a:t>
            </a:r>
            <a:r>
              <a:rPr sz="2400" spc="22" baseline="1736" dirty="0">
                <a:latin typeface="Cambria Math"/>
                <a:cs typeface="Cambria Math"/>
              </a:rPr>
              <a:t> 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360" dirty="0">
                <a:latin typeface="Cambria Math"/>
                <a:cs typeface="Cambria Math"/>
              </a:rPr>
              <a:t> </a:t>
            </a:r>
            <a:r>
              <a:rPr sz="2400" spc="-97" baseline="36458" dirty="0">
                <a:latin typeface="Cambria Math"/>
                <a:cs typeface="Cambria Math"/>
              </a:rPr>
              <a:t>𝑋</a:t>
            </a:r>
            <a:r>
              <a:rPr sz="1725" spc="-97" baseline="33816" dirty="0">
                <a:latin typeface="Cambria Math"/>
                <a:cs typeface="Cambria Math"/>
              </a:rPr>
              <a:t>1 </a:t>
            </a:r>
            <a:r>
              <a:rPr sz="2400" spc="7" baseline="36458" dirty="0">
                <a:latin typeface="Cambria Math"/>
                <a:cs typeface="Cambria Math"/>
              </a:rPr>
              <a:t>(𝑖𝜔)</a:t>
            </a:r>
            <a:r>
              <a:rPr sz="1600" spc="5" dirty="0">
                <a:latin typeface="Cambria Math"/>
                <a:cs typeface="Cambria Math"/>
              </a:rPr>
              <a:t>    </a:t>
            </a:r>
            <a:r>
              <a:rPr sz="1600" spc="-10" dirty="0">
                <a:latin typeface="Cambria Math"/>
                <a:cs typeface="Cambria Math"/>
              </a:rPr>
              <a:t>𝑎𝑛𝑑 </a:t>
            </a:r>
            <a:r>
              <a:rPr sz="2400" spc="-15" baseline="1736" dirty="0">
                <a:latin typeface="Cambria Math"/>
                <a:cs typeface="Cambria Math"/>
              </a:rPr>
              <a:t>  </a:t>
            </a:r>
            <a:r>
              <a:rPr sz="1600" spc="70" dirty="0">
                <a:latin typeface="Cambria Math"/>
                <a:cs typeface="Cambria Math"/>
              </a:rPr>
              <a:t>𝐹</a:t>
            </a:r>
            <a:r>
              <a:rPr sz="2400" spc="419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084580">
              <a:lnSpc>
                <a:spcPts val="1430"/>
              </a:lnSpc>
              <a:tabLst>
                <a:tab pos="2871470" algn="l"/>
              </a:tabLst>
            </a:pP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1600" spc="3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(𝑖𝜔)	</a:t>
            </a:r>
            <a:r>
              <a:rPr sz="2400" spc="-127" baseline="1736" dirty="0">
                <a:latin typeface="Cambria Math"/>
                <a:cs typeface="Cambria Math"/>
              </a:rPr>
              <a:t>𝐹</a:t>
            </a:r>
            <a:r>
              <a:rPr sz="1725" spc="-127" baseline="-12077" dirty="0">
                <a:latin typeface="Cambria Math"/>
                <a:cs typeface="Cambria Math"/>
              </a:rPr>
              <a:t>2</a:t>
            </a:r>
            <a:endParaRPr sz="1725" baseline="-12077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22349" y="9395866"/>
            <a:ext cx="32226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Equation (5.59)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solved </a:t>
            </a:r>
            <a:r>
              <a:rPr sz="1600" spc="5" dirty="0">
                <a:latin typeface="Times New Roman"/>
                <a:cs typeface="Times New Roman"/>
              </a:rPr>
              <a:t>to</a:t>
            </a:r>
            <a:r>
              <a:rPr sz="1600" spc="-10" dirty="0">
                <a:latin typeface="Times New Roman"/>
                <a:cs typeface="Times New Roman"/>
              </a:rPr>
              <a:t> obtain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5921" y="886713"/>
            <a:ext cx="513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6</a:t>
            </a:r>
            <a:r>
              <a:rPr sz="1600" spc="5" dirty="0">
                <a:latin typeface="Times New Roman"/>
                <a:cs typeface="Times New Roman"/>
              </a:rPr>
              <a:t>0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20492" y="1777110"/>
            <a:ext cx="132143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39750" algn="l"/>
                <a:tab pos="1174115" algn="l"/>
              </a:tabLst>
            </a:pPr>
            <a:r>
              <a:rPr sz="1425" baseline="5847" dirty="0">
                <a:latin typeface="Cambria Math"/>
                <a:cs typeface="Cambria Math"/>
              </a:rPr>
              <a:t>1</a:t>
            </a:r>
            <a:r>
              <a:rPr sz="1425" spc="7" baseline="5847" dirty="0">
                <a:latin typeface="Cambria Math"/>
                <a:cs typeface="Cambria Math"/>
              </a:rPr>
              <a:t>1</a:t>
            </a:r>
            <a:r>
              <a:rPr sz="1425" baseline="5847" dirty="0">
                <a:latin typeface="Cambria Math"/>
                <a:cs typeface="Cambria Math"/>
              </a:rPr>
              <a:t>	2</a:t>
            </a:r>
            <a:r>
              <a:rPr sz="1425" spc="7" baseline="5847" dirty="0">
                <a:latin typeface="Cambria Math"/>
                <a:cs typeface="Cambria Math"/>
              </a:rPr>
              <a:t>2</a:t>
            </a:r>
            <a:r>
              <a:rPr sz="1425" baseline="5847" dirty="0">
                <a:latin typeface="Cambria Math"/>
                <a:cs typeface="Cambria Math"/>
              </a:rPr>
              <a:t>	</a:t>
            </a:r>
            <a:r>
              <a:rPr sz="950" dirty="0">
                <a:latin typeface="Cambria Math"/>
                <a:cs typeface="Cambria Math"/>
              </a:rPr>
              <a:t>12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7655" y="1679574"/>
            <a:ext cx="9334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38197" y="1710054"/>
            <a:ext cx="17145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7015" algn="l"/>
                <a:tab pos="774700" algn="l"/>
                <a:tab pos="1405890" algn="l"/>
              </a:tabLst>
            </a:pPr>
            <a:r>
              <a:rPr sz="1150" dirty="0">
                <a:latin typeface="Cambria Math"/>
                <a:cs typeface="Cambria Math"/>
              </a:rPr>
              <a:t>𝑍	𝑖𝜔 </a:t>
            </a:r>
            <a:r>
              <a:rPr sz="1725" spc="202" baseline="24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𝑍	𝑖𝜔 </a:t>
            </a:r>
            <a:r>
              <a:rPr sz="1725" spc="172" baseline="2415" dirty="0">
                <a:latin typeface="Cambria Math"/>
                <a:cs typeface="Cambria Math"/>
              </a:rPr>
              <a:t> </a:t>
            </a:r>
            <a:r>
              <a:rPr sz="1150" spc="-15" dirty="0">
                <a:latin typeface="Cambria Math"/>
                <a:cs typeface="Cambria Math"/>
              </a:rPr>
              <a:t>−𝑍	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150" spc="-90" dirty="0">
                <a:latin typeface="Cambria Math"/>
                <a:cs typeface="Cambria Math"/>
              </a:rPr>
              <a:t> </a:t>
            </a:r>
            <a:r>
              <a:rPr sz="1725" spc="330" baseline="2415" dirty="0">
                <a:latin typeface="Cambria Math"/>
                <a:cs typeface="Cambria Math"/>
              </a:rPr>
              <a:t> </a:t>
            </a:r>
            <a:endParaRPr sz="1725" baseline="2415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949" y="1548511"/>
            <a:ext cx="29895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952625" algn="l"/>
                <a:tab pos="2839720" algn="l"/>
              </a:tabLst>
            </a:pPr>
            <a:r>
              <a:rPr sz="2400" spc="292" baseline="1736" dirty="0">
                <a:latin typeface="Cambria Math"/>
                <a:cs typeface="Cambria Math"/>
              </a:rPr>
              <a:t> </a:t>
            </a:r>
            <a:r>
              <a:rPr sz="1600" spc="30" dirty="0">
                <a:latin typeface="Cambria Math"/>
                <a:cs typeface="Cambria Math"/>
              </a:rPr>
              <a:t>𝑍</a:t>
            </a:r>
            <a:r>
              <a:rPr sz="2400" spc="44" baseline="1736" dirty="0">
                <a:latin typeface="Cambria Math"/>
                <a:cs typeface="Cambria Math"/>
              </a:rPr>
              <a:t> 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5" baseline="1736" dirty="0">
                <a:latin typeface="Cambria Math"/>
                <a:cs typeface="Cambria Math"/>
              </a:rPr>
              <a:t>  </a:t>
            </a:r>
            <a:r>
              <a:rPr sz="2400" spc="75" baseline="1736" dirty="0">
                <a:latin typeface="Cambria Math"/>
                <a:cs typeface="Cambria Math"/>
              </a:rPr>
              <a:t> </a:t>
            </a:r>
            <a:r>
              <a:rPr sz="1725" spc="-22" baseline="28985" dirty="0">
                <a:latin typeface="Cambria Math"/>
                <a:cs typeface="Cambria Math"/>
              </a:rPr>
              <a:t>−1 </a:t>
            </a:r>
            <a:r>
              <a:rPr sz="1725" spc="75" baseline="289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u="sng" spc="7" baseline="3298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725" u="sng" baseline="4589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</a:t>
            </a:r>
            <a:r>
              <a:rPr sz="1725" spc="15" baseline="45893" dirty="0">
                <a:latin typeface="Cambria Math"/>
                <a:cs typeface="Cambria Math"/>
              </a:rPr>
              <a:t> </a:t>
            </a:r>
            <a:r>
              <a:rPr sz="1600" spc="254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6949" y="857452"/>
            <a:ext cx="3769995" cy="82740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376045">
              <a:lnSpc>
                <a:spcPct val="100000"/>
              </a:lnSpc>
              <a:spcBef>
                <a:spcPts val="335"/>
              </a:spcBef>
            </a:pPr>
            <a:r>
              <a:rPr sz="2400" spc="405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𝑋(𝑖𝜔)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𝑍(𝑖𝜔)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725" spc="-22" baseline="28985" dirty="0">
                <a:latin typeface="Cambria Math"/>
                <a:cs typeface="Cambria Math"/>
              </a:rPr>
              <a:t>−1</a:t>
            </a:r>
            <a:r>
              <a:rPr sz="1725" spc="202" baseline="2415" dirty="0">
                <a:latin typeface="Cambria Math"/>
                <a:cs typeface="Cambria Math"/>
              </a:rPr>
              <a:t> </a:t>
            </a:r>
            <a:r>
              <a:rPr sz="1600" spc="70" dirty="0">
                <a:latin typeface="Cambria Math"/>
                <a:cs typeface="Cambria Math"/>
              </a:rPr>
              <a:t>𝐹</a:t>
            </a:r>
            <a:r>
              <a:rPr sz="2400" spc="405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inverse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impedance </a:t>
            </a:r>
            <a:r>
              <a:rPr sz="1600" dirty="0">
                <a:latin typeface="Times New Roman"/>
                <a:cs typeface="Times New Roman"/>
              </a:rPr>
              <a:t>matrix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R="138430" algn="r">
              <a:lnSpc>
                <a:spcPct val="100000"/>
              </a:lnSpc>
              <a:spcBef>
                <a:spcPts val="75"/>
              </a:spcBef>
            </a:pPr>
            <a:r>
              <a:rPr sz="1600" spc="-85" dirty="0">
                <a:latin typeface="Cambria Math"/>
                <a:cs typeface="Cambria Math"/>
              </a:rPr>
              <a:t>𝑍</a:t>
            </a:r>
            <a:r>
              <a:rPr sz="1725" spc="15" baseline="-16908" dirty="0">
                <a:latin typeface="Cambria Math"/>
                <a:cs typeface="Cambria Math"/>
              </a:rPr>
              <a:t>1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-18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(</a:t>
            </a:r>
            <a:r>
              <a:rPr sz="1600" spc="-10" dirty="0">
                <a:latin typeface="Cambria Math"/>
                <a:cs typeface="Cambria Math"/>
              </a:rPr>
              <a:t>𝑖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4103" y="1667382"/>
            <a:ext cx="6991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2260" algn="l"/>
              </a:tabLst>
            </a:pPr>
            <a:r>
              <a:rPr sz="1600" spc="5" dirty="0">
                <a:latin typeface="Cambria Math"/>
                <a:cs typeface="Cambria Math"/>
              </a:rPr>
              <a:t>𝑍	</a:t>
            </a:r>
            <a:r>
              <a:rPr sz="1600" dirty="0">
                <a:latin typeface="Cambria Math"/>
                <a:cs typeface="Cambria Math"/>
              </a:rPr>
              <a:t>(</a:t>
            </a:r>
            <a:r>
              <a:rPr sz="1600" spc="-10" dirty="0">
                <a:latin typeface="Cambria Math"/>
                <a:cs typeface="Cambria Math"/>
              </a:rPr>
              <a:t>𝑖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43832" y="1767966"/>
            <a:ext cx="107124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3444" algn="l"/>
              </a:tabLst>
            </a:pPr>
            <a:r>
              <a:rPr sz="1150" spc="10" dirty="0">
                <a:latin typeface="Cambria Math"/>
                <a:cs typeface="Cambria Math"/>
              </a:rPr>
              <a:t>1</a:t>
            </a:r>
            <a:r>
              <a:rPr sz="1150" dirty="0">
                <a:latin typeface="Cambria Math"/>
                <a:cs typeface="Cambria Math"/>
              </a:rPr>
              <a:t>2	</a:t>
            </a:r>
            <a:r>
              <a:rPr sz="1150" spc="10" dirty="0">
                <a:latin typeface="Cambria Math"/>
                <a:cs typeface="Cambria Math"/>
              </a:rPr>
              <a:t>22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09134" y="1667382"/>
            <a:ext cx="7054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8610" algn="l"/>
              </a:tabLst>
            </a:pPr>
            <a:r>
              <a:rPr sz="1600" spc="5" dirty="0">
                <a:latin typeface="Cambria Math"/>
                <a:cs typeface="Cambria Math"/>
              </a:rPr>
              <a:t>𝑍	</a:t>
            </a:r>
            <a:r>
              <a:rPr sz="1600" dirty="0">
                <a:latin typeface="Cambria Math"/>
                <a:cs typeface="Cambria Math"/>
              </a:rPr>
              <a:t>(</a:t>
            </a:r>
            <a:r>
              <a:rPr sz="1600" spc="-10" dirty="0">
                <a:latin typeface="Cambria Math"/>
                <a:cs typeface="Cambria Math"/>
              </a:rPr>
              <a:t>𝑖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6782" y="1414017"/>
            <a:ext cx="8312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latin typeface="Cambria Math"/>
                <a:cs typeface="Cambria Math"/>
              </a:rPr>
              <a:t>𝑍</a:t>
            </a:r>
            <a:r>
              <a:rPr sz="1725" spc="-37" baseline="-16908" dirty="0">
                <a:latin typeface="Cambria Math"/>
                <a:cs typeface="Cambria Math"/>
              </a:rPr>
              <a:t>12</a:t>
            </a:r>
            <a:r>
              <a:rPr sz="1725" spc="-202" baseline="-16908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(𝑖𝜔)</a:t>
            </a:r>
            <a:r>
              <a:rPr sz="2400" spc="382" baseline="-36458" dirty="0">
                <a:latin typeface="Cambria Math"/>
                <a:cs typeface="Cambria Math"/>
              </a:rPr>
              <a:t> </a:t>
            </a:r>
            <a:endParaRPr sz="2400" baseline="-36458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25921" y="1548511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61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2349" y="1935606"/>
            <a:ext cx="38671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Equations </a:t>
            </a:r>
            <a:r>
              <a:rPr sz="1600" spc="-5" dirty="0">
                <a:latin typeface="Times New Roman"/>
                <a:cs typeface="Times New Roman"/>
              </a:rPr>
              <a:t>(5.60)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(5.61) </a:t>
            </a:r>
            <a:r>
              <a:rPr sz="1600" spc="-10" dirty="0">
                <a:latin typeface="Times New Roman"/>
                <a:cs typeface="Times New Roman"/>
              </a:rPr>
              <a:t>lead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solution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6797" y="2450718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0973" y="2350135"/>
            <a:ext cx="8312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𝑋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𝑖𝜔</a:t>
            </a:r>
            <a:r>
              <a:rPr sz="2400" spc="209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3026" y="2194686"/>
            <a:ext cx="20453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mbria Math"/>
                <a:cs typeface="Cambria Math"/>
              </a:rPr>
              <a:t>𝑍</a:t>
            </a:r>
            <a:r>
              <a:rPr sz="1725" spc="-15" baseline="-16908" dirty="0">
                <a:latin typeface="Cambria Math"/>
                <a:cs typeface="Cambria Math"/>
              </a:rPr>
              <a:t>22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𝑖𝜔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25" dirty="0">
                <a:latin typeface="Cambria Math"/>
                <a:cs typeface="Cambria Math"/>
              </a:rPr>
              <a:t>𝑍</a:t>
            </a:r>
            <a:r>
              <a:rPr sz="1725" spc="-37" baseline="-16908" dirty="0">
                <a:latin typeface="Cambria Math"/>
                <a:cs typeface="Cambria Math"/>
              </a:rPr>
              <a:t>12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spc="10" dirty="0">
                <a:latin typeface="Cambria Math"/>
                <a:cs typeface="Cambria Math"/>
              </a:rPr>
              <a:t>𝑖𝜔</a:t>
            </a:r>
            <a:r>
              <a:rPr sz="2400" spc="187" baseline="1736" dirty="0">
                <a:latin typeface="Cambria Math"/>
                <a:cs typeface="Cambria Math"/>
              </a:rPr>
              <a:t> </a:t>
            </a:r>
            <a:r>
              <a:rPr sz="1600" spc="-95" dirty="0">
                <a:latin typeface="Cambria Math"/>
                <a:cs typeface="Cambria Math"/>
              </a:rPr>
              <a:t>𝐹</a:t>
            </a:r>
            <a:r>
              <a:rPr sz="1725" spc="-142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85490" y="2493390"/>
            <a:ext cx="22529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latin typeface="Cambria Math"/>
                <a:cs typeface="Cambria Math"/>
              </a:rPr>
              <a:t>𝑍</a:t>
            </a:r>
            <a:r>
              <a:rPr sz="1725" spc="-37" baseline="-16908" dirty="0">
                <a:latin typeface="Cambria Math"/>
                <a:cs typeface="Cambria Math"/>
              </a:rPr>
              <a:t>11</a:t>
            </a:r>
            <a:r>
              <a:rPr sz="1725" spc="-3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𝑖𝜔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𝑍</a:t>
            </a:r>
            <a:r>
              <a:rPr sz="1725" spc="37" baseline="-16908" dirty="0">
                <a:latin typeface="Cambria Math"/>
                <a:cs typeface="Cambria Math"/>
              </a:rPr>
              <a:t>22</a:t>
            </a:r>
            <a:r>
              <a:rPr sz="1725" spc="37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𝑖𝜔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−𝑍</a:t>
            </a:r>
            <a:r>
              <a:rPr sz="1725" spc="30" baseline="28985" dirty="0">
                <a:latin typeface="Cambria Math"/>
                <a:cs typeface="Cambria Math"/>
              </a:rPr>
              <a:t>2</a:t>
            </a:r>
            <a:r>
              <a:rPr sz="1725" spc="75" baseline="2415" dirty="0">
                <a:latin typeface="Cambria Math"/>
                <a:cs typeface="Cambria Math"/>
              </a:rPr>
              <a:t> </a:t>
            </a:r>
            <a:r>
              <a:rPr sz="1600" spc="15" dirty="0">
                <a:latin typeface="Cambria Math"/>
                <a:cs typeface="Cambria Math"/>
              </a:rPr>
              <a:t>𝑖𝜔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23590" y="2509138"/>
            <a:ext cx="2174240" cy="0"/>
          </a:xfrm>
          <a:custGeom>
            <a:avLst/>
            <a:gdLst/>
            <a:ahLst/>
            <a:cxnLst/>
            <a:rect l="l" t="t" r="r" b="b"/>
            <a:pathLst>
              <a:path w="2174240">
                <a:moveTo>
                  <a:pt x="0" y="0"/>
                </a:moveTo>
                <a:lnTo>
                  <a:pt x="217411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480436" y="2841116"/>
            <a:ext cx="8845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40" dirty="0">
                <a:latin typeface="Cambria Math"/>
                <a:cs typeface="Cambria Math"/>
              </a:rPr>
              <a:t>𝑋</a:t>
            </a:r>
            <a:r>
              <a:rPr sz="1725" spc="-60" baseline="-16908" dirty="0">
                <a:latin typeface="Cambria Math"/>
                <a:cs typeface="Cambria Math"/>
              </a:rPr>
              <a:t>2</a:t>
            </a:r>
            <a:r>
              <a:rPr sz="1725" spc="-60" baseline="24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𝑖𝜔</a:t>
            </a:r>
            <a:r>
              <a:rPr sz="2400" spc="359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04361" y="2603118"/>
            <a:ext cx="1734820" cy="37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162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12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5"/>
              </a:spcBef>
            </a:pPr>
            <a:r>
              <a:rPr sz="1150" spc="-15" dirty="0">
                <a:latin typeface="Cambria Math"/>
                <a:cs typeface="Cambria Math"/>
              </a:rPr>
              <a:t>−𝑍</a:t>
            </a:r>
            <a:r>
              <a:rPr sz="1425" spc="-22" baseline="-14619" dirty="0">
                <a:latin typeface="Cambria Math"/>
                <a:cs typeface="Cambria Math"/>
              </a:rPr>
              <a:t>12</a:t>
            </a:r>
            <a:r>
              <a:rPr sz="1425" spc="-22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1 </a:t>
            </a:r>
            <a:r>
              <a:rPr sz="1150" spc="-20" dirty="0">
                <a:latin typeface="Cambria Math"/>
                <a:cs typeface="Cambria Math"/>
              </a:rPr>
              <a:t>−𝑍</a:t>
            </a:r>
            <a:r>
              <a:rPr sz="1425" spc="-30" baseline="-14619" dirty="0">
                <a:latin typeface="Cambria Math"/>
                <a:cs typeface="Cambria Math"/>
              </a:rPr>
              <a:t>11</a:t>
            </a:r>
            <a:r>
              <a:rPr sz="1425" spc="-30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725" spc="337" baseline="2415" dirty="0">
                <a:latin typeface="Cambria Math"/>
                <a:cs typeface="Cambria Math"/>
              </a:rPr>
              <a:t> </a:t>
            </a:r>
            <a:r>
              <a:rPr sz="1150" spc="-75" dirty="0">
                <a:latin typeface="Cambria Math"/>
                <a:cs typeface="Cambria Math"/>
              </a:rPr>
              <a:t>𝐹</a:t>
            </a:r>
            <a:r>
              <a:rPr sz="1425" spc="-112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12894" y="3069716"/>
            <a:ext cx="16002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dirty="0">
                <a:latin typeface="Cambria Math"/>
                <a:cs typeface="Cambria Math"/>
              </a:rPr>
              <a:t>12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43402" y="3002661"/>
            <a:ext cx="17653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latin typeface="Cambria Math"/>
                <a:cs typeface="Cambria Math"/>
              </a:rPr>
              <a:t>𝑍</a:t>
            </a:r>
            <a:r>
              <a:rPr sz="1425" spc="-15" baseline="-14619" dirty="0">
                <a:latin typeface="Cambria Math"/>
                <a:cs typeface="Cambria Math"/>
              </a:rPr>
              <a:t>11</a:t>
            </a:r>
            <a:r>
              <a:rPr sz="1425" spc="277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150" spc="-10" dirty="0">
                <a:latin typeface="Cambria Math"/>
                <a:cs typeface="Cambria Math"/>
              </a:rPr>
              <a:t>𝑍</a:t>
            </a:r>
            <a:r>
              <a:rPr sz="1425" spc="-15" baseline="-14619" dirty="0">
                <a:latin typeface="Cambria Math"/>
                <a:cs typeface="Cambria Math"/>
              </a:rPr>
              <a:t>22 </a:t>
            </a:r>
            <a:r>
              <a:rPr sz="1425" spc="-15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725" baseline="24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−𝑍</a:t>
            </a:r>
            <a:r>
              <a:rPr sz="1425" spc="22" baseline="26315" dirty="0">
                <a:latin typeface="Cambria Math"/>
                <a:cs typeface="Cambria Math"/>
              </a:rPr>
              <a:t>2</a:t>
            </a:r>
            <a:r>
              <a:rPr sz="1425" spc="82" baseline="2923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𝑖𝜔</a:t>
            </a:r>
            <a:r>
              <a:rPr sz="1150" spc="-90" dirty="0">
                <a:latin typeface="Cambria Math"/>
                <a:cs typeface="Cambria Math"/>
              </a:rPr>
              <a:t> </a:t>
            </a:r>
            <a:r>
              <a:rPr sz="1725" spc="330" baseline="2415" dirty="0">
                <a:latin typeface="Cambria Math"/>
                <a:cs typeface="Cambria Math"/>
              </a:rPr>
              <a:t> </a:t>
            </a:r>
            <a:endParaRPr sz="1725" baseline="2415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381502" y="3000120"/>
            <a:ext cx="1686560" cy="0"/>
          </a:xfrm>
          <a:custGeom>
            <a:avLst/>
            <a:gdLst/>
            <a:ahLst/>
            <a:cxnLst/>
            <a:rect l="l" t="t" r="r" b="b"/>
            <a:pathLst>
              <a:path w="1686560">
                <a:moveTo>
                  <a:pt x="0" y="0"/>
                </a:moveTo>
                <a:lnTo>
                  <a:pt x="168617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225921" y="2841116"/>
            <a:ext cx="516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15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6</a:t>
            </a:r>
            <a:r>
              <a:rPr sz="1600" spc="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6949" y="3183711"/>
            <a:ext cx="556133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Substituting Eq.(5.62) </a:t>
            </a:r>
            <a:r>
              <a:rPr sz="1600" dirty="0">
                <a:latin typeface="Times New Roman"/>
                <a:cs typeface="Times New Roman"/>
              </a:rPr>
              <a:t>into </a:t>
            </a:r>
            <a:r>
              <a:rPr sz="1600" spc="-10" dirty="0">
                <a:latin typeface="Times New Roman"/>
                <a:cs typeface="Times New Roman"/>
              </a:rPr>
              <a:t>Eq.(5.56), </a:t>
            </a:r>
            <a:r>
              <a:rPr sz="1600" spc="-15" dirty="0">
                <a:latin typeface="Times New Roman"/>
                <a:cs typeface="Times New Roman"/>
              </a:rPr>
              <a:t>we </a:t>
            </a:r>
            <a:r>
              <a:rPr sz="1600" dirty="0">
                <a:latin typeface="Times New Roman"/>
                <a:cs typeface="Times New Roman"/>
              </a:rPr>
              <a:t>obtain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complete  solution </a:t>
            </a:r>
            <a:r>
              <a:rPr sz="1600" spc="-10" dirty="0">
                <a:latin typeface="Times New Roman"/>
                <a:cs typeface="Times New Roman"/>
              </a:rPr>
              <a:t>for </a:t>
            </a:r>
            <a:r>
              <a:rPr sz="1600" spc="-30" dirty="0">
                <a:latin typeface="Cambria Math"/>
                <a:cs typeface="Cambria Math"/>
              </a:rPr>
              <a:t>𝑥</a:t>
            </a:r>
            <a:r>
              <a:rPr sz="1725" spc="-44" baseline="-16908" dirty="0">
                <a:latin typeface="Cambria Math"/>
                <a:cs typeface="Cambria Math"/>
              </a:rPr>
              <a:t>1 </a:t>
            </a:r>
            <a:r>
              <a:rPr sz="1600" spc="10" dirty="0">
                <a:latin typeface="Cambria Math"/>
                <a:cs typeface="Cambria Math"/>
              </a:rPr>
              <a:t>(𝑡)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(𝑡)</a:t>
            </a:r>
            <a:r>
              <a:rPr sz="1600" spc="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67" y="1188465"/>
            <a:ext cx="10731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𝑝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13686" y="1087881"/>
            <a:ext cx="6997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𝑥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494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39517" y="932433"/>
            <a:ext cx="14471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6908" dirty="0">
                <a:latin typeface="Cambria Math"/>
                <a:cs typeface="Cambria Math"/>
              </a:rPr>
              <a:t>𝑜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𝑘</a:t>
            </a:r>
            <a:r>
              <a:rPr sz="1725" spc="52" baseline="24154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Cambria Math"/>
                <a:cs typeface="Cambria Math"/>
              </a:rPr>
              <a:t>𝑐𝜔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2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98622" y="957325"/>
            <a:ext cx="963930" cy="0"/>
          </a:xfrm>
          <a:custGeom>
            <a:avLst/>
            <a:gdLst/>
            <a:ahLst/>
            <a:cxnLst/>
            <a:rect l="l" t="t" r="r" b="b"/>
            <a:pathLst>
              <a:path w="963929">
                <a:moveTo>
                  <a:pt x="0" y="0"/>
                </a:moveTo>
                <a:lnTo>
                  <a:pt x="9634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17013" y="1273810"/>
            <a:ext cx="18961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𝟏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0" dirty="0">
                <a:latin typeface="Cambria Math"/>
                <a:cs typeface="Cambria Math"/>
              </a:rPr>
              <a:t>𝒓</a:t>
            </a:r>
            <a:r>
              <a:rPr sz="1725" spc="60" baseline="24154" dirty="0">
                <a:latin typeface="Cambria Math"/>
                <a:cs typeface="Cambria Math"/>
              </a:rPr>
              <a:t>𝟐</a:t>
            </a:r>
            <a:r>
              <a:rPr sz="1725" spc="60" baseline="2415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2400" spc="54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𝟐𝝃𝒓</a:t>
            </a:r>
            <a:r>
              <a:rPr sz="2400" spc="127" baseline="1736" dirty="0">
                <a:latin typeface="Cambria Math"/>
                <a:cs typeface="Cambria Math"/>
              </a:rPr>
              <a:t> </a:t>
            </a:r>
            <a:r>
              <a:rPr sz="1725" baseline="24154" dirty="0">
                <a:latin typeface="Cambria Math"/>
                <a:cs typeface="Cambria Math"/>
              </a:rPr>
              <a:t>𝟐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7513" y="1298701"/>
            <a:ext cx="1677035" cy="0"/>
          </a:xfrm>
          <a:custGeom>
            <a:avLst/>
            <a:gdLst/>
            <a:ahLst/>
            <a:cxnLst/>
            <a:rect l="l" t="t" r="r" b="b"/>
            <a:pathLst>
              <a:path w="1677035">
                <a:moveTo>
                  <a:pt x="0" y="0"/>
                </a:moveTo>
                <a:lnTo>
                  <a:pt x="16770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55113" y="1246885"/>
            <a:ext cx="1826895" cy="0"/>
          </a:xfrm>
          <a:custGeom>
            <a:avLst/>
            <a:gdLst/>
            <a:ahLst/>
            <a:cxnLst/>
            <a:rect l="l" t="t" r="r" b="b"/>
            <a:pathLst>
              <a:path w="1826895">
                <a:moveTo>
                  <a:pt x="0" y="0"/>
                </a:moveTo>
                <a:lnTo>
                  <a:pt x="18263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83707" y="1188465"/>
            <a:ext cx="104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02582" y="1087881"/>
            <a:ext cx="15919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𝑠𝑖𝑛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 ∅ +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∅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6035" y="1682623"/>
            <a:ext cx="4299585" cy="1877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</a:t>
            </a:r>
            <a:r>
              <a:rPr sz="1600" spc="-5" dirty="0">
                <a:latin typeface="Cambria Math"/>
                <a:cs typeface="Cambria Math"/>
              </a:rPr>
              <a:t>∅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  <a:p>
            <a:pPr marR="739140" algn="r">
              <a:lnSpc>
                <a:spcPts val="1500"/>
              </a:lnSpc>
              <a:spcBef>
                <a:spcPts val="1295"/>
              </a:spcBef>
            </a:pPr>
            <a:r>
              <a:rPr sz="1600" spc="5" dirty="0">
                <a:latin typeface="Cambria Math"/>
                <a:cs typeface="Cambria Math"/>
              </a:rPr>
              <a:t>∅ = </a:t>
            </a:r>
            <a:r>
              <a:rPr sz="1600" spc="10" dirty="0">
                <a:latin typeface="Cambria Math"/>
                <a:cs typeface="Cambria Math"/>
              </a:rPr>
              <a:t>tan</a:t>
            </a:r>
            <a:r>
              <a:rPr sz="1725" spc="15" baseline="28985" dirty="0">
                <a:latin typeface="Cambria Math"/>
                <a:cs typeface="Cambria Math"/>
              </a:rPr>
              <a:t>−1</a:t>
            </a:r>
            <a:r>
              <a:rPr sz="1600" spc="10" dirty="0">
                <a:latin typeface="Cambria Math"/>
                <a:cs typeface="Cambria Math"/>
              </a:rPr>
              <a:t>(</a:t>
            </a:r>
            <a:r>
              <a:rPr sz="2400" u="sng" spc="465" baseline="4166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400" u="sng" baseline="4166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2𝑟𝜉</a:t>
            </a:r>
            <a:r>
              <a:rPr sz="2400" u="sng" spc="-89" baseline="41666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2400" baseline="41666">
              <a:latin typeface="Cambria Math"/>
              <a:cs typeface="Cambria Math"/>
            </a:endParaRPr>
          </a:p>
          <a:p>
            <a:pPr marR="654685" algn="r">
              <a:lnSpc>
                <a:spcPts val="1430"/>
              </a:lnSpc>
            </a:pPr>
            <a:r>
              <a:rPr sz="1600" dirty="0">
                <a:latin typeface="Cambria Math"/>
                <a:cs typeface="Cambria Math"/>
              </a:rPr>
              <a:t>1</a:t>
            </a:r>
            <a:r>
              <a:rPr sz="1600" spc="-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4154" dirty="0">
                <a:latin typeface="Cambria Math"/>
                <a:cs typeface="Cambria Math"/>
              </a:rPr>
              <a:t>2</a:t>
            </a:r>
            <a:r>
              <a:rPr sz="1725" spc="-247" baseline="24154" dirty="0">
                <a:latin typeface="Cambria Math"/>
                <a:cs typeface="Cambria Math"/>
              </a:rPr>
              <a:t> </a:t>
            </a:r>
            <a:r>
              <a:rPr sz="2400" baseline="38194" dirty="0">
                <a:latin typeface="Cambria Math"/>
                <a:cs typeface="Cambria Math"/>
              </a:rPr>
              <a:t>)</a:t>
            </a:r>
            <a:endParaRPr sz="2400" baseline="38194">
              <a:latin typeface="Cambria Math"/>
              <a:cs typeface="Cambria Math"/>
            </a:endParaRPr>
          </a:p>
          <a:p>
            <a:pPr marL="76200">
              <a:lnSpc>
                <a:spcPts val="1850"/>
              </a:lnSpc>
            </a:pPr>
            <a:r>
              <a:rPr sz="1600" spc="-5" dirty="0">
                <a:latin typeface="Times New Roman"/>
                <a:cs typeface="Times New Roman"/>
              </a:rPr>
              <a:t>Equation (4.61)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 in compact form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39573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𝑝</a:t>
            </a:r>
            <a:r>
              <a:rPr sz="1725" spc="-15" baseline="2415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𝑡</a:t>
            </a:r>
            <a:r>
              <a:rPr sz="2400" spc="5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6908" dirty="0">
                <a:latin typeface="Cambria Math"/>
                <a:cs typeface="Cambria Math"/>
              </a:rPr>
              <a:t>0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𝑏 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− ∅ +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</a:t>
            </a:r>
            <a:r>
              <a:rPr sz="1725" spc="-104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4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-40" dirty="0">
                <a:latin typeface="Cambria Math"/>
                <a:cs typeface="Cambria Math"/>
              </a:rPr>
              <a:t>𝛽</a:t>
            </a:r>
            <a:r>
              <a:rPr sz="1725" spc="-60" baseline="-16908" dirty="0">
                <a:latin typeface="Cambria Math"/>
                <a:cs typeface="Cambria Math"/>
              </a:rPr>
              <a:t>𝑏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magnification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factor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4001" y="3865625"/>
            <a:ext cx="104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51226" y="3765041"/>
            <a:ext cx="4432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7495" algn="l"/>
              </a:tabLst>
            </a:pPr>
            <a:r>
              <a:rPr sz="1600" spc="5" dirty="0">
                <a:latin typeface="Cambria Math"/>
                <a:cs typeface="Cambria Math"/>
              </a:rPr>
              <a:t>𝛽	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66388" y="3640200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2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398265" y="3573475"/>
            <a:ext cx="1703070" cy="5994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600" spc="844" dirty="0">
                <a:latin typeface="Cambria Math"/>
                <a:cs typeface="Cambria Math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1 </a:t>
            </a:r>
            <a:r>
              <a:rPr sz="2400" spc="7" baseline="1736" dirty="0">
                <a:latin typeface="Cambria Math"/>
                <a:cs typeface="Cambria Math"/>
              </a:rPr>
              <a:t>+</a:t>
            </a:r>
            <a:r>
              <a:rPr sz="2400" spc="-52" baseline="1736" dirty="0">
                <a:latin typeface="Cambria Math"/>
                <a:cs typeface="Cambria Math"/>
              </a:rPr>
              <a:t> </a:t>
            </a:r>
            <a:r>
              <a:rPr sz="2400" spc="7" baseline="1736" dirty="0">
                <a:latin typeface="Cambria Math"/>
                <a:cs typeface="Cambria Math"/>
              </a:rPr>
              <a:t>(2𝑟𝜉)</a:t>
            </a:r>
            <a:r>
              <a:rPr sz="1725" spc="7" baseline="26570" dirty="0">
                <a:latin typeface="Cambria Math"/>
                <a:cs typeface="Cambria Math"/>
              </a:rPr>
              <a:t>2</a:t>
            </a:r>
            <a:endParaRPr sz="1725" baseline="2657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600" dirty="0">
                <a:latin typeface="Cambria Math"/>
                <a:cs typeface="Cambria Math"/>
              </a:rPr>
              <a:t>(1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4154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)</a:t>
            </a:r>
            <a:r>
              <a:rPr sz="1725" baseline="24154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+</a:t>
            </a:r>
            <a:r>
              <a:rPr sz="1600" spc="-7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(2𝑟𝜉)</a:t>
            </a:r>
            <a:r>
              <a:rPr sz="1725" spc="7" baseline="24154" dirty="0">
                <a:latin typeface="Cambria Math"/>
                <a:cs typeface="Cambria Math"/>
              </a:rPr>
              <a:t>2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436365" y="3923664"/>
            <a:ext cx="1634489" cy="0"/>
          </a:xfrm>
          <a:custGeom>
            <a:avLst/>
            <a:gdLst/>
            <a:ahLst/>
            <a:cxnLst/>
            <a:rect l="l" t="t" r="r" b="b"/>
            <a:pathLst>
              <a:path w="1634489">
                <a:moveTo>
                  <a:pt x="0" y="0"/>
                </a:moveTo>
                <a:lnTo>
                  <a:pt x="16343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34135" y="4147261"/>
            <a:ext cx="5210810" cy="2202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78105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force carried </a:t>
            </a:r>
            <a:r>
              <a:rPr sz="1600" spc="5" dirty="0">
                <a:latin typeface="Times New Roman"/>
                <a:cs typeface="Times New Roman"/>
              </a:rPr>
              <a:t>by the </a:t>
            </a:r>
            <a:r>
              <a:rPr sz="1600" spc="-10" dirty="0">
                <a:latin typeface="Times New Roman"/>
                <a:cs typeface="Times New Roman"/>
              </a:rPr>
              <a:t>support </a:t>
            </a:r>
            <a:r>
              <a:rPr sz="1600" spc="-5" dirty="0">
                <a:latin typeface="Times New Roman"/>
                <a:cs typeface="Times New Roman"/>
              </a:rPr>
              <a:t>can be obtained </a:t>
            </a:r>
            <a:r>
              <a:rPr sz="1600" dirty="0">
                <a:latin typeface="Times New Roman"/>
                <a:cs typeface="Times New Roman"/>
              </a:rPr>
              <a:t>using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free  </a:t>
            </a:r>
            <a:r>
              <a:rPr sz="1600" dirty="0">
                <a:latin typeface="Times New Roman"/>
                <a:cs typeface="Times New Roman"/>
              </a:rPr>
              <a:t>body </a:t>
            </a:r>
            <a:r>
              <a:rPr sz="1600" spc="-5" dirty="0">
                <a:latin typeface="Times New Roman"/>
                <a:cs typeface="Times New Roman"/>
              </a:rPr>
              <a:t>diagram </a:t>
            </a:r>
            <a:r>
              <a:rPr sz="1600" spc="-10" dirty="0">
                <a:latin typeface="Times New Roman"/>
                <a:cs typeface="Times New Roman"/>
              </a:rPr>
              <a:t>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fig. 4.9(b),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57480" algn="ctr">
              <a:lnSpc>
                <a:spcPct val="100000"/>
              </a:lnSpc>
              <a:spcBef>
                <a:spcPts val="219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45" dirty="0">
                <a:latin typeface="Cambria Math"/>
                <a:cs typeface="Cambria Math"/>
              </a:rPr>
              <a:t>𝑘</a:t>
            </a:r>
            <a:r>
              <a:rPr sz="2400" spc="67" baseline="1736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0" dirty="0">
                <a:latin typeface="Cambria Math"/>
                <a:cs typeface="Cambria Math"/>
              </a:rPr>
              <a:t>𝑦</a:t>
            </a:r>
            <a:r>
              <a:rPr sz="2400" spc="1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50" dirty="0">
                <a:latin typeface="Cambria Math"/>
                <a:cs typeface="Cambria Math"/>
              </a:rPr>
              <a:t>𝑐</a:t>
            </a:r>
            <a:r>
              <a:rPr sz="2400" spc="75" baseline="1736" dirty="0">
                <a:latin typeface="Cambria Math"/>
                <a:cs typeface="Cambria Math"/>
              </a:rPr>
              <a:t>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-160" dirty="0">
                <a:latin typeface="Cambria Math"/>
                <a:cs typeface="Cambria Math"/>
              </a:rPr>
              <a:t>𝑦</a:t>
            </a:r>
            <a:r>
              <a:rPr sz="1600" dirty="0">
                <a:latin typeface="Cambria Math"/>
                <a:cs typeface="Cambria Math"/>
              </a:rPr>
              <a:t> </a:t>
            </a:r>
            <a:r>
              <a:rPr sz="1600" spc="-165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Which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equal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0" dirty="0">
                <a:latin typeface="Times New Roman"/>
                <a:cs typeface="Times New Roman"/>
              </a:rPr>
              <a:t>-m</a:t>
            </a:r>
            <a:r>
              <a:rPr sz="1600" spc="-50" dirty="0">
                <a:latin typeface="Cambria Math"/>
                <a:cs typeface="Cambria Math"/>
              </a:rPr>
              <a:t>𝑥</a:t>
            </a:r>
            <a:r>
              <a:rPr sz="1600" spc="24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38100" marR="30480">
              <a:lnSpc>
                <a:spcPct val="112500"/>
              </a:lnSpc>
            </a:pPr>
            <a:r>
              <a:rPr sz="1600" spc="-5" dirty="0">
                <a:latin typeface="Times New Roman"/>
                <a:cs typeface="Times New Roman"/>
              </a:rPr>
              <a:t>The acceleration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obtained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differentiating Eq. (4.63). </a:t>
            </a:r>
            <a:r>
              <a:rPr sz="1600" spc="-80" dirty="0">
                <a:latin typeface="Times New Roman"/>
                <a:cs typeface="Times New Roman"/>
              </a:rPr>
              <a:t>the  </a:t>
            </a:r>
            <a:r>
              <a:rPr sz="1600" spc="-5" dirty="0">
                <a:latin typeface="Times New Roman"/>
                <a:cs typeface="Times New Roman"/>
              </a:rPr>
              <a:t>transmitted force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given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  <a:p>
            <a:pPr marL="157480" algn="ctr">
              <a:lnSpc>
                <a:spcPct val="100000"/>
              </a:lnSpc>
              <a:spcBef>
                <a:spcPts val="265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85" dirty="0">
                <a:latin typeface="Cambria Math"/>
                <a:cs typeface="Cambria Math"/>
              </a:rPr>
              <a:t>𝑚𝑌</a:t>
            </a:r>
            <a:r>
              <a:rPr sz="1725" spc="-127" baseline="-16908" dirty="0">
                <a:latin typeface="Cambria Math"/>
                <a:cs typeface="Cambria Math"/>
              </a:rPr>
              <a:t>𝑜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𝑏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sin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 ∅ +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</a:t>
            </a:r>
            <a:r>
              <a:rPr sz="1725" spc="-127" baseline="-16908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1610995">
              <a:lnSpc>
                <a:spcPct val="100000"/>
              </a:lnSpc>
              <a:spcBef>
                <a:spcPts val="219"/>
              </a:spcBef>
            </a:pPr>
            <a:r>
              <a:rPr sz="1600" dirty="0">
                <a:latin typeface="Cambria Math"/>
                <a:cs typeface="Cambria Math"/>
              </a:rPr>
              <a:t>𝑘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12185" y="6478270"/>
            <a:ext cx="1098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𝑛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46577" y="6304533"/>
            <a:ext cx="3130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44" baseline="-20833" dirty="0">
                <a:latin typeface="Cambria Math"/>
                <a:cs typeface="Cambria Math"/>
              </a:rPr>
              <a:t>𝜔</a:t>
            </a:r>
            <a:r>
              <a:rPr sz="1150" spc="3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84677" y="6393433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820159" y="6216141"/>
            <a:ext cx="1066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56609" y="6335014"/>
            <a:ext cx="20288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885" algn="l"/>
                <a:tab pos="1936750" algn="l"/>
              </a:tabLst>
            </a:pPr>
            <a:r>
              <a:rPr sz="1150" dirty="0">
                <a:latin typeface="Cambria Math"/>
                <a:cs typeface="Cambria Math"/>
              </a:rPr>
              <a:t>𝑜	𝑏	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48508" y="6237477"/>
            <a:ext cx="29432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5470" algn="l"/>
                <a:tab pos="1409065" algn="l"/>
              </a:tabLst>
            </a:pP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600" dirty="0">
                <a:latin typeface="Cambria Math"/>
                <a:cs typeface="Cambria Math"/>
              </a:rPr>
              <a:t>𝑌</a:t>
            </a:r>
            <a:r>
              <a:rPr sz="1600" spc="14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𝛽 </a:t>
            </a:r>
            <a:r>
              <a:rPr sz="1600" spc="5" dirty="0">
                <a:latin typeface="Cambria Math"/>
                <a:cs typeface="Cambria Math"/>
              </a:rPr>
              <a:t> 𝜔	</a:t>
            </a:r>
            <a:r>
              <a:rPr sz="1600" dirty="0">
                <a:latin typeface="Cambria Math"/>
                <a:cs typeface="Cambria Math"/>
              </a:rPr>
              <a:t>𝑠𝑖𝑛</a:t>
            </a:r>
            <a:r>
              <a:rPr sz="2400" baseline="3472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 ∅ +</a:t>
            </a:r>
            <a:r>
              <a:rPr sz="1600" spc="-8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∅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2400" spc="472" baseline="3472" dirty="0">
                <a:latin typeface="Cambria Math"/>
                <a:cs typeface="Cambria Math"/>
              </a:rPr>
              <a:t> </a:t>
            </a:r>
            <a:endParaRPr sz="2400" baseline="3472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34135" y="6644081"/>
            <a:ext cx="5031740" cy="8369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36550" algn="ctr">
              <a:lnSpc>
                <a:spcPct val="100000"/>
              </a:lnSpc>
              <a:spcBef>
                <a:spcPts val="290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6908" dirty="0">
                <a:latin typeface="Cambria Math"/>
                <a:cs typeface="Cambria Math"/>
              </a:rPr>
              <a:t>𝑜 </a:t>
            </a:r>
            <a:r>
              <a:rPr sz="1600" dirty="0">
                <a:latin typeface="Cambria Math"/>
                <a:cs typeface="Cambria Math"/>
              </a:rPr>
              <a:t>𝑘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𝑏 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-5" dirty="0">
                <a:latin typeface="Cambria Math"/>
                <a:cs typeface="Cambria Math"/>
              </a:rPr>
              <a:t>𝑠𝑖𝑛</a:t>
            </a:r>
            <a:r>
              <a:rPr sz="2400" spc="-7" baseline="1736" dirty="0">
                <a:latin typeface="Cambria Math"/>
                <a:cs typeface="Cambria Math"/>
              </a:rPr>
              <a:t>  </a:t>
            </a:r>
            <a:r>
              <a:rPr sz="1600" spc="5" dirty="0">
                <a:latin typeface="Cambria Math"/>
                <a:cs typeface="Cambria Math"/>
              </a:rPr>
              <a:t>𝜔𝑡 − ∅ +</a:t>
            </a:r>
            <a:r>
              <a:rPr sz="1600" spc="-1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725" baseline="-16908" dirty="0">
                <a:latin typeface="Cambria Math"/>
                <a:cs typeface="Cambria Math"/>
              </a:rPr>
              <a:t>𝑏</a:t>
            </a:r>
            <a:r>
              <a:rPr sz="1725" spc="-127" baseline="-16908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  <a:p>
            <a:pPr marL="38100" marR="30480">
              <a:lnSpc>
                <a:spcPts val="2160"/>
              </a:lnSpc>
              <a:spcBef>
                <a:spcPts val="6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Times New Roman"/>
                <a:cs typeface="Times New Roman"/>
              </a:rPr>
              <a:t>r = </a:t>
            </a:r>
            <a:r>
              <a:rPr sz="1600" spc="-5" dirty="0">
                <a:latin typeface="Cambria Math"/>
                <a:cs typeface="Cambria Math"/>
              </a:rPr>
              <a:t>𝜔/𝜔</a:t>
            </a:r>
            <a:r>
              <a:rPr sz="1725" spc="-7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Times New Roman"/>
                <a:cs typeface="Times New Roman"/>
              </a:rPr>
              <a:t>is the </a:t>
            </a:r>
            <a:r>
              <a:rPr sz="1600" spc="-5" dirty="0">
                <a:latin typeface="Times New Roman"/>
                <a:cs typeface="Times New Roman"/>
              </a:rPr>
              <a:t>frequency </a:t>
            </a:r>
            <a:r>
              <a:rPr sz="1600" dirty="0">
                <a:latin typeface="Times New Roman"/>
                <a:cs typeface="Times New Roman"/>
              </a:rPr>
              <a:t>ratio . </a:t>
            </a:r>
            <a:r>
              <a:rPr sz="1600" spc="-5" dirty="0">
                <a:latin typeface="Times New Roman"/>
                <a:cs typeface="Times New Roman"/>
              </a:rPr>
              <a:t>using Eq.(4.61), the  force </a:t>
            </a:r>
            <a:r>
              <a:rPr sz="1600" dirty="0">
                <a:latin typeface="Times New Roman"/>
                <a:cs typeface="Times New Roman"/>
              </a:rPr>
              <a:t>transmited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spc="-10" dirty="0">
                <a:latin typeface="Times New Roman"/>
                <a:cs typeface="Times New Roman"/>
              </a:rPr>
              <a:t>support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85950" y="7588122"/>
            <a:ext cx="10610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105" dirty="0">
                <a:latin typeface="Cambria Math"/>
                <a:cs typeface="Cambria Math"/>
              </a:rPr>
              <a:t>𝐹</a:t>
            </a:r>
            <a:r>
              <a:rPr sz="1725" spc="-157" baseline="-16908" dirty="0">
                <a:latin typeface="Cambria Math"/>
                <a:cs typeface="Cambria Math"/>
              </a:rPr>
              <a:t>1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35" dirty="0">
                <a:latin typeface="Cambria Math"/>
                <a:cs typeface="Cambria Math"/>
              </a:rPr>
              <a:t>𝑌</a:t>
            </a:r>
            <a:r>
              <a:rPr sz="1725" spc="-202" baseline="-16908" dirty="0">
                <a:latin typeface="Cambria Math"/>
                <a:cs typeface="Cambria Math"/>
              </a:rPr>
              <a:t>𝑜 </a:t>
            </a:r>
            <a:r>
              <a:rPr sz="1600" dirty="0">
                <a:latin typeface="Cambria Math"/>
                <a:cs typeface="Cambria Math"/>
              </a:rPr>
              <a:t>𝑘</a:t>
            </a:r>
            <a:r>
              <a:rPr sz="1600" spc="-65" dirty="0">
                <a:latin typeface="Cambria Math"/>
                <a:cs typeface="Cambria Math"/>
              </a:rPr>
              <a:t> </a:t>
            </a:r>
            <a:r>
              <a:rPr sz="1600" spc="-45" dirty="0">
                <a:latin typeface="Cambria Math"/>
                <a:cs typeface="Cambria Math"/>
              </a:rPr>
              <a:t>𝛽</a:t>
            </a:r>
            <a:r>
              <a:rPr sz="1725" spc="-67" baseline="-16908" dirty="0">
                <a:latin typeface="Cambria Math"/>
                <a:cs typeface="Cambria Math"/>
              </a:rPr>
              <a:t>𝑏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20645" y="7527163"/>
            <a:ext cx="9734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𝑟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950" spc="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1+(2𝜉𝑟</a:t>
            </a:r>
            <a:r>
              <a:rPr sz="1150" spc="-204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33445" y="7550530"/>
            <a:ext cx="634365" cy="0"/>
          </a:xfrm>
          <a:custGeom>
            <a:avLst/>
            <a:gdLst/>
            <a:ahLst/>
            <a:cxnLst/>
            <a:rect l="l" t="t" r="r" b="b"/>
            <a:pathLst>
              <a:path w="634364">
                <a:moveTo>
                  <a:pt x="0" y="0"/>
                </a:moveTo>
                <a:lnTo>
                  <a:pt x="63398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468245" y="7758810"/>
            <a:ext cx="12782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(1−𝑟</a:t>
            </a:r>
            <a:r>
              <a:rPr sz="1425" spc="30" baseline="20467" dirty="0">
                <a:latin typeface="Cambria Math"/>
                <a:cs typeface="Cambria Math"/>
              </a:rPr>
              <a:t>2</a:t>
            </a:r>
            <a:r>
              <a:rPr sz="1425" spc="-202" baseline="20467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)</a:t>
            </a:r>
            <a:r>
              <a:rPr sz="1425" spc="15" baseline="20467" dirty="0">
                <a:latin typeface="Cambria Math"/>
                <a:cs typeface="Cambria Math"/>
              </a:rPr>
              <a:t>2</a:t>
            </a:r>
            <a:r>
              <a:rPr sz="1150" spc="10" dirty="0">
                <a:latin typeface="Cambria Math"/>
                <a:cs typeface="Cambria Math"/>
              </a:rPr>
              <a:t>+(2𝜉𝑟</a:t>
            </a:r>
            <a:r>
              <a:rPr sz="1150" spc="-12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16073" y="7782179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985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06345" y="7747127"/>
            <a:ext cx="1210945" cy="0"/>
          </a:xfrm>
          <a:custGeom>
            <a:avLst/>
            <a:gdLst/>
            <a:ahLst/>
            <a:cxnLst/>
            <a:rect l="l" t="t" r="r" b="b"/>
            <a:pathLst>
              <a:path w="1210945">
                <a:moveTo>
                  <a:pt x="0" y="0"/>
                </a:moveTo>
                <a:lnTo>
                  <a:pt x="12106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073141" y="7688706"/>
            <a:ext cx="1047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37864" y="7588122"/>
            <a:ext cx="15462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𝑠𝑖𝑛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 − ∅ +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∅ 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2400" spc="47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59535" y="8750883"/>
            <a:ext cx="5191760" cy="1104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motion </a:t>
            </a:r>
            <a:r>
              <a:rPr sz="1600" spc="-5" dirty="0">
                <a:latin typeface="Times New Roman"/>
                <a:cs typeface="Times New Roman"/>
              </a:rPr>
              <a:t>of the mass relative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spc="-5" dirty="0">
                <a:latin typeface="Times New Roman"/>
                <a:cs typeface="Times New Roman"/>
              </a:rPr>
              <a:t>the support </a:t>
            </a:r>
            <a:r>
              <a:rPr sz="1600" spc="-10" dirty="0">
                <a:latin typeface="Times New Roman"/>
                <a:cs typeface="Times New Roman"/>
              </a:rPr>
              <a:t>denoted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dirty="0">
                <a:latin typeface="Times New Roman"/>
                <a:cs typeface="Times New Roman"/>
              </a:rPr>
              <a:t>z can 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written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121920" algn="ctr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𝑧 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13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𝑦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2345055" algn="l"/>
              </a:tabLst>
            </a:pPr>
            <a:r>
              <a:rPr sz="1600" spc="-10" dirty="0">
                <a:latin typeface="Times New Roman"/>
                <a:cs typeface="Times New Roman"/>
              </a:rPr>
              <a:t>And	</a:t>
            </a:r>
            <a:r>
              <a:rPr sz="1600" spc="-60" dirty="0">
                <a:latin typeface="Cambria Math"/>
                <a:cs typeface="Cambria Math"/>
              </a:rPr>
              <a:t>𝑧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30" dirty="0">
                <a:latin typeface="Cambria Math"/>
                <a:cs typeface="Cambria Math"/>
              </a:rPr>
              <a:t> </a:t>
            </a:r>
            <a:r>
              <a:rPr sz="1600" spc="-160" dirty="0">
                <a:latin typeface="Cambria Math"/>
                <a:cs typeface="Cambria Math"/>
              </a:rPr>
              <a:t>𝑦</a:t>
            </a:r>
            <a:endParaRPr sz="1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135" y="857453"/>
            <a:ext cx="4486910" cy="13855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r>
              <a:rPr sz="1600" spc="-5" dirty="0">
                <a:latin typeface="Times New Roman"/>
                <a:cs typeface="Times New Roman"/>
              </a:rPr>
              <a:t>Equation (4.56)can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rewritten </a:t>
            </a:r>
            <a:r>
              <a:rPr sz="1600" spc="-5" dirty="0">
                <a:latin typeface="Times New Roman"/>
                <a:cs typeface="Times New Roman"/>
              </a:rPr>
              <a:t>in terms of </a:t>
            </a:r>
            <a:r>
              <a:rPr sz="1600" dirty="0">
                <a:latin typeface="Times New Roman"/>
                <a:cs typeface="Times New Roman"/>
              </a:rPr>
              <a:t>z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20" dirty="0">
                <a:latin typeface="Cambria Math"/>
                <a:cs typeface="Cambria Math"/>
              </a:rPr>
              <a:t>𝑚</a:t>
            </a:r>
            <a:r>
              <a:rPr sz="2400" spc="30" baseline="1736" dirty="0">
                <a:latin typeface="Cambria Math"/>
                <a:cs typeface="Cambria Math"/>
              </a:rPr>
              <a:t> </a:t>
            </a:r>
            <a:r>
              <a:rPr sz="1600" spc="-60" dirty="0">
                <a:latin typeface="Cambria Math"/>
                <a:cs typeface="Cambria Math"/>
              </a:rPr>
              <a:t>𝑧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155" dirty="0">
                <a:latin typeface="Cambria Math"/>
                <a:cs typeface="Cambria Math"/>
              </a:rPr>
              <a:t>𝑦</a:t>
            </a:r>
            <a:r>
              <a:rPr sz="2400" spc="-232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− − </a:t>
            </a:r>
            <a:r>
              <a:rPr sz="1600" dirty="0">
                <a:latin typeface="Cambria Math"/>
                <a:cs typeface="Cambria Math"/>
              </a:rPr>
              <a:t>𝑘𝑧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7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𝑐𝑧</a:t>
            </a:r>
            <a:r>
              <a:rPr sz="160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600" spc="-5" dirty="0">
                <a:latin typeface="Times New Roman"/>
                <a:cs typeface="Times New Roman"/>
              </a:rPr>
              <a:t>Which can </a:t>
            </a:r>
            <a:r>
              <a:rPr sz="1600" spc="5" dirty="0">
                <a:latin typeface="Times New Roman"/>
                <a:cs typeface="Times New Roman"/>
              </a:rPr>
              <a:t>be </a:t>
            </a:r>
            <a:r>
              <a:rPr sz="1600" spc="-10" dirty="0">
                <a:latin typeface="Times New Roman"/>
                <a:cs typeface="Times New Roman"/>
              </a:rPr>
              <a:t>rewritten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sz="1600" spc="-60" dirty="0">
                <a:latin typeface="Cambria Math"/>
                <a:cs typeface="Cambria Math"/>
              </a:rPr>
              <a:t>𝑧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-5" dirty="0">
                <a:latin typeface="Cambria Math"/>
                <a:cs typeface="Cambria Math"/>
              </a:rPr>
              <a:t>𝑐𝑧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𝑘𝑧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45" dirty="0">
                <a:latin typeface="Cambria Math"/>
                <a:cs typeface="Cambria Math"/>
              </a:rPr>
              <a:t>−𝑚𝑦</a:t>
            </a:r>
            <a:r>
              <a:rPr sz="1600" spc="2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75" dirty="0">
                <a:latin typeface="Cambria Math"/>
                <a:cs typeface="Cambria Math"/>
              </a:rPr>
              <a:t>𝑚𝑌</a:t>
            </a:r>
            <a:r>
              <a:rPr sz="1725" spc="-112" baseline="-16908" dirty="0">
                <a:latin typeface="Cambria Math"/>
                <a:cs typeface="Cambria Math"/>
              </a:rPr>
              <a:t>0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sin𝜔</a:t>
            </a:r>
            <a:r>
              <a:rPr sz="1600" spc="-170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𝑡</a:t>
            </a:r>
            <a:r>
              <a:rPr sz="2400" baseline="5208" dirty="0">
                <a:latin typeface="Cambria Math"/>
                <a:cs typeface="Cambria Math"/>
              </a:rPr>
              <a:t> </a:t>
            </a:r>
            <a:endParaRPr sz="2400" baseline="5208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The particular solution of this differential </a:t>
            </a:r>
            <a:r>
              <a:rPr sz="1600" spc="-10" dirty="0">
                <a:latin typeface="Times New Roman"/>
                <a:cs typeface="Times New Roman"/>
              </a:rPr>
              <a:t>equation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535" y="2325750"/>
            <a:ext cx="336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𝑧</a:t>
            </a:r>
            <a:r>
              <a:rPr sz="1600" spc="3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47723" y="2519806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98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37995" y="2484754"/>
            <a:ext cx="1214120" cy="0"/>
          </a:xfrm>
          <a:custGeom>
            <a:avLst/>
            <a:gdLst/>
            <a:ahLst/>
            <a:cxnLst/>
            <a:rect l="l" t="t" r="r" b="b"/>
            <a:pathLst>
              <a:path w="1214120">
                <a:moveTo>
                  <a:pt x="0" y="0"/>
                </a:moveTo>
                <a:lnTo>
                  <a:pt x="121371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70913" y="2264790"/>
            <a:ext cx="311150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760980" algn="l"/>
              </a:tabLst>
            </a:pPr>
            <a:r>
              <a:rPr sz="1150" dirty="0">
                <a:latin typeface="Cambria Math"/>
                <a:cs typeface="Cambria Math"/>
              </a:rPr>
              <a:t>𝑚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150" spc="-85" dirty="0">
                <a:latin typeface="Cambria Math"/>
                <a:cs typeface="Cambria Math"/>
              </a:rPr>
              <a:t>𝑌</a:t>
            </a:r>
            <a:r>
              <a:rPr sz="1425" spc="-127" baseline="-14619" dirty="0">
                <a:latin typeface="Cambria Math"/>
                <a:cs typeface="Cambria Math"/>
              </a:rPr>
              <a:t>0 </a:t>
            </a:r>
            <a:r>
              <a:rPr sz="1150" dirty="0">
                <a:latin typeface="Cambria Math"/>
                <a:cs typeface="Cambria Math"/>
              </a:rPr>
              <a:t>𝜔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7" baseline="26315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/𝑘	</a:t>
            </a:r>
            <a:r>
              <a:rPr sz="1150" spc="-85" dirty="0">
                <a:latin typeface="Cambria Math"/>
                <a:cs typeface="Cambria Math"/>
              </a:rPr>
              <a:t>𝑌</a:t>
            </a:r>
            <a:r>
              <a:rPr sz="1425" spc="-127" baseline="-14619" dirty="0">
                <a:latin typeface="Cambria Math"/>
                <a:cs typeface="Cambria Math"/>
              </a:rPr>
              <a:t>0 </a:t>
            </a:r>
            <a:r>
              <a:rPr sz="1150" dirty="0">
                <a:latin typeface="Cambria Math"/>
                <a:cs typeface="Cambria Math"/>
              </a:rPr>
              <a:t>𝑟</a:t>
            </a:r>
            <a:r>
              <a:rPr sz="1150" spc="-19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7195" y="2496438"/>
            <a:ext cx="384682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590165" algn="l"/>
              </a:tabLst>
            </a:pPr>
            <a:r>
              <a:rPr sz="1150" spc="60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2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+(2𝑟𝜉</a:t>
            </a:r>
            <a:r>
              <a:rPr sz="1150" spc="-8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	</a:t>
            </a: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95" baseline="20467" dirty="0">
                <a:latin typeface="Cambria Math"/>
                <a:cs typeface="Cambria Math"/>
              </a:rPr>
              <a:t> </a:t>
            </a:r>
            <a:r>
              <a:rPr sz="1150" spc="-10" dirty="0">
                <a:latin typeface="Cambria Math"/>
                <a:cs typeface="Cambria Math"/>
              </a:rPr>
              <a:t>)</a:t>
            </a:r>
            <a:r>
              <a:rPr sz="1425" spc="-15" baseline="20467" dirty="0">
                <a:latin typeface="Cambria Math"/>
                <a:cs typeface="Cambria Math"/>
              </a:rPr>
              <a:t>2</a:t>
            </a:r>
            <a:r>
              <a:rPr sz="1425" spc="-187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+(2𝑟𝜉</a:t>
            </a:r>
            <a:r>
              <a:rPr sz="1150" spc="-10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87596" y="2519806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98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77867" y="2484754"/>
            <a:ext cx="1214120" cy="0"/>
          </a:xfrm>
          <a:custGeom>
            <a:avLst/>
            <a:gdLst/>
            <a:ahLst/>
            <a:cxnLst/>
            <a:rect l="l" t="t" r="r" b="b"/>
            <a:pathLst>
              <a:path w="1214120">
                <a:moveTo>
                  <a:pt x="0" y="0"/>
                </a:moveTo>
                <a:lnTo>
                  <a:pt x="121371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72561" y="2325750"/>
            <a:ext cx="35953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52065" algn="l"/>
              </a:tabLst>
            </a:pPr>
            <a:r>
              <a:rPr sz="1600" dirty="0">
                <a:latin typeface="Cambria Math"/>
                <a:cs typeface="Cambria Math"/>
              </a:rPr>
              <a:t>sin</a:t>
            </a:r>
            <a:r>
              <a:rPr sz="2400" baseline="1736" dirty="0">
                <a:latin typeface="Cambria Math"/>
                <a:cs typeface="Cambria Math"/>
              </a:rPr>
              <a:t>  </a:t>
            </a:r>
            <a:r>
              <a:rPr sz="1600" spc="5" dirty="0">
                <a:latin typeface="Cambria Math"/>
                <a:cs typeface="Cambria Math"/>
              </a:rPr>
              <a:t>𝜔𝑡 −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2400" baseline="1736" dirty="0">
                <a:latin typeface="Cambria Math"/>
                <a:cs typeface="Cambria Math"/>
              </a:rPr>
              <a:t>  </a:t>
            </a:r>
            <a:r>
              <a:rPr sz="2400" spc="75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	</a:t>
            </a:r>
            <a:r>
              <a:rPr sz="1600" dirty="0">
                <a:latin typeface="Cambria Math"/>
                <a:cs typeface="Cambria Math"/>
              </a:rPr>
              <a:t>sin(𝜔𝑡 </a:t>
            </a:r>
            <a:r>
              <a:rPr sz="1600" spc="5" dirty="0">
                <a:latin typeface="Cambria Math"/>
                <a:cs typeface="Cambria Math"/>
              </a:rPr>
              <a:t>−</a:t>
            </a:r>
            <a:r>
              <a:rPr sz="1600" spc="-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∅)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1435" y="2975228"/>
            <a:ext cx="5287010" cy="2426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Where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phase </a:t>
            </a:r>
            <a:r>
              <a:rPr sz="1600" spc="-5" dirty="0">
                <a:latin typeface="Times New Roman"/>
                <a:cs typeface="Times New Roman"/>
              </a:rPr>
              <a:t>angle </a:t>
            </a:r>
            <a:r>
              <a:rPr sz="1600" dirty="0">
                <a:latin typeface="Cambria Math"/>
                <a:cs typeface="Cambria Math"/>
              </a:rPr>
              <a:t>∅</a:t>
            </a:r>
            <a:r>
              <a:rPr sz="1600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defined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equation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(4.62).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Example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4.9</a:t>
            </a:r>
            <a:endParaRPr sz="1600">
              <a:latin typeface="Times New Roman"/>
              <a:cs typeface="Times New Roman"/>
            </a:endParaRPr>
          </a:p>
          <a:p>
            <a:pPr marL="50800" marR="196215">
              <a:lnSpc>
                <a:spcPct val="110000"/>
              </a:lnSpc>
            </a:pPr>
            <a:r>
              <a:rPr sz="1600" spc="5" dirty="0">
                <a:latin typeface="Times New Roman"/>
                <a:cs typeface="Times New Roman"/>
              </a:rPr>
              <a:t>A 50 kg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attached </a:t>
            </a:r>
            <a:r>
              <a:rPr sz="1600" spc="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a base </a:t>
            </a:r>
            <a:r>
              <a:rPr sz="1600" spc="-10" dirty="0">
                <a:latin typeface="Times New Roman"/>
                <a:cs typeface="Times New Roman"/>
              </a:rPr>
              <a:t>through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spring in</a:t>
            </a:r>
            <a:r>
              <a:rPr sz="1600" spc="-1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parallel  with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damper </a:t>
            </a:r>
            <a:r>
              <a:rPr sz="1600" spc="-10" dirty="0">
                <a:latin typeface="Times New Roman"/>
                <a:cs typeface="Times New Roman"/>
              </a:rPr>
              <a:t>as shown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fig. 4.10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base </a:t>
            </a:r>
            <a:r>
              <a:rPr sz="1600" spc="-10" dirty="0">
                <a:latin typeface="Times New Roman"/>
                <a:cs typeface="Times New Roman"/>
              </a:rPr>
              <a:t>undergoes </a:t>
            </a:r>
            <a:r>
              <a:rPr sz="1600" dirty="0">
                <a:latin typeface="Times New Roman"/>
                <a:cs typeface="Times New Roman"/>
              </a:rPr>
              <a:t>a  harmonic </a:t>
            </a:r>
            <a:r>
              <a:rPr sz="1600" spc="-5" dirty="0">
                <a:latin typeface="Times New Roman"/>
                <a:cs typeface="Times New Roman"/>
              </a:rPr>
              <a:t>excitation of y(t)=0.20 sin </a:t>
            </a:r>
            <a:r>
              <a:rPr sz="1600" dirty="0">
                <a:latin typeface="Times New Roman"/>
                <a:cs typeface="Times New Roman"/>
              </a:rPr>
              <a:t>30t . </a:t>
            </a:r>
            <a:r>
              <a:rPr sz="1600" spc="-5" dirty="0">
                <a:latin typeface="Times New Roman"/>
                <a:cs typeface="Times New Roman"/>
              </a:rPr>
              <a:t>The stiffness of the  </a:t>
            </a:r>
            <a:r>
              <a:rPr sz="1600" dirty="0">
                <a:latin typeface="Times New Roman"/>
                <a:cs typeface="Times New Roman"/>
              </a:rPr>
              <a:t>spring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3*10</a:t>
            </a:r>
            <a:r>
              <a:rPr sz="1575" baseline="39682" dirty="0">
                <a:latin typeface="Times New Roman"/>
                <a:cs typeface="Times New Roman"/>
              </a:rPr>
              <a:t>4 </a:t>
            </a:r>
            <a:r>
              <a:rPr sz="1600" spc="-5" dirty="0">
                <a:latin typeface="Times New Roman"/>
                <a:cs typeface="Times New Roman"/>
              </a:rPr>
              <a:t>and the damping </a:t>
            </a:r>
            <a:r>
              <a:rPr sz="1600" spc="-10" dirty="0">
                <a:latin typeface="Times New Roman"/>
                <a:cs typeface="Times New Roman"/>
              </a:rPr>
              <a:t>constant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200</a:t>
            </a:r>
            <a:r>
              <a:rPr sz="1600" spc="-1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Ns/m.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ts val="2140"/>
              </a:lnSpc>
              <a:spcBef>
                <a:spcPts val="80"/>
              </a:spcBef>
            </a:pPr>
            <a:r>
              <a:rPr sz="1600" spc="-5" dirty="0">
                <a:latin typeface="Times New Roman"/>
                <a:cs typeface="Times New Roman"/>
              </a:rPr>
              <a:t>Determine </a:t>
            </a:r>
            <a:r>
              <a:rPr sz="1600" dirty="0">
                <a:latin typeface="Times New Roman"/>
                <a:cs typeface="Times New Roman"/>
              </a:rPr>
              <a:t>(a)the </a:t>
            </a:r>
            <a:r>
              <a:rPr sz="1600" spc="-5" dirty="0">
                <a:latin typeface="Times New Roman"/>
                <a:cs typeface="Times New Roman"/>
              </a:rPr>
              <a:t>amplitude of the mass's absolute displacement  relative </a:t>
            </a:r>
            <a:r>
              <a:rPr sz="1600" spc="5" dirty="0">
                <a:latin typeface="Times New Roman"/>
                <a:cs typeface="Times New Roman"/>
              </a:rPr>
              <a:t>to its </a:t>
            </a:r>
            <a:r>
              <a:rPr sz="1600" dirty="0">
                <a:latin typeface="Times New Roman"/>
                <a:cs typeface="Times New Roman"/>
              </a:rPr>
              <a:t>base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6870" y="7589531"/>
            <a:ext cx="10223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55"/>
              </a:lnSpc>
            </a:pPr>
            <a:r>
              <a:rPr sz="1600" b="1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5335" y="7554594"/>
            <a:ext cx="1619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i="1" spc="5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9535" y="8362568"/>
            <a:ext cx="3061970" cy="1069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y(t)=0.20sin30t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latin typeface="Times New Roman"/>
                <a:cs typeface="Times New Roman"/>
              </a:rPr>
              <a:t>solution </a:t>
            </a:r>
            <a:r>
              <a:rPr sz="1600" b="1" i="1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600" i="1" spc="-5" dirty="0">
                <a:latin typeface="Times New Roman"/>
                <a:cs typeface="Times New Roman"/>
              </a:rPr>
              <a:t>the natural frequency of </a:t>
            </a:r>
            <a:r>
              <a:rPr sz="1600" i="1" spc="-10" dirty="0">
                <a:latin typeface="Times New Roman"/>
                <a:cs typeface="Times New Roman"/>
              </a:rPr>
              <a:t>the </a:t>
            </a:r>
            <a:r>
              <a:rPr sz="1600" i="1" dirty="0">
                <a:latin typeface="Times New Roman"/>
                <a:cs typeface="Times New Roman"/>
              </a:rPr>
              <a:t>system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600" i="1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68014" y="7969250"/>
            <a:ext cx="361315" cy="74295"/>
          </a:xfrm>
          <a:custGeom>
            <a:avLst/>
            <a:gdLst/>
            <a:ahLst/>
            <a:cxnLst/>
            <a:rect l="l" t="t" r="r" b="b"/>
            <a:pathLst>
              <a:path w="361314" h="74295">
                <a:moveTo>
                  <a:pt x="0" y="0"/>
                </a:moveTo>
                <a:lnTo>
                  <a:pt x="361314" y="74294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49445" y="8114029"/>
            <a:ext cx="635" cy="149860"/>
          </a:xfrm>
          <a:custGeom>
            <a:avLst/>
            <a:gdLst/>
            <a:ahLst/>
            <a:cxnLst/>
            <a:rect l="l" t="t" r="r" b="b"/>
            <a:pathLst>
              <a:path w="635" h="149859">
                <a:moveTo>
                  <a:pt x="634" y="149859"/>
                </a:moveTo>
                <a:lnTo>
                  <a:pt x="0" y="0"/>
                </a:lnTo>
              </a:path>
            </a:pathLst>
          </a:custGeom>
          <a:ln w="952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70020" y="8114029"/>
            <a:ext cx="10160" cy="149225"/>
          </a:xfrm>
          <a:custGeom>
            <a:avLst/>
            <a:gdLst/>
            <a:ahLst/>
            <a:cxnLst/>
            <a:rect l="l" t="t" r="r" b="b"/>
            <a:pathLst>
              <a:path w="10160" h="149225">
                <a:moveTo>
                  <a:pt x="5079" y="-4762"/>
                </a:moveTo>
                <a:lnTo>
                  <a:pt x="5079" y="153987"/>
                </a:lnTo>
              </a:path>
            </a:pathLst>
          </a:custGeom>
          <a:ln w="1968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80179" y="8263890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95445" y="8263890"/>
            <a:ext cx="0" cy="478790"/>
          </a:xfrm>
          <a:custGeom>
            <a:avLst/>
            <a:gdLst/>
            <a:ahLst/>
            <a:cxnLst/>
            <a:rect l="l" t="t" r="r" b="b"/>
            <a:pathLst>
              <a:path h="478790">
                <a:moveTo>
                  <a:pt x="0" y="0"/>
                </a:moveTo>
                <a:lnTo>
                  <a:pt x="0" y="47879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04514" y="8043544"/>
            <a:ext cx="434975" cy="419100"/>
          </a:xfrm>
          <a:custGeom>
            <a:avLst/>
            <a:gdLst/>
            <a:ahLst/>
            <a:cxnLst/>
            <a:rect l="l" t="t" r="r" b="b"/>
            <a:pathLst>
              <a:path w="434975" h="419100">
                <a:moveTo>
                  <a:pt x="434975" y="0"/>
                </a:moveTo>
                <a:lnTo>
                  <a:pt x="0" y="114934"/>
                </a:lnTo>
                <a:lnTo>
                  <a:pt x="434975" y="219709"/>
                </a:lnTo>
                <a:lnTo>
                  <a:pt x="0" y="333374"/>
                </a:lnTo>
                <a:lnTo>
                  <a:pt x="434975" y="419099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7539" y="8463279"/>
            <a:ext cx="361315" cy="279400"/>
          </a:xfrm>
          <a:custGeom>
            <a:avLst/>
            <a:gdLst/>
            <a:ahLst/>
            <a:cxnLst/>
            <a:rect l="l" t="t" r="r" b="b"/>
            <a:pathLst>
              <a:path w="361314" h="279400">
                <a:moveTo>
                  <a:pt x="361314" y="0"/>
                </a:moveTo>
                <a:lnTo>
                  <a:pt x="0" y="84454"/>
                </a:lnTo>
                <a:lnTo>
                  <a:pt x="0" y="279399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67379" y="7868919"/>
            <a:ext cx="0" cy="99695"/>
          </a:xfrm>
          <a:custGeom>
            <a:avLst/>
            <a:gdLst/>
            <a:ahLst/>
            <a:cxnLst/>
            <a:rect l="l" t="t" r="r" b="b"/>
            <a:pathLst>
              <a:path h="99695">
                <a:moveTo>
                  <a:pt x="0" y="0"/>
                </a:moveTo>
                <a:lnTo>
                  <a:pt x="0" y="99694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44800" y="7519669"/>
            <a:ext cx="1604645" cy="349250"/>
          </a:xfrm>
          <a:custGeom>
            <a:avLst/>
            <a:gdLst/>
            <a:ahLst/>
            <a:cxnLst/>
            <a:rect l="l" t="t" r="r" b="b"/>
            <a:pathLst>
              <a:path w="1604645" h="349250">
                <a:moveTo>
                  <a:pt x="0" y="349249"/>
                </a:moveTo>
                <a:lnTo>
                  <a:pt x="1604645" y="349249"/>
                </a:lnTo>
                <a:lnTo>
                  <a:pt x="1604645" y="0"/>
                </a:lnTo>
                <a:lnTo>
                  <a:pt x="0" y="0"/>
                </a:lnTo>
                <a:lnTo>
                  <a:pt x="0" y="3492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44800" y="7519669"/>
            <a:ext cx="1604645" cy="349250"/>
          </a:xfrm>
          <a:prstGeom prst="rect">
            <a:avLst/>
          </a:prstGeom>
          <a:ln w="25400">
            <a:solidFill>
              <a:srgbClr val="233E5F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94809" y="7868919"/>
            <a:ext cx="635" cy="289560"/>
          </a:xfrm>
          <a:custGeom>
            <a:avLst/>
            <a:gdLst/>
            <a:ahLst/>
            <a:cxnLst/>
            <a:rect l="l" t="t" r="r" b="b"/>
            <a:pathLst>
              <a:path w="635" h="289559">
                <a:moveTo>
                  <a:pt x="635" y="0"/>
                </a:moveTo>
                <a:lnTo>
                  <a:pt x="0" y="289559"/>
                </a:lnTo>
              </a:path>
            </a:pathLst>
          </a:custGeom>
          <a:ln w="952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77970" y="8158479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950" y="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844800" y="8742679"/>
            <a:ext cx="1692910" cy="120014"/>
          </a:xfrm>
          <a:custGeom>
            <a:avLst/>
            <a:gdLst/>
            <a:ahLst/>
            <a:cxnLst/>
            <a:rect l="l" t="t" r="r" b="b"/>
            <a:pathLst>
              <a:path w="1692910" h="120015">
                <a:moveTo>
                  <a:pt x="0" y="120014"/>
                </a:moveTo>
                <a:lnTo>
                  <a:pt x="1692910" y="120014"/>
                </a:lnTo>
                <a:lnTo>
                  <a:pt x="1692910" y="0"/>
                </a:lnTo>
                <a:lnTo>
                  <a:pt x="0" y="0"/>
                </a:lnTo>
                <a:lnTo>
                  <a:pt x="0" y="120014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62170" y="7113269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4">
                <a:moveTo>
                  <a:pt x="0" y="0"/>
                </a:moveTo>
                <a:lnTo>
                  <a:pt x="44005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31841" y="7106792"/>
            <a:ext cx="103378" cy="240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62170" y="8079104"/>
            <a:ext cx="440055" cy="3810"/>
          </a:xfrm>
          <a:custGeom>
            <a:avLst/>
            <a:gdLst/>
            <a:ahLst/>
            <a:cxnLst/>
            <a:rect l="l" t="t" r="r" b="b"/>
            <a:pathLst>
              <a:path w="440054" h="3809">
                <a:moveTo>
                  <a:pt x="0" y="0"/>
                </a:moveTo>
                <a:lnTo>
                  <a:pt x="440054" y="380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825110" y="8072754"/>
            <a:ext cx="103505" cy="327660"/>
          </a:xfrm>
          <a:custGeom>
            <a:avLst/>
            <a:gdLst/>
            <a:ahLst/>
            <a:cxnLst/>
            <a:rect l="l" t="t" r="r" b="b"/>
            <a:pathLst>
              <a:path w="103504" h="327659">
                <a:moveTo>
                  <a:pt x="55317" y="321309"/>
                </a:moveTo>
                <a:lnTo>
                  <a:pt x="48060" y="321309"/>
                </a:lnTo>
                <a:lnTo>
                  <a:pt x="51688" y="327532"/>
                </a:lnTo>
                <a:lnTo>
                  <a:pt x="55317" y="321309"/>
                </a:lnTo>
                <a:close/>
              </a:path>
              <a:path w="103504" h="327659">
                <a:moveTo>
                  <a:pt x="47958" y="321135"/>
                </a:moveTo>
                <a:lnTo>
                  <a:pt x="48060" y="321309"/>
                </a:lnTo>
                <a:lnTo>
                  <a:pt x="47958" y="321135"/>
                </a:lnTo>
                <a:close/>
              </a:path>
              <a:path w="103504" h="327659">
                <a:moveTo>
                  <a:pt x="45338" y="291537"/>
                </a:moveTo>
                <a:lnTo>
                  <a:pt x="45338" y="316642"/>
                </a:lnTo>
                <a:lnTo>
                  <a:pt x="47958" y="321135"/>
                </a:lnTo>
                <a:lnTo>
                  <a:pt x="48133" y="321309"/>
                </a:lnTo>
                <a:lnTo>
                  <a:pt x="55244" y="321309"/>
                </a:lnTo>
                <a:lnTo>
                  <a:pt x="55419" y="321135"/>
                </a:lnTo>
                <a:lnTo>
                  <a:pt x="58038" y="316642"/>
                </a:lnTo>
                <a:lnTo>
                  <a:pt x="58038" y="311784"/>
                </a:lnTo>
                <a:lnTo>
                  <a:pt x="46227" y="311784"/>
                </a:lnTo>
                <a:lnTo>
                  <a:pt x="51688" y="302423"/>
                </a:lnTo>
                <a:lnTo>
                  <a:pt x="45338" y="291537"/>
                </a:lnTo>
                <a:close/>
              </a:path>
              <a:path w="103504" h="327659">
                <a:moveTo>
                  <a:pt x="55419" y="321135"/>
                </a:moveTo>
                <a:lnTo>
                  <a:pt x="55244" y="321309"/>
                </a:lnTo>
                <a:lnTo>
                  <a:pt x="55419" y="321135"/>
                </a:lnTo>
                <a:close/>
              </a:path>
              <a:path w="103504" h="327659">
                <a:moveTo>
                  <a:pt x="58038" y="316642"/>
                </a:moveTo>
                <a:lnTo>
                  <a:pt x="55419" y="321135"/>
                </a:lnTo>
                <a:lnTo>
                  <a:pt x="58038" y="318515"/>
                </a:lnTo>
                <a:lnTo>
                  <a:pt x="58038" y="316642"/>
                </a:lnTo>
                <a:close/>
              </a:path>
              <a:path w="103504" h="327659">
                <a:moveTo>
                  <a:pt x="45338" y="316642"/>
                </a:moveTo>
                <a:lnTo>
                  <a:pt x="45338" y="318515"/>
                </a:lnTo>
                <a:lnTo>
                  <a:pt x="47958" y="321135"/>
                </a:lnTo>
                <a:lnTo>
                  <a:pt x="45338" y="316642"/>
                </a:lnTo>
                <a:close/>
              </a:path>
              <a:path w="103504" h="327659">
                <a:moveTo>
                  <a:pt x="7112" y="231520"/>
                </a:moveTo>
                <a:lnTo>
                  <a:pt x="1015" y="235076"/>
                </a:lnTo>
                <a:lnTo>
                  <a:pt x="0" y="238886"/>
                </a:lnTo>
                <a:lnTo>
                  <a:pt x="45338" y="316642"/>
                </a:lnTo>
                <a:lnTo>
                  <a:pt x="45338" y="291537"/>
                </a:lnTo>
                <a:lnTo>
                  <a:pt x="10922" y="232536"/>
                </a:lnTo>
                <a:lnTo>
                  <a:pt x="7112" y="231520"/>
                </a:lnTo>
                <a:close/>
              </a:path>
              <a:path w="103504" h="327659">
                <a:moveTo>
                  <a:pt x="96265" y="231520"/>
                </a:moveTo>
                <a:lnTo>
                  <a:pt x="92455" y="232536"/>
                </a:lnTo>
                <a:lnTo>
                  <a:pt x="58038" y="291537"/>
                </a:lnTo>
                <a:lnTo>
                  <a:pt x="58038" y="316642"/>
                </a:lnTo>
                <a:lnTo>
                  <a:pt x="103377" y="238886"/>
                </a:lnTo>
                <a:lnTo>
                  <a:pt x="102362" y="235076"/>
                </a:lnTo>
                <a:lnTo>
                  <a:pt x="96265" y="231520"/>
                </a:lnTo>
                <a:close/>
              </a:path>
              <a:path w="103504" h="327659">
                <a:moveTo>
                  <a:pt x="51688" y="302423"/>
                </a:moveTo>
                <a:lnTo>
                  <a:pt x="46227" y="311784"/>
                </a:lnTo>
                <a:lnTo>
                  <a:pt x="57150" y="311784"/>
                </a:lnTo>
                <a:lnTo>
                  <a:pt x="51688" y="302423"/>
                </a:lnTo>
                <a:close/>
              </a:path>
              <a:path w="103504" h="327659">
                <a:moveTo>
                  <a:pt x="58038" y="291537"/>
                </a:moveTo>
                <a:lnTo>
                  <a:pt x="51688" y="302423"/>
                </a:lnTo>
                <a:lnTo>
                  <a:pt x="57150" y="311784"/>
                </a:lnTo>
                <a:lnTo>
                  <a:pt x="58038" y="311784"/>
                </a:lnTo>
                <a:lnTo>
                  <a:pt x="58038" y="291537"/>
                </a:lnTo>
                <a:close/>
              </a:path>
              <a:path w="103504" h="327659">
                <a:moveTo>
                  <a:pt x="55244" y="0"/>
                </a:moveTo>
                <a:lnTo>
                  <a:pt x="48133" y="0"/>
                </a:lnTo>
                <a:lnTo>
                  <a:pt x="45338" y="2793"/>
                </a:lnTo>
                <a:lnTo>
                  <a:pt x="45338" y="291537"/>
                </a:lnTo>
                <a:lnTo>
                  <a:pt x="51688" y="302423"/>
                </a:lnTo>
                <a:lnTo>
                  <a:pt x="58038" y="291537"/>
                </a:lnTo>
                <a:lnTo>
                  <a:pt x="58038" y="2793"/>
                </a:lnTo>
                <a:lnTo>
                  <a:pt x="552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9742" y="1142746"/>
            <a:ext cx="1098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𝑛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33904" y="1201165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33904" y="969517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21204" y="1203705"/>
            <a:ext cx="88201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4215" algn="l"/>
              </a:tabLst>
            </a:pPr>
            <a:r>
              <a:rPr sz="1150" dirty="0">
                <a:latin typeface="Cambria Math"/>
                <a:cs typeface="Cambria Math"/>
              </a:rPr>
              <a:t>𝑚	</a:t>
            </a:r>
            <a:r>
              <a:rPr sz="1150" spc="10" dirty="0">
                <a:latin typeface="Cambria Math"/>
                <a:cs typeface="Cambria Math"/>
              </a:rPr>
              <a:t>50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1689" y="1201165"/>
            <a:ext cx="436245" cy="0"/>
          </a:xfrm>
          <a:custGeom>
            <a:avLst/>
            <a:gdLst/>
            <a:ahLst/>
            <a:cxnLst/>
            <a:rect l="l" t="t" r="r" b="b"/>
            <a:pathLst>
              <a:path w="436244">
                <a:moveTo>
                  <a:pt x="0" y="0"/>
                </a:moveTo>
                <a:lnTo>
                  <a:pt x="4361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1689" y="960373"/>
            <a:ext cx="436245" cy="0"/>
          </a:xfrm>
          <a:custGeom>
            <a:avLst/>
            <a:gdLst/>
            <a:ahLst/>
            <a:cxnLst/>
            <a:rect l="l" t="t" r="r" b="b"/>
            <a:pathLst>
              <a:path w="436244">
                <a:moveTo>
                  <a:pt x="0" y="0"/>
                </a:moveTo>
                <a:lnTo>
                  <a:pt x="4361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34135" y="1042161"/>
            <a:ext cx="3321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39725" algn="l"/>
              </a:tabLst>
            </a:pPr>
            <a:r>
              <a:rPr sz="1600" spc="5" dirty="0">
                <a:latin typeface="Cambria Math"/>
                <a:cs typeface="Cambria Math"/>
              </a:rPr>
              <a:t>𝜔	= </a:t>
            </a:r>
            <a:r>
              <a:rPr sz="1725" baseline="45893" dirty="0">
                <a:latin typeface="Cambria Math"/>
                <a:cs typeface="Cambria Math"/>
              </a:rPr>
              <a:t>𝑘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2400" spc="7" baseline="3472" dirty="0">
                <a:latin typeface="Cambria Math"/>
                <a:cs typeface="Cambria Math"/>
              </a:rPr>
              <a:t> </a:t>
            </a:r>
            <a:r>
              <a:rPr sz="1725" spc="30" baseline="45893" dirty="0">
                <a:latin typeface="Cambria Math"/>
                <a:cs typeface="Cambria Math"/>
              </a:rPr>
              <a:t>3×10</a:t>
            </a:r>
            <a:r>
              <a:rPr sz="1425" spc="30" baseline="73099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24.495𝑟𝑎𝑑/𝑠𝑒𝑐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535" y="1426210"/>
            <a:ext cx="13404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-5" dirty="0">
                <a:latin typeface="Times New Roman"/>
                <a:cs typeface="Times New Roman"/>
              </a:rPr>
              <a:t>Frequency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ratio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535" y="1746630"/>
            <a:ext cx="336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5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37995" y="190563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67967" y="1685670"/>
            <a:ext cx="7632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5470" algn="l"/>
              </a:tabLst>
            </a:pPr>
            <a:r>
              <a:rPr sz="1150" dirty="0">
                <a:latin typeface="Cambria Math"/>
                <a:cs typeface="Cambria Math"/>
              </a:rPr>
              <a:t>𝜔	</a:t>
            </a:r>
            <a:r>
              <a:rPr sz="1150" spc="10" dirty="0">
                <a:latin typeface="Cambria Math"/>
                <a:cs typeface="Cambria Math"/>
              </a:rPr>
              <a:t>30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99895" y="1908174"/>
            <a:ext cx="100012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3715" algn="l"/>
              </a:tabLst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	</a:t>
            </a:r>
            <a:r>
              <a:rPr sz="1150" spc="15" dirty="0">
                <a:latin typeface="Cambria Math"/>
                <a:cs typeface="Cambria Math"/>
              </a:rPr>
              <a:t>24.495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13736" y="1905634"/>
            <a:ext cx="448309" cy="0"/>
          </a:xfrm>
          <a:custGeom>
            <a:avLst/>
            <a:gdLst/>
            <a:ahLst/>
            <a:cxnLst/>
            <a:rect l="l" t="t" r="r" b="b"/>
            <a:pathLst>
              <a:path w="448310">
                <a:moveTo>
                  <a:pt x="0" y="0"/>
                </a:moveTo>
                <a:lnTo>
                  <a:pt x="448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990725" y="1746630"/>
            <a:ext cx="15563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25805" algn="l"/>
              </a:tabLst>
            </a:pPr>
            <a:r>
              <a:rPr sz="1600" spc="5" dirty="0">
                <a:latin typeface="Cambria Math"/>
                <a:cs typeface="Cambria Math"/>
              </a:rPr>
              <a:t>=	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1.2248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9535" y="2103247"/>
            <a:ext cx="12268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-5" dirty="0">
                <a:latin typeface="Times New Roman"/>
                <a:cs typeface="Times New Roman"/>
              </a:rPr>
              <a:t>Damping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ratio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9535" y="2420238"/>
            <a:ext cx="3397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𝜉</a:t>
            </a:r>
            <a:r>
              <a:rPr sz="1600" spc="6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44091" y="2579242"/>
            <a:ext cx="433705" cy="0"/>
          </a:xfrm>
          <a:custGeom>
            <a:avLst/>
            <a:gdLst/>
            <a:ahLst/>
            <a:cxnLst/>
            <a:rect l="l" t="t" r="r" b="b"/>
            <a:pathLst>
              <a:path w="433705">
                <a:moveTo>
                  <a:pt x="0" y="0"/>
                </a:moveTo>
                <a:lnTo>
                  <a:pt x="433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08175" y="2359278"/>
            <a:ext cx="113855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8205" algn="l"/>
              </a:tabLst>
            </a:pPr>
            <a:r>
              <a:rPr sz="1150" dirty="0">
                <a:latin typeface="Cambria Math"/>
                <a:cs typeface="Cambria Math"/>
              </a:rPr>
              <a:t>𝑐	</a:t>
            </a:r>
            <a:r>
              <a:rPr sz="1150" spc="10" dirty="0">
                <a:latin typeface="Cambria Math"/>
                <a:cs typeface="Cambria Math"/>
              </a:rPr>
              <a:t>200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05991" y="2581782"/>
            <a:ext cx="17195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35965" algn="l"/>
              </a:tabLst>
            </a:pPr>
            <a:r>
              <a:rPr sz="1150" spc="60" dirty="0">
                <a:latin typeface="Cambria Math"/>
                <a:cs typeface="Cambria Math"/>
              </a:rPr>
              <a:t>2𝑚𝜔</a:t>
            </a:r>
            <a:r>
              <a:rPr sz="1425" spc="89" baseline="-14619" dirty="0">
                <a:latin typeface="Cambria Math"/>
                <a:cs typeface="Cambria Math"/>
              </a:rPr>
              <a:t>𝑛	</a:t>
            </a:r>
            <a:r>
              <a:rPr sz="1150" spc="10" dirty="0">
                <a:latin typeface="Cambria Math"/>
                <a:cs typeface="Cambria Math"/>
              </a:rPr>
              <a:t>2(50)(24.495)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42336" y="2579242"/>
            <a:ext cx="945515" cy="0"/>
          </a:xfrm>
          <a:custGeom>
            <a:avLst/>
            <a:gdLst/>
            <a:ahLst/>
            <a:cxnLst/>
            <a:rect l="l" t="t" r="r" b="b"/>
            <a:pathLst>
              <a:path w="945514">
                <a:moveTo>
                  <a:pt x="0" y="0"/>
                </a:moveTo>
                <a:lnTo>
                  <a:pt x="9451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219325" y="2420238"/>
            <a:ext cx="205041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23010" algn="l"/>
              </a:tabLst>
            </a:pPr>
            <a:r>
              <a:rPr sz="1600" spc="5" dirty="0">
                <a:latin typeface="Cambria Math"/>
                <a:cs typeface="Cambria Math"/>
              </a:rPr>
              <a:t>=	= </a:t>
            </a:r>
            <a:r>
              <a:rPr sz="1600" dirty="0">
                <a:latin typeface="Cambria Math"/>
                <a:cs typeface="Cambria Math"/>
              </a:rPr>
              <a:t>0.0816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02207" y="2783204"/>
            <a:ext cx="39109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5" dirty="0">
                <a:latin typeface="Times New Roman"/>
                <a:cs typeface="Times New Roman"/>
              </a:rPr>
              <a:t>a) </a:t>
            </a:r>
            <a:r>
              <a:rPr sz="1600" i="1" dirty="0">
                <a:latin typeface="Times New Roman"/>
                <a:cs typeface="Times New Roman"/>
              </a:rPr>
              <a:t>The </a:t>
            </a:r>
            <a:r>
              <a:rPr sz="1600" i="1" spc="-5" dirty="0">
                <a:latin typeface="Times New Roman"/>
                <a:cs typeface="Times New Roman"/>
              </a:rPr>
              <a:t>amplitude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relative displacement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5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53337" y="3333876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6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43304" y="3298825"/>
            <a:ext cx="1214120" cy="0"/>
          </a:xfrm>
          <a:custGeom>
            <a:avLst/>
            <a:gdLst/>
            <a:ahLst/>
            <a:cxnLst/>
            <a:rect l="l" t="t" r="r" b="b"/>
            <a:pathLst>
              <a:path w="1214120">
                <a:moveTo>
                  <a:pt x="0" y="0"/>
                </a:moveTo>
                <a:lnTo>
                  <a:pt x="121371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71371" y="3078861"/>
            <a:ext cx="285242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837055" algn="l"/>
              </a:tabLst>
            </a:pPr>
            <a:r>
              <a:rPr sz="1150" spc="20" dirty="0">
                <a:latin typeface="Cambria Math"/>
                <a:cs typeface="Cambria Math"/>
              </a:rPr>
              <a:t>𝑌𝑟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	</a:t>
            </a:r>
            <a:r>
              <a:rPr sz="1150" spc="10" dirty="0">
                <a:latin typeface="Cambria Math"/>
                <a:cs typeface="Cambria Math"/>
              </a:rPr>
              <a:t>(0.20)(1.224)</a:t>
            </a:r>
            <a:r>
              <a:rPr sz="1425" spc="15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05204" y="3310509"/>
            <a:ext cx="40957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16380" algn="l"/>
              </a:tabLst>
            </a:pPr>
            <a:r>
              <a:rPr sz="1150" spc="61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+(2𝑟𝜉</a:t>
            </a:r>
            <a:r>
              <a:rPr sz="1150" spc="-11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	</a:t>
            </a:r>
            <a:r>
              <a:rPr sz="1150" spc="15" dirty="0">
                <a:latin typeface="Cambria Math"/>
                <a:cs typeface="Cambria Math"/>
              </a:rPr>
              <a:t>1−1.2248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425" spc="22" baseline="2923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+</a:t>
            </a:r>
            <a:r>
              <a:rPr sz="1725" spc="37" baseline="24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2(0.0816)(1.2248)</a:t>
            </a:r>
            <a:r>
              <a:rPr sz="1725" spc="104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731897" y="3333876"/>
            <a:ext cx="2439670" cy="0"/>
          </a:xfrm>
          <a:custGeom>
            <a:avLst/>
            <a:gdLst/>
            <a:ahLst/>
            <a:cxnLst/>
            <a:rect l="l" t="t" r="r" b="b"/>
            <a:pathLst>
              <a:path w="2439670">
                <a:moveTo>
                  <a:pt x="0" y="0"/>
                </a:moveTo>
                <a:lnTo>
                  <a:pt x="243928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22169" y="3298825"/>
            <a:ext cx="2549525" cy="0"/>
          </a:xfrm>
          <a:custGeom>
            <a:avLst/>
            <a:gdLst/>
            <a:ahLst/>
            <a:cxnLst/>
            <a:rect l="l" t="t" r="r" b="b"/>
            <a:pathLst>
              <a:path w="2549525">
                <a:moveTo>
                  <a:pt x="0" y="0"/>
                </a:moveTo>
                <a:lnTo>
                  <a:pt x="254901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399157" y="3139820"/>
            <a:ext cx="36537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27020" algn="l"/>
              </a:tabLst>
            </a:pPr>
            <a:r>
              <a:rPr sz="1600" spc="5" dirty="0">
                <a:latin typeface="Cambria Math"/>
                <a:cs typeface="Cambria Math"/>
              </a:rPr>
              <a:t>=	=</a:t>
            </a:r>
            <a:r>
              <a:rPr sz="1600" dirty="0">
                <a:latin typeface="Cambria Math"/>
                <a:cs typeface="Cambria Math"/>
              </a:rPr>
              <a:t> 0.5572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02207" y="3514724"/>
            <a:ext cx="47104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5" dirty="0">
                <a:latin typeface="Times New Roman"/>
                <a:cs typeface="Times New Roman"/>
              </a:rPr>
              <a:t>b) </a:t>
            </a:r>
            <a:r>
              <a:rPr sz="1600" i="1" dirty="0">
                <a:latin typeface="Times New Roman"/>
                <a:cs typeface="Times New Roman"/>
              </a:rPr>
              <a:t>The </a:t>
            </a:r>
            <a:r>
              <a:rPr sz="1600" i="1" spc="-5" dirty="0">
                <a:latin typeface="Times New Roman"/>
                <a:cs typeface="Times New Roman"/>
              </a:rPr>
              <a:t>amplitude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absolute displacement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spc="-5" dirty="0">
                <a:latin typeface="Times New Roman"/>
                <a:cs typeface="Times New Roman"/>
              </a:rPr>
              <a:t>given</a:t>
            </a:r>
            <a:r>
              <a:rPr sz="1600" i="1" spc="-65" dirty="0">
                <a:latin typeface="Times New Roman"/>
                <a:cs typeface="Times New Roman"/>
              </a:rPr>
              <a:t> </a:t>
            </a:r>
            <a:r>
              <a:rPr sz="1600" i="1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22349" y="4057650"/>
            <a:ext cx="7061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𝑋 =</a:t>
            </a:r>
            <a:r>
              <a:rPr sz="1600" spc="150" dirty="0">
                <a:latin typeface="Cambria Math"/>
                <a:cs typeface="Cambria Math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𝑌</a:t>
            </a:r>
            <a:r>
              <a:rPr sz="1600" spc="85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914779" y="4213605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98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14779" y="3988053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98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095880" y="3993641"/>
            <a:ext cx="378587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138680" algn="l"/>
              </a:tabLst>
            </a:pPr>
            <a:r>
              <a:rPr sz="1150" spc="5" dirty="0">
                <a:latin typeface="Cambria Math"/>
                <a:cs typeface="Cambria Math"/>
              </a:rPr>
              <a:t>1+(2𝑟𝜉</a:t>
            </a:r>
            <a:r>
              <a:rPr sz="1150" spc="-9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	</a:t>
            </a:r>
            <a:r>
              <a:rPr sz="1150" spc="5" dirty="0">
                <a:latin typeface="Cambria Math"/>
                <a:cs typeface="Cambria Math"/>
              </a:rPr>
              <a:t>1+</a:t>
            </a:r>
            <a:r>
              <a:rPr sz="1725" spc="7" baseline="24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2(0.0816)(1.2248)</a:t>
            </a:r>
            <a:r>
              <a:rPr sz="1725" spc="-7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63979" y="4216145"/>
            <a:ext cx="44354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953260" algn="l"/>
              </a:tabLst>
            </a:pPr>
            <a:r>
              <a:rPr sz="1150" dirty="0">
                <a:latin typeface="Cambria Math"/>
                <a:cs typeface="Cambria Math"/>
              </a:rPr>
              <a:t>(1−𝑟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2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+(2𝑟𝜉</a:t>
            </a:r>
            <a:r>
              <a:rPr sz="1150" spc="-8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	</a:t>
            </a:r>
            <a:r>
              <a:rPr sz="1150" spc="10" dirty="0">
                <a:latin typeface="Cambria Math"/>
                <a:cs typeface="Cambria Math"/>
              </a:rPr>
              <a:t>(1−1.2248</a:t>
            </a:r>
            <a:r>
              <a:rPr sz="1425" spc="15" baseline="20467" dirty="0">
                <a:latin typeface="Cambria Math"/>
                <a:cs typeface="Cambria Math"/>
              </a:rPr>
              <a:t>2 </a:t>
            </a:r>
            <a:r>
              <a:rPr sz="1150" spc="15" dirty="0">
                <a:latin typeface="Cambria Math"/>
                <a:cs typeface="Cambria Math"/>
              </a:rPr>
              <a:t>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+</a:t>
            </a:r>
            <a:r>
              <a:rPr sz="1725" spc="22" baseline="241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2</a:t>
            </a:r>
            <a:r>
              <a:rPr sz="1725" spc="44" baseline="2415" dirty="0">
                <a:latin typeface="Cambria Math"/>
                <a:cs typeface="Cambria Math"/>
              </a:rPr>
              <a:t> </a:t>
            </a:r>
            <a:r>
              <a:rPr sz="1150" spc="20" dirty="0">
                <a:latin typeface="Cambria Math"/>
                <a:cs typeface="Cambria Math"/>
              </a:rPr>
              <a:t>0.0816</a:t>
            </a:r>
            <a:r>
              <a:rPr sz="1725" spc="30" baseline="2415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(1.2248)</a:t>
            </a:r>
            <a:r>
              <a:rPr sz="1725" spc="-52" baseline="241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817620" y="4213605"/>
            <a:ext cx="2439670" cy="0"/>
          </a:xfrm>
          <a:custGeom>
            <a:avLst/>
            <a:gdLst/>
            <a:ahLst/>
            <a:cxnLst/>
            <a:rect l="l" t="t" r="r" b="b"/>
            <a:pathLst>
              <a:path w="2439670">
                <a:moveTo>
                  <a:pt x="0" y="0"/>
                </a:moveTo>
                <a:lnTo>
                  <a:pt x="243928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7620" y="3988053"/>
            <a:ext cx="2439670" cy="0"/>
          </a:xfrm>
          <a:custGeom>
            <a:avLst/>
            <a:gdLst/>
            <a:ahLst/>
            <a:cxnLst/>
            <a:rect l="l" t="t" r="r" b="b"/>
            <a:pathLst>
              <a:path w="2439670">
                <a:moveTo>
                  <a:pt x="0" y="0"/>
                </a:moveTo>
                <a:lnTo>
                  <a:pt x="243928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064001" y="4057650"/>
            <a:ext cx="34588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93110" algn="l"/>
              </a:tabLst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7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1600" spc="5" dirty="0">
                <a:latin typeface="Cambria Math"/>
                <a:cs typeface="Cambria Math"/>
              </a:rPr>
              <a:t>.</a:t>
            </a:r>
            <a:r>
              <a:rPr sz="1600" spc="-5" dirty="0">
                <a:latin typeface="Cambria Math"/>
                <a:cs typeface="Cambria Math"/>
              </a:rPr>
              <a:t>20</a:t>
            </a:r>
            <a:r>
              <a:rPr sz="1600" spc="85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22349" y="4447794"/>
            <a:ext cx="5662295" cy="3734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0.3444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600" i="1" spc="-5" dirty="0">
                <a:latin typeface="Times New Roman"/>
                <a:cs typeface="Times New Roman"/>
              </a:rPr>
              <a:t>Example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4.10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35"/>
              </a:spcBef>
            </a:pP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5" dirty="0">
                <a:latin typeface="Times New Roman"/>
                <a:cs typeface="Times New Roman"/>
              </a:rPr>
              <a:t>racing car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spc="-5" dirty="0">
                <a:latin typeface="Times New Roman"/>
                <a:cs typeface="Times New Roman"/>
              </a:rPr>
              <a:t>modeled as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5" dirty="0">
                <a:latin typeface="Times New Roman"/>
                <a:cs typeface="Times New Roman"/>
              </a:rPr>
              <a:t>single-degree-of- </a:t>
            </a:r>
            <a:r>
              <a:rPr sz="1600" i="1" dirty="0">
                <a:latin typeface="Times New Roman"/>
                <a:cs typeface="Times New Roman"/>
              </a:rPr>
              <a:t>freedom </a:t>
            </a:r>
            <a:r>
              <a:rPr sz="1600" i="1" spc="-5" dirty="0">
                <a:latin typeface="Times New Roman"/>
                <a:cs typeface="Times New Roman"/>
              </a:rPr>
              <a:t>damped  </a:t>
            </a:r>
            <a:r>
              <a:rPr sz="1600" i="1" dirty="0">
                <a:latin typeface="Times New Roman"/>
                <a:cs typeface="Times New Roman"/>
              </a:rPr>
              <a:t>system </a:t>
            </a:r>
            <a:r>
              <a:rPr sz="1600" i="1" spc="-5" dirty="0">
                <a:latin typeface="Times New Roman"/>
                <a:cs typeface="Times New Roman"/>
              </a:rPr>
              <a:t>vibration in the vertical direction </a:t>
            </a:r>
            <a:r>
              <a:rPr sz="1600" i="1" dirty="0">
                <a:latin typeface="Times New Roman"/>
                <a:cs typeface="Times New Roman"/>
              </a:rPr>
              <a:t>. </a:t>
            </a:r>
            <a:r>
              <a:rPr sz="1600" i="1" spc="-5" dirty="0">
                <a:latin typeface="Times New Roman"/>
                <a:cs typeface="Times New Roman"/>
              </a:rPr>
              <a:t>The </a:t>
            </a:r>
            <a:r>
              <a:rPr sz="1600" i="1" spc="-10" dirty="0">
                <a:latin typeface="Times New Roman"/>
                <a:cs typeface="Times New Roman"/>
              </a:rPr>
              <a:t>elevation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road  </a:t>
            </a:r>
            <a:r>
              <a:rPr sz="1600" i="1" dirty="0">
                <a:latin typeface="Times New Roman"/>
                <a:cs typeface="Times New Roman"/>
              </a:rPr>
              <a:t>assumed </a:t>
            </a:r>
            <a:r>
              <a:rPr sz="1600" i="1" spc="-5" dirty="0">
                <a:latin typeface="Times New Roman"/>
                <a:cs typeface="Times New Roman"/>
              </a:rPr>
              <a:t>to vary sinusoidally </a:t>
            </a:r>
            <a:r>
              <a:rPr sz="1600" i="1" dirty="0">
                <a:latin typeface="Times New Roman"/>
                <a:cs typeface="Times New Roman"/>
              </a:rPr>
              <a:t>. </a:t>
            </a:r>
            <a:r>
              <a:rPr sz="1600" i="1" spc="-10" dirty="0">
                <a:latin typeface="Times New Roman"/>
                <a:cs typeface="Times New Roman"/>
              </a:rPr>
              <a:t>the </a:t>
            </a:r>
            <a:r>
              <a:rPr sz="1600" i="1" spc="-5" dirty="0">
                <a:latin typeface="Times New Roman"/>
                <a:cs typeface="Times New Roman"/>
              </a:rPr>
              <a:t>distance from </a:t>
            </a:r>
            <a:r>
              <a:rPr sz="1600" i="1" dirty="0">
                <a:latin typeface="Times New Roman"/>
                <a:cs typeface="Times New Roman"/>
              </a:rPr>
              <a:t>peak </a:t>
            </a:r>
            <a:r>
              <a:rPr sz="1600" i="1" spc="-5" dirty="0">
                <a:latin typeface="Times New Roman"/>
                <a:cs typeface="Times New Roman"/>
              </a:rPr>
              <a:t>to trough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spc="-5" dirty="0">
                <a:latin typeface="Times New Roman"/>
                <a:cs typeface="Times New Roman"/>
              </a:rPr>
              <a:t>0.2  </a:t>
            </a:r>
            <a:r>
              <a:rPr sz="1600" i="1" spc="5" dirty="0">
                <a:latin typeface="Times New Roman"/>
                <a:cs typeface="Times New Roman"/>
              </a:rPr>
              <a:t>m </a:t>
            </a:r>
            <a:r>
              <a:rPr sz="1600" i="1" dirty="0">
                <a:latin typeface="Times New Roman"/>
                <a:cs typeface="Times New Roman"/>
              </a:rPr>
              <a:t>and </a:t>
            </a:r>
            <a:r>
              <a:rPr sz="1600" i="1" spc="-5" dirty="0">
                <a:latin typeface="Times New Roman"/>
                <a:cs typeface="Times New Roman"/>
              </a:rPr>
              <a:t>the distance between the peaks </a:t>
            </a:r>
            <a:r>
              <a:rPr sz="1600" i="1" spc="5" dirty="0">
                <a:latin typeface="Times New Roman"/>
                <a:cs typeface="Times New Roman"/>
              </a:rPr>
              <a:t>is 70 m </a:t>
            </a:r>
            <a:r>
              <a:rPr sz="1600" i="1" dirty="0">
                <a:latin typeface="Times New Roman"/>
                <a:cs typeface="Times New Roman"/>
              </a:rPr>
              <a:t>. </a:t>
            </a:r>
            <a:r>
              <a:rPr sz="1600" i="1" spc="-5" dirty="0">
                <a:latin typeface="Times New Roman"/>
                <a:cs typeface="Times New Roman"/>
              </a:rPr>
              <a:t>the natural frequency 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system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dirty="0">
                <a:latin typeface="Times New Roman"/>
                <a:cs typeface="Times New Roman"/>
              </a:rPr>
              <a:t>2 </a:t>
            </a:r>
            <a:r>
              <a:rPr sz="1600" i="1" spc="-5" dirty="0">
                <a:latin typeface="Times New Roman"/>
                <a:cs typeface="Times New Roman"/>
              </a:rPr>
              <a:t>Hz </a:t>
            </a:r>
            <a:r>
              <a:rPr sz="1600" i="1" dirty="0">
                <a:latin typeface="Times New Roman"/>
                <a:cs typeface="Times New Roman"/>
              </a:rPr>
              <a:t>and </a:t>
            </a:r>
            <a:r>
              <a:rPr sz="1600" i="1" spc="-5" dirty="0">
                <a:latin typeface="Times New Roman"/>
                <a:cs typeface="Times New Roman"/>
              </a:rPr>
              <a:t>the damping ratio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dampers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dirty="0">
                <a:latin typeface="Times New Roman"/>
                <a:cs typeface="Times New Roman"/>
              </a:rPr>
              <a:t>0.15  </a:t>
            </a:r>
            <a:r>
              <a:rPr sz="1600" i="1" spc="-5" dirty="0">
                <a:latin typeface="Times New Roman"/>
                <a:cs typeface="Times New Roman"/>
              </a:rPr>
              <a:t>Determine </a:t>
            </a:r>
            <a:r>
              <a:rPr sz="1600" i="1" spc="-10" dirty="0">
                <a:latin typeface="Times New Roman"/>
                <a:cs typeface="Times New Roman"/>
              </a:rPr>
              <a:t>(a)the </a:t>
            </a:r>
            <a:r>
              <a:rPr sz="1600" i="1" spc="-5" dirty="0">
                <a:latin typeface="Times New Roman"/>
                <a:cs typeface="Times New Roman"/>
              </a:rPr>
              <a:t>amplitude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vibration of the </a:t>
            </a:r>
            <a:r>
              <a:rPr sz="1600" i="1" spc="-10" dirty="0">
                <a:latin typeface="Times New Roman"/>
                <a:cs typeface="Times New Roman"/>
              </a:rPr>
              <a:t>racing </a:t>
            </a:r>
            <a:r>
              <a:rPr sz="1600" i="1" spc="-5" dirty="0">
                <a:latin typeface="Times New Roman"/>
                <a:cs typeface="Times New Roman"/>
              </a:rPr>
              <a:t>car </a:t>
            </a:r>
            <a:r>
              <a:rPr sz="1600" i="1" spc="5" dirty="0">
                <a:latin typeface="Times New Roman"/>
                <a:cs typeface="Times New Roman"/>
              </a:rPr>
              <a:t>at </a:t>
            </a:r>
            <a:r>
              <a:rPr sz="1600" i="1" spc="-10" dirty="0">
                <a:latin typeface="Times New Roman"/>
                <a:cs typeface="Times New Roman"/>
              </a:rPr>
              <a:t>speed  </a:t>
            </a:r>
            <a:r>
              <a:rPr sz="1600" i="1" spc="-5" dirty="0">
                <a:latin typeface="Times New Roman"/>
                <a:cs typeface="Times New Roman"/>
              </a:rPr>
              <a:t>120km/hr (b)the most unfavourable </a:t>
            </a:r>
            <a:r>
              <a:rPr sz="1600" i="1" spc="-10" dirty="0">
                <a:latin typeface="Times New Roman"/>
                <a:cs typeface="Times New Roman"/>
              </a:rPr>
              <a:t>speed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the </a:t>
            </a:r>
            <a:r>
              <a:rPr sz="1600" i="1" spc="-10" dirty="0">
                <a:latin typeface="Times New Roman"/>
                <a:cs typeface="Times New Roman"/>
              </a:rPr>
              <a:t>racing </a:t>
            </a:r>
            <a:r>
              <a:rPr sz="1600" i="1" spc="-5" dirty="0">
                <a:latin typeface="Times New Roman"/>
                <a:cs typeface="Times New Roman"/>
              </a:rPr>
              <a:t>car </a:t>
            </a:r>
            <a:r>
              <a:rPr sz="1600" i="1" spc="-10" dirty="0">
                <a:latin typeface="Times New Roman"/>
                <a:cs typeface="Times New Roman"/>
              </a:rPr>
              <a:t>if </a:t>
            </a:r>
            <a:r>
              <a:rPr sz="1600" i="1" spc="-5" dirty="0">
                <a:latin typeface="Times New Roman"/>
                <a:cs typeface="Times New Roman"/>
              </a:rPr>
              <a:t>the  </a:t>
            </a:r>
            <a:r>
              <a:rPr sz="1600" i="1" dirty="0">
                <a:latin typeface="Times New Roman"/>
                <a:cs typeface="Times New Roman"/>
              </a:rPr>
              <a:t>speed </a:t>
            </a:r>
            <a:r>
              <a:rPr sz="1600" i="1" spc="-5" dirty="0">
                <a:latin typeface="Times New Roman"/>
                <a:cs typeface="Times New Roman"/>
              </a:rPr>
              <a:t>of the </a:t>
            </a:r>
            <a:r>
              <a:rPr sz="1600" i="1" spc="-10" dirty="0">
                <a:latin typeface="Times New Roman"/>
                <a:cs typeface="Times New Roman"/>
              </a:rPr>
              <a:t>racing </a:t>
            </a:r>
            <a:r>
              <a:rPr sz="1600" i="1" spc="5" dirty="0">
                <a:latin typeface="Times New Roman"/>
                <a:cs typeface="Times New Roman"/>
              </a:rPr>
              <a:t>car </a:t>
            </a:r>
            <a:r>
              <a:rPr sz="1600" i="1" spc="-5" dirty="0">
                <a:latin typeface="Times New Roman"/>
                <a:cs typeface="Times New Roman"/>
              </a:rPr>
              <a:t>varies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600" i="1" spc="-5" dirty="0">
                <a:latin typeface="Times New Roman"/>
                <a:cs typeface="Times New Roman"/>
              </a:rPr>
              <a:t>Solution</a:t>
            </a:r>
            <a:r>
              <a:rPr sz="1600" i="1" spc="1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i="1" dirty="0">
                <a:latin typeface="Times New Roman"/>
                <a:cs typeface="Times New Roman"/>
              </a:rPr>
              <a:t>Time </a:t>
            </a:r>
            <a:r>
              <a:rPr sz="1600" i="1" spc="-5" dirty="0">
                <a:latin typeface="Times New Roman"/>
                <a:cs typeface="Times New Roman"/>
              </a:rPr>
              <a:t>taken </a:t>
            </a:r>
            <a:r>
              <a:rPr sz="1600" i="1" spc="5" dirty="0">
                <a:latin typeface="Times New Roman"/>
                <a:cs typeface="Times New Roman"/>
              </a:rPr>
              <a:t>by </a:t>
            </a:r>
            <a:r>
              <a:rPr sz="1600" i="1" spc="-5" dirty="0">
                <a:latin typeface="Times New Roman"/>
                <a:cs typeface="Times New Roman"/>
              </a:rPr>
              <a:t>car to travel </a:t>
            </a:r>
            <a:r>
              <a:rPr sz="1600" i="1" dirty="0">
                <a:latin typeface="Times New Roman"/>
                <a:cs typeface="Times New Roman"/>
              </a:rPr>
              <a:t>one </a:t>
            </a:r>
            <a:r>
              <a:rPr sz="1600" i="1" spc="-5" dirty="0">
                <a:latin typeface="Times New Roman"/>
                <a:cs typeface="Times New Roman"/>
              </a:rPr>
              <a:t>cycle</a:t>
            </a:r>
            <a:r>
              <a:rPr sz="1600" i="1" spc="-8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(70m)is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96949" y="8240394"/>
            <a:ext cx="10826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32986" dirty="0">
                <a:latin typeface="Cambria Math"/>
                <a:cs typeface="Cambria Math"/>
              </a:rPr>
              <a:t>𝜏 </a:t>
            </a:r>
            <a:r>
              <a:rPr sz="2400" spc="7" baseline="-32986" dirty="0">
                <a:latin typeface="Cambria Math"/>
                <a:cs typeface="Cambria Math"/>
              </a:rPr>
              <a:t>=</a:t>
            </a:r>
            <a:r>
              <a:rPr sz="2400" spc="120" baseline="-32986" dirty="0">
                <a:latin typeface="Cambria Math"/>
                <a:cs typeface="Cambria Math"/>
              </a:rPr>
              <a:t> </a:t>
            </a:r>
            <a:r>
              <a:rPr sz="1150" spc="15" dirty="0">
                <a:latin typeface="Cambria Math"/>
                <a:cs typeface="Cambria Math"/>
              </a:rPr>
              <a:t>70×3600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82038" y="8521065"/>
            <a:ext cx="7143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latin typeface="Cambria Math"/>
                <a:cs typeface="Cambria Math"/>
              </a:rPr>
              <a:t>12</a:t>
            </a:r>
            <a:r>
              <a:rPr sz="1150" spc="80" dirty="0">
                <a:latin typeface="Cambria Math"/>
                <a:cs typeface="Cambria Math"/>
              </a:rPr>
              <a:t>0</a:t>
            </a:r>
            <a:r>
              <a:rPr sz="1150" spc="-10" dirty="0">
                <a:latin typeface="Cambria Math"/>
                <a:cs typeface="Cambria Math"/>
              </a:rPr>
              <a:t>×</a:t>
            </a:r>
            <a:r>
              <a:rPr sz="1150" spc="10" dirty="0">
                <a:latin typeface="Cambria Math"/>
                <a:cs typeface="Cambria Math"/>
              </a:rPr>
              <a:t>1000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94738" y="8518525"/>
            <a:ext cx="695325" cy="0"/>
          </a:xfrm>
          <a:custGeom>
            <a:avLst/>
            <a:gdLst/>
            <a:ahLst/>
            <a:cxnLst/>
            <a:rect l="l" t="t" r="r" b="b"/>
            <a:pathLst>
              <a:path w="695325">
                <a:moveTo>
                  <a:pt x="0" y="0"/>
                </a:moveTo>
                <a:lnTo>
                  <a:pt x="6952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335148" y="8359520"/>
            <a:ext cx="7924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2.1𝑠𝑒𝑐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26714" y="9030080"/>
            <a:ext cx="927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387597" y="902754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196949" y="8868536"/>
            <a:ext cx="38950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spc="-5" dirty="0">
                <a:latin typeface="Times New Roman"/>
                <a:cs typeface="Times New Roman"/>
              </a:rPr>
              <a:t>Excitation frequency </a:t>
            </a:r>
            <a:r>
              <a:rPr sz="1600" spc="5" dirty="0">
                <a:latin typeface="Cambria Math"/>
                <a:cs typeface="Cambria Math"/>
              </a:rPr>
              <a:t>𝜔 = </a:t>
            </a:r>
            <a:r>
              <a:rPr sz="1725" spc="22" baseline="45893" dirty="0">
                <a:latin typeface="Cambria Math"/>
                <a:cs typeface="Cambria Math"/>
              </a:rPr>
              <a:t>2𝜋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2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2.992𝑟𝑎𝑑/𝑠𝑒𝑐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96949" y="9356242"/>
            <a:ext cx="37839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spc="-5" dirty="0">
                <a:latin typeface="Times New Roman"/>
                <a:cs typeface="Times New Roman"/>
              </a:rPr>
              <a:t>Given </a:t>
            </a:r>
            <a:r>
              <a:rPr sz="1600" spc="-30" dirty="0">
                <a:latin typeface="Cambria Math"/>
                <a:cs typeface="Cambria Math"/>
              </a:rPr>
              <a:t>𝜔</a:t>
            </a:r>
            <a:r>
              <a:rPr sz="1725" spc="-44" baseline="-16908" dirty="0">
                <a:latin typeface="Cambria Math"/>
                <a:cs typeface="Cambria Math"/>
              </a:rPr>
              <a:t>𝑛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15" dirty="0">
                <a:latin typeface="Cambria Math"/>
                <a:cs typeface="Cambria Math"/>
              </a:rPr>
              <a:t>2𝜋</a:t>
            </a:r>
            <a:r>
              <a:rPr sz="2400" spc="22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2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12.5664 </a:t>
            </a:r>
            <a:r>
              <a:rPr sz="1600" spc="5" dirty="0">
                <a:latin typeface="Cambria Math"/>
                <a:cs typeface="Cambria Math"/>
              </a:rPr>
              <a:t>𝑟𝑎𝑑/𝑠𝑒𝑐, </a:t>
            </a:r>
            <a:r>
              <a:rPr sz="1600" dirty="0">
                <a:latin typeface="Cambria Math"/>
                <a:cs typeface="Cambria Math"/>
              </a:rPr>
              <a:t>𝑟</a:t>
            </a:r>
            <a:r>
              <a:rPr sz="1600" spc="9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59350" y="9248037"/>
            <a:ext cx="265430" cy="4711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470"/>
              </a:spcBef>
            </a:pPr>
            <a:r>
              <a:rPr sz="1150" dirty="0">
                <a:latin typeface="Cambria Math"/>
                <a:cs typeface="Cambria Math"/>
              </a:rPr>
              <a:t>𝜔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75"/>
              </a:spcBef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997450" y="951524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253354" y="9356242"/>
            <a:ext cx="159575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0.231 , 𝜉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10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0.15</a:t>
            </a:r>
            <a:endParaRPr sz="1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349" y="880617"/>
            <a:ext cx="354202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5" dirty="0">
                <a:latin typeface="Times New Roman"/>
                <a:cs typeface="Times New Roman"/>
              </a:rPr>
              <a:t>a) </a:t>
            </a:r>
            <a:r>
              <a:rPr sz="1600" i="1" spc="-5" dirty="0">
                <a:latin typeface="Times New Roman"/>
                <a:cs typeface="Times New Roman"/>
              </a:rPr>
              <a:t>Amplitude of vibration of </a:t>
            </a:r>
            <a:r>
              <a:rPr sz="1600" i="1" spc="5" dirty="0">
                <a:latin typeface="Times New Roman"/>
                <a:cs typeface="Times New Roman"/>
              </a:rPr>
              <a:t>car is </a:t>
            </a:r>
            <a:r>
              <a:rPr sz="1600" i="1" spc="-5" dirty="0">
                <a:latin typeface="Times New Roman"/>
                <a:cs typeface="Times New Roman"/>
              </a:rPr>
              <a:t>given</a:t>
            </a:r>
            <a:r>
              <a:rPr sz="1600" i="1" spc="-60" dirty="0">
                <a:latin typeface="Times New Roman"/>
                <a:cs typeface="Times New Roman"/>
              </a:rPr>
              <a:t> </a:t>
            </a:r>
            <a:r>
              <a:rPr sz="1600" i="1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6575" y="1301241"/>
            <a:ext cx="13760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14375" algn="l"/>
              </a:tabLst>
            </a:pPr>
            <a:r>
              <a:rPr sz="1150" u="sng" spc="-2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𝑋</a:t>
            </a:r>
            <a:r>
              <a:rPr sz="1150" spc="175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	</a:t>
            </a:r>
            <a:r>
              <a:rPr sz="1150" spc="20" dirty="0">
                <a:latin typeface="Cambria Math"/>
                <a:cs typeface="Cambria Math"/>
              </a:rPr>
              <a:t>1+(2𝜉𝑟)</a:t>
            </a:r>
            <a:r>
              <a:rPr sz="1425" spc="30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889" y="1579117"/>
            <a:ext cx="1104265" cy="0"/>
          </a:xfrm>
          <a:custGeom>
            <a:avLst/>
            <a:gdLst/>
            <a:ahLst/>
            <a:cxnLst/>
            <a:rect l="l" t="t" r="r" b="b"/>
            <a:pathLst>
              <a:path w="1104264">
                <a:moveTo>
                  <a:pt x="0" y="0"/>
                </a:moveTo>
                <a:lnTo>
                  <a:pt x="11036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09623" y="1524126"/>
            <a:ext cx="1706880" cy="270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5"/>
              </a:spcBef>
              <a:tabLst>
                <a:tab pos="476884" algn="l"/>
              </a:tabLst>
            </a:pPr>
            <a:r>
              <a:rPr sz="1150" dirty="0">
                <a:latin typeface="Cambria Math"/>
                <a:cs typeface="Cambria Math"/>
              </a:rPr>
              <a:t>𝑌	(1−𝑟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150" spc="25" dirty="0">
                <a:latin typeface="Cambria Math"/>
                <a:cs typeface="Cambria Math"/>
              </a:rPr>
              <a:t>)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+(2𝜉𝑟</a:t>
            </a:r>
            <a:r>
              <a:rPr sz="1150" spc="-114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2400" spc="352" baseline="27777" dirty="0">
                <a:latin typeface="Cambria Math"/>
                <a:cs typeface="Cambria Math"/>
              </a:rPr>
              <a:t> </a:t>
            </a:r>
            <a:endParaRPr sz="2400" baseline="27777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48050" y="1279905"/>
            <a:ext cx="2654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1</a:t>
            </a:r>
            <a:r>
              <a:rPr sz="1150" spc="10" dirty="0">
                <a:latin typeface="Cambria Math"/>
                <a:cs typeface="Cambria Math"/>
              </a:rPr>
              <a:t>/</a:t>
            </a:r>
            <a:r>
              <a:rPr sz="11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3613" y="2130678"/>
            <a:ext cx="2422525" cy="270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150" spc="15" dirty="0">
                <a:latin typeface="Cambria Math"/>
                <a:cs typeface="Cambria Math"/>
              </a:rPr>
              <a:t>(1−0.2318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r>
              <a:rPr sz="1425" spc="-187" baseline="20467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+(2×0.15×0.2381)</a:t>
            </a:r>
            <a:r>
              <a:rPr sz="1425" spc="15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2400" spc="487" baseline="27777" dirty="0">
                <a:latin typeface="Cambria Math"/>
                <a:cs typeface="Cambria Math"/>
              </a:rPr>
              <a:t> </a:t>
            </a:r>
            <a:endParaRPr sz="2400" baseline="27777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6949" y="1908174"/>
            <a:ext cx="34417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281430" algn="l"/>
                <a:tab pos="3080385" algn="l"/>
              </a:tabLst>
            </a:pPr>
            <a:r>
              <a:rPr sz="2400" spc="7" baseline="-32986" dirty="0">
                <a:latin typeface="Cambria Math"/>
                <a:cs typeface="Cambria Math"/>
              </a:rPr>
              <a:t>𝑋</a:t>
            </a:r>
            <a:r>
              <a:rPr sz="2400" spc="179" baseline="-32986" dirty="0">
                <a:latin typeface="Cambria Math"/>
                <a:cs typeface="Cambria Math"/>
              </a:rPr>
              <a:t> </a:t>
            </a:r>
            <a:r>
              <a:rPr sz="2400" spc="7" baseline="-32986" dirty="0">
                <a:latin typeface="Cambria Math"/>
                <a:cs typeface="Cambria Math"/>
              </a:rPr>
              <a:t>=</a:t>
            </a:r>
            <a:r>
              <a:rPr sz="2400" spc="112" baseline="-32986" dirty="0">
                <a:latin typeface="Cambria Math"/>
                <a:cs typeface="Cambria Math"/>
              </a:rPr>
              <a:t> </a:t>
            </a:r>
            <a:r>
              <a:rPr sz="2400" baseline="-32986" dirty="0">
                <a:latin typeface="Cambria Math"/>
                <a:cs typeface="Cambria Math"/>
              </a:rPr>
              <a:t>0.1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150" u="sng" spc="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1+(2×0.15×0.2381)	</a:t>
            </a:r>
            <a:r>
              <a:rPr sz="1725" spc="22" baseline="24154" dirty="0">
                <a:latin typeface="Cambria Math"/>
                <a:cs typeface="Cambria Math"/>
              </a:rPr>
              <a:t>1/2</a:t>
            </a:r>
            <a:endParaRPr sz="1725" baseline="24154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2517" y="2027047"/>
            <a:ext cx="123698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0.105977𝑚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2349" y="2494355"/>
            <a:ext cx="5530850" cy="830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10100"/>
              </a:lnSpc>
              <a:spcBef>
                <a:spcPts val="95"/>
              </a:spcBef>
            </a:pPr>
            <a:r>
              <a:rPr sz="1600" i="1" spc="5" dirty="0">
                <a:latin typeface="Times New Roman"/>
                <a:cs typeface="Times New Roman"/>
              </a:rPr>
              <a:t>b) </a:t>
            </a:r>
            <a:r>
              <a:rPr sz="1600" i="1" dirty="0">
                <a:latin typeface="Times New Roman"/>
                <a:cs typeface="Times New Roman"/>
              </a:rPr>
              <a:t>The </a:t>
            </a:r>
            <a:r>
              <a:rPr sz="1600" i="1" spc="-5" dirty="0">
                <a:latin typeface="Times New Roman"/>
                <a:cs typeface="Times New Roman"/>
              </a:rPr>
              <a:t>most unfavourable speed corresponds to the maximum </a:t>
            </a:r>
            <a:r>
              <a:rPr sz="1600" i="1" spc="-10" dirty="0">
                <a:latin typeface="Times New Roman"/>
                <a:cs typeface="Times New Roman"/>
              </a:rPr>
              <a:t>value  </a:t>
            </a:r>
            <a:r>
              <a:rPr sz="1600" i="1" spc="5" dirty="0">
                <a:latin typeface="Times New Roman"/>
                <a:cs typeface="Times New Roman"/>
              </a:rPr>
              <a:t>of X/Y </a:t>
            </a:r>
            <a:r>
              <a:rPr sz="1600" i="1" spc="-5" dirty="0">
                <a:latin typeface="Times New Roman"/>
                <a:cs typeface="Times New Roman"/>
              </a:rPr>
              <a:t>in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Eq.(E.1).</a:t>
            </a:r>
            <a:endParaRPr sz="16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195"/>
              </a:spcBef>
            </a:pPr>
            <a:r>
              <a:rPr sz="1600" i="1" spc="5" dirty="0">
                <a:latin typeface="Times New Roman"/>
                <a:cs typeface="Times New Roman"/>
              </a:rPr>
              <a:t>For </a:t>
            </a:r>
            <a:r>
              <a:rPr sz="1600" i="1" spc="-5" dirty="0">
                <a:latin typeface="Times New Roman"/>
                <a:cs typeface="Times New Roman"/>
              </a:rPr>
              <a:t>maximum of X/Y </a:t>
            </a:r>
            <a:r>
              <a:rPr sz="1600" i="1" dirty="0">
                <a:latin typeface="Times New Roman"/>
                <a:cs typeface="Times New Roman"/>
              </a:rPr>
              <a:t>with </a:t>
            </a:r>
            <a:r>
              <a:rPr sz="1600" i="1" spc="-5" dirty="0">
                <a:latin typeface="Times New Roman"/>
                <a:cs typeface="Times New Roman"/>
              </a:rPr>
              <a:t>respect to </a:t>
            </a:r>
            <a:r>
              <a:rPr sz="1600" i="1" dirty="0">
                <a:latin typeface="Times New Roman"/>
                <a:cs typeface="Times New Roman"/>
              </a:rPr>
              <a:t>r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23466" y="3835272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324991" y="3557397"/>
            <a:ext cx="1223010" cy="270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5"/>
              </a:spcBef>
              <a:tabLst>
                <a:tab pos="592455" algn="l"/>
              </a:tabLst>
            </a:pPr>
            <a:r>
              <a:rPr sz="1150" dirty="0">
                <a:latin typeface="Cambria Math"/>
                <a:cs typeface="Cambria Math"/>
              </a:rPr>
              <a:t>𝑑</a:t>
            </a:r>
            <a:r>
              <a:rPr sz="1725" baseline="-45893" dirty="0">
                <a:latin typeface="Cambria Math"/>
                <a:cs typeface="Cambria Math"/>
              </a:rPr>
              <a:t>	</a:t>
            </a:r>
            <a:r>
              <a:rPr sz="1150" spc="10" dirty="0">
                <a:latin typeface="Cambria Math"/>
                <a:cs typeface="Cambria Math"/>
              </a:rPr>
              <a:t>1+4𝜉</a:t>
            </a:r>
            <a:r>
              <a:rPr sz="1150" spc="-16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202" baseline="26315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𝑟</a:t>
            </a:r>
            <a:r>
              <a:rPr sz="1425" spc="75" baseline="26315" dirty="0">
                <a:latin typeface="Cambria Math"/>
                <a:cs typeface="Cambria Math"/>
              </a:rPr>
              <a:t>2</a:t>
            </a:r>
            <a:endParaRPr sz="1425" baseline="26315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85366" y="3838194"/>
            <a:ext cx="15735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21310" algn="l"/>
              </a:tabLst>
            </a:pPr>
            <a:r>
              <a:rPr sz="1150" dirty="0">
                <a:latin typeface="Cambria Math"/>
                <a:cs typeface="Cambria Math"/>
              </a:rPr>
              <a:t>𝑑𝑟	1+𝑟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4</a:t>
            </a:r>
            <a:r>
              <a:rPr sz="1425" spc="-195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−2𝑟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95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+4𝜉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95" baseline="20467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𝑟</a:t>
            </a:r>
            <a:r>
              <a:rPr sz="1425" spc="7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06930" y="3835272"/>
            <a:ext cx="1223010" cy="0"/>
          </a:xfrm>
          <a:custGeom>
            <a:avLst/>
            <a:gdLst/>
            <a:ahLst/>
            <a:cxnLst/>
            <a:rect l="l" t="t" r="r" b="b"/>
            <a:pathLst>
              <a:path w="1223010">
                <a:moveTo>
                  <a:pt x="0" y="0"/>
                </a:moveTo>
                <a:lnTo>
                  <a:pt x="122285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20161" y="3676269"/>
            <a:ext cx="4743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35" dirty="0">
                <a:latin typeface="Cambria Math"/>
                <a:cs typeface="Cambria Math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dirty="0">
                <a:latin typeface="Cambria Math"/>
                <a:cs typeface="Cambria Math"/>
              </a:rPr>
              <a:t> 0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23466" y="4716525"/>
            <a:ext cx="3707765" cy="0"/>
          </a:xfrm>
          <a:custGeom>
            <a:avLst/>
            <a:gdLst/>
            <a:ahLst/>
            <a:cxnLst/>
            <a:rect l="l" t="t" r="r" b="b"/>
            <a:pathLst>
              <a:path w="3707765">
                <a:moveTo>
                  <a:pt x="0" y="0"/>
                </a:moveTo>
                <a:lnTo>
                  <a:pt x="370763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76117" y="5541263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891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234566" y="4374692"/>
            <a:ext cx="4264025" cy="156718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560"/>
              </a:spcBef>
            </a:pPr>
            <a:r>
              <a:rPr sz="1150" spc="270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1+𝑟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22" baseline="26315" dirty="0">
                <a:latin typeface="Cambria Math"/>
                <a:cs typeface="Cambria Math"/>
              </a:rPr>
              <a:t>4</a:t>
            </a:r>
            <a:r>
              <a:rPr sz="1150" spc="15" dirty="0">
                <a:latin typeface="Cambria Math"/>
                <a:cs typeface="Cambria Math"/>
              </a:rPr>
              <a:t>−2𝑟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22" baseline="26315" dirty="0">
                <a:latin typeface="Cambria Math"/>
                <a:cs typeface="Cambria Math"/>
              </a:rPr>
              <a:t>2</a:t>
            </a:r>
            <a:r>
              <a:rPr sz="1150" spc="15" dirty="0">
                <a:latin typeface="Cambria Math"/>
                <a:cs typeface="Cambria Math"/>
              </a:rPr>
              <a:t>+4𝜉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52" baseline="26315" dirty="0">
                <a:latin typeface="Cambria Math"/>
                <a:cs typeface="Cambria Math"/>
              </a:rPr>
              <a:t>2</a:t>
            </a:r>
            <a:r>
              <a:rPr sz="1150" spc="35" dirty="0">
                <a:latin typeface="Cambria Math"/>
                <a:cs typeface="Cambria Math"/>
              </a:rPr>
              <a:t>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104" baseline="26315" dirty="0">
                <a:latin typeface="Cambria Math"/>
                <a:cs typeface="Cambria Math"/>
              </a:rPr>
              <a:t>2</a:t>
            </a:r>
            <a:r>
              <a:rPr sz="950" spc="325" dirty="0">
                <a:latin typeface="Cambria Math"/>
                <a:cs typeface="Cambria Math"/>
              </a:rPr>
              <a:t> </a:t>
            </a:r>
            <a:r>
              <a:rPr sz="1150" spc="30" dirty="0">
                <a:latin typeface="Cambria Math"/>
                <a:cs typeface="Cambria Math"/>
              </a:rPr>
              <a:t>(8𝜉</a:t>
            </a:r>
            <a:r>
              <a:rPr sz="1425" spc="44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𝑟)−(1+4𝜉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2" baseline="26315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𝑟</a:t>
            </a:r>
            <a:r>
              <a:rPr sz="1425" spc="75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)(4𝑟</a:t>
            </a:r>
            <a:r>
              <a:rPr sz="1150" spc="-130" dirty="0">
                <a:latin typeface="Cambria Math"/>
                <a:cs typeface="Cambria Math"/>
              </a:rPr>
              <a:t> </a:t>
            </a:r>
            <a:r>
              <a:rPr sz="1425" spc="30" baseline="26315" dirty="0">
                <a:latin typeface="Cambria Math"/>
                <a:cs typeface="Cambria Math"/>
              </a:rPr>
              <a:t>3</a:t>
            </a:r>
            <a:r>
              <a:rPr sz="1150" spc="20" dirty="0">
                <a:latin typeface="Cambria Math"/>
                <a:cs typeface="Cambria Math"/>
              </a:rPr>
              <a:t>−4𝑟+8𝜉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6315" dirty="0">
                <a:latin typeface="Cambria Math"/>
                <a:cs typeface="Cambria Math"/>
              </a:rPr>
              <a:t>2</a:t>
            </a:r>
            <a:r>
              <a:rPr sz="1425" spc="-179" baseline="26315" dirty="0">
                <a:latin typeface="Cambria Math"/>
                <a:cs typeface="Cambria Math"/>
              </a:rPr>
              <a:t> </a:t>
            </a:r>
            <a:r>
              <a:rPr sz="1150" spc="35" dirty="0">
                <a:latin typeface="Cambria Math"/>
                <a:cs typeface="Cambria Math"/>
              </a:rPr>
              <a:t>𝑟)</a:t>
            </a:r>
            <a:r>
              <a:rPr sz="1150" spc="185" dirty="0">
                <a:latin typeface="Cambria Math"/>
                <a:cs typeface="Cambria Math"/>
              </a:rPr>
              <a:t> </a:t>
            </a:r>
            <a:r>
              <a:rPr sz="2400" spc="7" baseline="-34722" dirty="0">
                <a:latin typeface="Cambria Math"/>
                <a:cs typeface="Cambria Math"/>
              </a:rPr>
              <a:t>=</a:t>
            </a:r>
            <a:r>
              <a:rPr sz="2400" spc="127" baseline="-34722" dirty="0">
                <a:latin typeface="Cambria Math"/>
                <a:cs typeface="Cambria Math"/>
              </a:rPr>
              <a:t> </a:t>
            </a:r>
            <a:r>
              <a:rPr sz="2400" baseline="-34722" dirty="0">
                <a:latin typeface="Cambria Math"/>
                <a:cs typeface="Cambria Math"/>
              </a:rPr>
              <a:t>0</a:t>
            </a:r>
            <a:endParaRPr sz="2400" baseline="-34722">
              <a:latin typeface="Cambria Math"/>
              <a:cs typeface="Cambria Math"/>
            </a:endParaRPr>
          </a:p>
          <a:p>
            <a:pPr marL="1231900">
              <a:lnSpc>
                <a:spcPct val="100000"/>
              </a:lnSpc>
              <a:spcBef>
                <a:spcPts val="330"/>
              </a:spcBef>
            </a:pPr>
            <a:r>
              <a:rPr sz="1150" dirty="0">
                <a:latin typeface="Cambria Math"/>
                <a:cs typeface="Cambria Math"/>
              </a:rPr>
              <a:t>(1+𝑟</a:t>
            </a:r>
            <a:r>
              <a:rPr sz="1150" spc="-13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4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25" dirty="0">
                <a:latin typeface="Cambria Math"/>
                <a:cs typeface="Cambria Math"/>
              </a:rPr>
              <a:t>−2𝑟</a:t>
            </a:r>
            <a:r>
              <a:rPr sz="1425" spc="3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-5" dirty="0">
                <a:latin typeface="Cambria Math"/>
                <a:cs typeface="Cambria Math"/>
              </a:rPr>
              <a:t>+4𝜉</a:t>
            </a:r>
            <a:r>
              <a:rPr sz="1150" spc="-14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spc="50" dirty="0">
                <a:latin typeface="Cambria Math"/>
                <a:cs typeface="Cambria Math"/>
              </a:rPr>
              <a:t>𝑟</a:t>
            </a:r>
            <a:r>
              <a:rPr sz="1425" spc="75" baseline="20467" dirty="0">
                <a:latin typeface="Cambria Math"/>
                <a:cs typeface="Cambria Math"/>
              </a:rPr>
              <a:t>2</a:t>
            </a:r>
            <a:r>
              <a:rPr sz="1425" spc="-179" baseline="20467" dirty="0">
                <a:latin typeface="Cambria Math"/>
                <a:cs typeface="Cambria Math"/>
              </a:rPr>
              <a:t> </a:t>
            </a:r>
            <a:r>
              <a:rPr sz="1150" dirty="0">
                <a:latin typeface="Cambria Math"/>
                <a:cs typeface="Cambria Math"/>
              </a:rPr>
              <a:t>)</a:t>
            </a:r>
            <a:r>
              <a:rPr sz="1425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600" spc="5" dirty="0">
                <a:latin typeface="Cambria Math"/>
                <a:cs typeface="Cambria Math"/>
              </a:rPr>
              <a:t>−4𝑟</a:t>
            </a:r>
            <a:r>
              <a:rPr sz="2400" spc="7" baseline="1736" dirty="0">
                <a:latin typeface="Cambria Math"/>
                <a:cs typeface="Cambria Math"/>
              </a:rPr>
              <a:t> </a:t>
            </a:r>
            <a:r>
              <a:rPr sz="1600" spc="25" dirty="0">
                <a:latin typeface="Cambria Math"/>
                <a:cs typeface="Cambria Math"/>
              </a:rPr>
              <a:t>2𝜉</a:t>
            </a:r>
            <a:r>
              <a:rPr sz="1725" spc="37" baseline="28985" dirty="0">
                <a:latin typeface="Cambria Math"/>
                <a:cs typeface="Cambria Math"/>
              </a:rPr>
              <a:t>2 </a:t>
            </a:r>
            <a:r>
              <a:rPr sz="1600" spc="25" dirty="0">
                <a:latin typeface="Cambria Math"/>
                <a:cs typeface="Cambria Math"/>
              </a:rPr>
              <a:t>𝑟</a:t>
            </a:r>
            <a:r>
              <a:rPr sz="1725" spc="37" baseline="28985" dirty="0">
                <a:latin typeface="Cambria Math"/>
                <a:cs typeface="Cambria Math"/>
              </a:rPr>
              <a:t>4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-5" dirty="0">
                <a:latin typeface="Cambria Math"/>
                <a:cs typeface="Cambria Math"/>
              </a:rPr>
              <a:t>1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-7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</a:t>
            </a:r>
            <a:endParaRPr sz="1600">
              <a:latin typeface="Cambria Math"/>
              <a:cs typeface="Cambria Math"/>
            </a:endParaRPr>
          </a:p>
          <a:p>
            <a:pPr marL="88900">
              <a:lnSpc>
                <a:spcPct val="100000"/>
              </a:lnSpc>
              <a:spcBef>
                <a:spcPts val="145"/>
              </a:spcBef>
            </a:pPr>
            <a:r>
              <a:rPr sz="2400" baseline="-32986" dirty="0">
                <a:latin typeface="Cambria Math"/>
                <a:cs typeface="Cambria Math"/>
              </a:rPr>
              <a:t>𝑟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2400" baseline="-32986" dirty="0">
                <a:latin typeface="Cambria Math"/>
                <a:cs typeface="Cambria Math"/>
              </a:rPr>
              <a:t>0 </a:t>
            </a:r>
            <a:r>
              <a:rPr sz="2400" spc="7" baseline="-32986" dirty="0">
                <a:latin typeface="Cambria Math"/>
                <a:cs typeface="Cambria Math"/>
              </a:rPr>
              <a:t>𝑜𝑟 </a:t>
            </a:r>
            <a:r>
              <a:rPr sz="2400" spc="60" baseline="-32986" dirty="0">
                <a:latin typeface="Cambria Math"/>
                <a:cs typeface="Cambria Math"/>
              </a:rPr>
              <a:t>𝑟</a:t>
            </a:r>
            <a:r>
              <a:rPr sz="1725" spc="60" baseline="-16908" dirty="0">
                <a:latin typeface="Cambria Math"/>
                <a:cs typeface="Cambria Math"/>
              </a:rPr>
              <a:t>2 </a:t>
            </a:r>
            <a:r>
              <a:rPr sz="2400" spc="7" baseline="-32986" dirty="0">
                <a:latin typeface="Cambria Math"/>
                <a:cs typeface="Cambria Math"/>
              </a:rPr>
              <a:t>= </a:t>
            </a:r>
            <a:r>
              <a:rPr sz="1150" dirty="0">
                <a:latin typeface="Cambria Math"/>
                <a:cs typeface="Cambria Math"/>
              </a:rPr>
              <a:t>−1± </a:t>
            </a:r>
            <a:r>
              <a:rPr sz="1150" spc="5" dirty="0">
                <a:latin typeface="Cambria Math"/>
                <a:cs typeface="Cambria Math"/>
              </a:rPr>
              <a:t>1+8𝜉</a:t>
            </a:r>
            <a:r>
              <a:rPr sz="1150" spc="-80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  <a:p>
            <a:pPr marR="754380" algn="ctr">
              <a:lnSpc>
                <a:spcPct val="100000"/>
              </a:lnSpc>
              <a:spcBef>
                <a:spcPts val="280"/>
              </a:spcBef>
            </a:pPr>
            <a:r>
              <a:rPr sz="1150" spc="15" dirty="0">
                <a:latin typeface="Cambria Math"/>
                <a:cs typeface="Cambria Math"/>
              </a:rPr>
              <a:t>4𝜉</a:t>
            </a:r>
            <a:r>
              <a:rPr sz="1150" spc="-145" dirty="0">
                <a:latin typeface="Cambria Math"/>
                <a:cs typeface="Cambria Math"/>
              </a:rPr>
              <a:t> </a:t>
            </a:r>
            <a:r>
              <a:rPr sz="1425" spc="7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64257" y="5737859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6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285366" y="6313677"/>
            <a:ext cx="31470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latin typeface="Times New Roman"/>
                <a:cs typeface="Times New Roman"/>
              </a:rPr>
              <a:t>Feasible </a:t>
            </a:r>
            <a:r>
              <a:rPr sz="1600" i="1" spc="-5" dirty="0">
                <a:latin typeface="Times New Roman"/>
                <a:cs typeface="Times New Roman"/>
              </a:rPr>
              <a:t>value of </a:t>
            </a:r>
            <a:r>
              <a:rPr sz="1600" spc="40" dirty="0">
                <a:latin typeface="Cambria Math"/>
                <a:cs typeface="Cambria Math"/>
              </a:rPr>
              <a:t>𝑟</a:t>
            </a:r>
            <a:r>
              <a:rPr sz="1725" spc="60" baseline="28985" dirty="0">
                <a:latin typeface="Cambria Math"/>
                <a:cs typeface="Cambria Math"/>
              </a:rPr>
              <a:t>2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-15" baseline="45893" dirty="0">
                <a:latin typeface="Cambria Math"/>
                <a:cs typeface="Cambria Math"/>
              </a:rPr>
              <a:t>−1+</a:t>
            </a:r>
            <a:r>
              <a:rPr sz="1725" spc="165" baseline="45893" dirty="0">
                <a:latin typeface="Cambria Math"/>
                <a:cs typeface="Cambria Math"/>
              </a:rPr>
              <a:t> </a:t>
            </a:r>
            <a:r>
              <a:rPr sz="1725" spc="7" baseline="45893" dirty="0">
                <a:latin typeface="Cambria Math"/>
                <a:cs typeface="Cambria Math"/>
              </a:rPr>
              <a:t>1+8(0.15)</a:t>
            </a:r>
            <a:r>
              <a:rPr sz="1425" spc="7" baseline="73099" dirty="0">
                <a:latin typeface="Cambria Math"/>
                <a:cs typeface="Cambria Math"/>
              </a:rPr>
              <a:t>2</a:t>
            </a:r>
            <a:endParaRPr sz="1425" baseline="73099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46932" y="6276085"/>
            <a:ext cx="759460" cy="0"/>
          </a:xfrm>
          <a:custGeom>
            <a:avLst/>
            <a:gdLst/>
            <a:ahLst/>
            <a:cxnLst/>
            <a:rect l="l" t="t" r="r" b="b"/>
            <a:pathLst>
              <a:path w="759460">
                <a:moveTo>
                  <a:pt x="0" y="0"/>
                </a:moveTo>
                <a:lnTo>
                  <a:pt x="7592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38245" y="6472681"/>
            <a:ext cx="1165225" cy="0"/>
          </a:xfrm>
          <a:custGeom>
            <a:avLst/>
            <a:gdLst/>
            <a:ahLst/>
            <a:cxnLst/>
            <a:rect l="l" t="t" r="r" b="b"/>
            <a:pathLst>
              <a:path w="1165225">
                <a:moveTo>
                  <a:pt x="0" y="0"/>
                </a:moveTo>
                <a:lnTo>
                  <a:pt x="116494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310766" y="6706869"/>
            <a:ext cx="14224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5" dirty="0">
                <a:latin typeface="Times New Roman"/>
                <a:cs typeface="Times New Roman"/>
              </a:rPr>
              <a:t>From </a:t>
            </a:r>
            <a:r>
              <a:rPr sz="1600" i="1" spc="-5" dirty="0">
                <a:latin typeface="Times New Roman"/>
                <a:cs typeface="Times New Roman"/>
              </a:rPr>
              <a:t>which ,</a:t>
            </a:r>
            <a:r>
              <a:rPr sz="1600" spc="-5" dirty="0">
                <a:latin typeface="Cambria Math"/>
                <a:cs typeface="Cambria Math"/>
              </a:rPr>
              <a:t>𝑟 </a:t>
            </a:r>
            <a:r>
              <a:rPr sz="1600" spc="5" dirty="0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07970" y="6645909"/>
            <a:ext cx="13208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𝜔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39517" y="6868414"/>
            <a:ext cx="2654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0" dirty="0">
                <a:latin typeface="Cambria Math"/>
                <a:cs typeface="Cambria Math"/>
              </a:rPr>
              <a:t>𝜔</a:t>
            </a:r>
            <a:r>
              <a:rPr sz="1425" spc="75" baseline="-14619" dirty="0">
                <a:latin typeface="Cambria Math"/>
                <a:cs typeface="Cambria Math"/>
              </a:rPr>
              <a:t>𝑛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777617" y="6865873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6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005073" y="6435042"/>
            <a:ext cx="1131570" cy="54229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531495">
              <a:lnSpc>
                <a:spcPct val="100000"/>
              </a:lnSpc>
              <a:spcBef>
                <a:spcPts val="415"/>
              </a:spcBef>
            </a:pPr>
            <a:r>
              <a:rPr sz="1150" spc="15" dirty="0">
                <a:latin typeface="Cambria Math"/>
                <a:cs typeface="Cambria Math"/>
              </a:rPr>
              <a:t>4(0.15)</a:t>
            </a:r>
            <a:r>
              <a:rPr sz="1425" spc="22" baseline="20467" dirty="0">
                <a:latin typeface="Cambria Math"/>
                <a:cs typeface="Cambria Math"/>
              </a:rPr>
              <a:t>2</a:t>
            </a:r>
            <a:endParaRPr sz="1425" baseline="20467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50"/>
              </a:spcBef>
            </a:pP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5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0.9791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85366" y="7118350"/>
            <a:ext cx="46666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16255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And	</a:t>
            </a:r>
            <a:r>
              <a:rPr sz="1600" spc="5" dirty="0">
                <a:latin typeface="Cambria Math"/>
                <a:cs typeface="Cambria Math"/>
              </a:rPr>
              <a:t>𝜔 = </a:t>
            </a:r>
            <a:r>
              <a:rPr sz="1600" dirty="0">
                <a:latin typeface="Cambria Math"/>
                <a:cs typeface="Cambria Math"/>
              </a:rPr>
              <a:t>0.9791</a:t>
            </a:r>
            <a:r>
              <a:rPr sz="2400" baseline="1736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12.5664</a:t>
            </a:r>
            <a:r>
              <a:rPr sz="2400" spc="-7" baseline="1736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12.3035 𝑟𝑎𝑑/ </a:t>
            </a:r>
            <a:r>
              <a:rPr sz="1600" spc="5" dirty="0">
                <a:latin typeface="Cambria Math"/>
                <a:cs typeface="Cambria Math"/>
              </a:rPr>
              <a:t>sec =</a:t>
            </a:r>
            <a:r>
              <a:rPr sz="1600" spc="280" dirty="0">
                <a:latin typeface="Cambria Math"/>
                <a:cs typeface="Cambria Math"/>
              </a:rPr>
              <a:t> </a:t>
            </a:r>
            <a:r>
              <a:rPr sz="1725" spc="22" baseline="45893" dirty="0">
                <a:latin typeface="Cambria Math"/>
                <a:cs typeface="Cambria Math"/>
              </a:rPr>
              <a:t>2𝜋</a:t>
            </a:r>
            <a:endParaRPr sz="1725" baseline="45893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80659" y="7280275"/>
            <a:ext cx="9271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𝜏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741542" y="7277353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304669" y="7655178"/>
            <a:ext cx="53149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15" dirty="0">
                <a:latin typeface="Cambria Math"/>
                <a:cs typeface="Cambria Math"/>
              </a:rPr>
              <a:t>𝑠×</a:t>
            </a:r>
            <a:r>
              <a:rPr sz="1150" spc="10" dirty="0">
                <a:latin typeface="Cambria Math"/>
                <a:cs typeface="Cambria Math"/>
              </a:rPr>
              <a:t>1000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68601" y="7652638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85366" y="7493634"/>
            <a:ext cx="44272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latin typeface="Times New Roman"/>
                <a:cs typeface="Times New Roman"/>
              </a:rPr>
              <a:t>Where </a:t>
            </a:r>
            <a:r>
              <a:rPr sz="1600" dirty="0">
                <a:latin typeface="Cambria Math"/>
                <a:cs typeface="Cambria Math"/>
              </a:rPr>
              <a:t>𝜏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725" spc="15" baseline="45893" dirty="0">
                <a:latin typeface="Cambria Math"/>
                <a:cs typeface="Cambria Math"/>
              </a:rPr>
              <a:t>70×3600 </a:t>
            </a:r>
            <a:r>
              <a:rPr sz="1600" i="1" spc="-10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Cambria Math"/>
                <a:cs typeface="Cambria Math"/>
              </a:rPr>
              <a:t>𝑠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5" dirty="0">
                <a:latin typeface="Cambria Math"/>
                <a:cs typeface="Cambria Math"/>
              </a:rPr>
              <a:t>𝑠𝑝𝑒𝑒𝑑 </a:t>
            </a:r>
            <a:r>
              <a:rPr sz="1600" spc="5" dirty="0">
                <a:latin typeface="Cambria Math"/>
                <a:cs typeface="Cambria Math"/>
              </a:rPr>
              <a:t>𝑜𝑓 </a:t>
            </a:r>
            <a:r>
              <a:rPr sz="1600" spc="-5" dirty="0">
                <a:latin typeface="Cambria Math"/>
                <a:cs typeface="Cambria Math"/>
              </a:rPr>
              <a:t>𝑐𝑎𝑟 𝑖𝑛</a:t>
            </a:r>
            <a:r>
              <a:rPr sz="1600" spc="130" dirty="0">
                <a:latin typeface="Cambria Math"/>
                <a:cs typeface="Cambria Math"/>
              </a:rPr>
              <a:t> </a:t>
            </a:r>
            <a:r>
              <a:rPr sz="1600" spc="110" dirty="0">
                <a:latin typeface="Cambria Math"/>
                <a:cs typeface="Cambria Math"/>
              </a:rPr>
              <a:t>𝑘𝑚/𝑕𝑟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11726" y="8042275"/>
            <a:ext cx="1974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2</a:t>
            </a:r>
            <a:r>
              <a:rPr sz="1150" dirty="0">
                <a:latin typeface="Cambria Math"/>
                <a:cs typeface="Cambria Math"/>
              </a:rPr>
              <a:t>𝜋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85366" y="7880730"/>
            <a:ext cx="55645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spc="-5" dirty="0">
                <a:latin typeface="Times New Roman"/>
                <a:cs typeface="Times New Roman"/>
              </a:rPr>
              <a:t>Therefore unfavourable </a:t>
            </a:r>
            <a:r>
              <a:rPr sz="1600" i="1" spc="-10" dirty="0">
                <a:latin typeface="Times New Roman"/>
                <a:cs typeface="Times New Roman"/>
              </a:rPr>
              <a:t>speed </a:t>
            </a:r>
            <a:r>
              <a:rPr sz="1600" i="1" spc="10" dirty="0">
                <a:latin typeface="Times New Roman"/>
                <a:cs typeface="Times New Roman"/>
              </a:rPr>
              <a:t>=</a:t>
            </a:r>
            <a:r>
              <a:rPr sz="1725" u="sng" spc="15" baseline="4589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12.3035 </a:t>
            </a:r>
            <a:r>
              <a:rPr sz="1725" u="sng" spc="7" baseline="4589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×70×3.6</a:t>
            </a:r>
            <a:r>
              <a:rPr sz="1725" spc="7" baseline="45893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493.4558</a:t>
            </a:r>
            <a:r>
              <a:rPr sz="1600" spc="-90" dirty="0">
                <a:latin typeface="Cambria Math"/>
                <a:cs typeface="Cambria Math"/>
              </a:rPr>
              <a:t> </a:t>
            </a:r>
            <a:r>
              <a:rPr sz="1600" spc="105" dirty="0">
                <a:latin typeface="Cambria Math"/>
                <a:cs typeface="Cambria Math"/>
              </a:rPr>
              <a:t>𝑘𝑚/𝑕𝑟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0766" y="9006890"/>
            <a:ext cx="5569585" cy="81851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b="1" i="1" spc="-5" dirty="0">
                <a:latin typeface="Times New Roman"/>
                <a:cs typeface="Times New Roman"/>
              </a:rPr>
              <a:t>4.4 </a:t>
            </a:r>
            <a:r>
              <a:rPr sz="1600" b="1" i="1" dirty="0">
                <a:latin typeface="Times New Roman"/>
                <a:cs typeface="Times New Roman"/>
              </a:rPr>
              <a:t>ROTATING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UNBALANCE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2110"/>
              </a:lnSpc>
              <a:spcBef>
                <a:spcPts val="55"/>
              </a:spcBef>
            </a:pPr>
            <a:r>
              <a:rPr sz="1600" i="1" spc="-5" dirty="0">
                <a:latin typeface="Times New Roman"/>
                <a:cs typeface="Times New Roman"/>
              </a:rPr>
              <a:t>Unbalance in </a:t>
            </a:r>
            <a:r>
              <a:rPr sz="1600" i="1" spc="-10" dirty="0">
                <a:latin typeface="Times New Roman"/>
                <a:cs typeface="Times New Roman"/>
              </a:rPr>
              <a:t>many rotating </a:t>
            </a:r>
            <a:r>
              <a:rPr sz="1600" i="1" spc="-5" dirty="0">
                <a:latin typeface="Times New Roman"/>
                <a:cs typeface="Times New Roman"/>
              </a:rPr>
              <a:t>mechanical </a:t>
            </a:r>
            <a:r>
              <a:rPr sz="1600" i="1" dirty="0">
                <a:latin typeface="Times New Roman"/>
                <a:cs typeface="Times New Roman"/>
              </a:rPr>
              <a:t>system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5" dirty="0">
                <a:latin typeface="Times New Roman"/>
                <a:cs typeface="Times New Roman"/>
              </a:rPr>
              <a:t>common source 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spc="-5" dirty="0">
                <a:latin typeface="Times New Roman"/>
                <a:cs typeface="Times New Roman"/>
              </a:rPr>
              <a:t>vibration excitation </a:t>
            </a:r>
            <a:r>
              <a:rPr sz="1600" i="1" spc="-10" dirty="0">
                <a:latin typeface="Times New Roman"/>
                <a:cs typeface="Times New Roman"/>
              </a:rPr>
              <a:t>which may </a:t>
            </a:r>
            <a:r>
              <a:rPr sz="1600" i="1" spc="-5" dirty="0">
                <a:latin typeface="Times New Roman"/>
                <a:cs typeface="Times New Roman"/>
              </a:rPr>
              <a:t>often lead to unbalanced</a:t>
            </a:r>
            <a:r>
              <a:rPr sz="1600" i="1" spc="6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forces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2247" y="5744982"/>
            <a:ext cx="2217420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50"/>
              </a:lnSpc>
            </a:pPr>
            <a:r>
              <a:rPr sz="1600" dirty="0">
                <a:latin typeface="Times New Roman"/>
                <a:cs typeface="Times New Roman"/>
              </a:rPr>
              <a:t>at </a:t>
            </a:r>
            <a:r>
              <a:rPr sz="1600" spc="-1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angular velocity of</a:t>
            </a:r>
            <a:r>
              <a:rPr sz="1600" spc="29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766" y="860500"/>
            <a:ext cx="5450205" cy="13703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90"/>
              </a:spcBef>
            </a:pPr>
            <a:r>
              <a:rPr sz="1600" i="1" spc="-5" dirty="0">
                <a:latin typeface="Times New Roman"/>
                <a:cs typeface="Times New Roman"/>
              </a:rPr>
              <a:t>.Unbalanced forces lead to excessive vibrations ultimately causing  </a:t>
            </a:r>
            <a:r>
              <a:rPr sz="1600" i="1" dirty="0">
                <a:latin typeface="Times New Roman"/>
                <a:cs typeface="Times New Roman"/>
              </a:rPr>
              <a:t>premature </a:t>
            </a:r>
            <a:r>
              <a:rPr sz="1600" i="1" spc="-5" dirty="0">
                <a:latin typeface="Times New Roman"/>
                <a:cs typeface="Times New Roman"/>
              </a:rPr>
              <a:t>failure </a:t>
            </a:r>
            <a:r>
              <a:rPr sz="1600" i="1" spc="5" dirty="0">
                <a:latin typeface="Times New Roman"/>
                <a:cs typeface="Times New Roman"/>
              </a:rPr>
              <a:t>of </a:t>
            </a:r>
            <a:r>
              <a:rPr sz="1600" i="1" dirty="0">
                <a:latin typeface="Times New Roman"/>
                <a:cs typeface="Times New Roman"/>
              </a:rPr>
              <a:t>system </a:t>
            </a:r>
            <a:r>
              <a:rPr sz="1600" i="1" spc="-5" dirty="0">
                <a:latin typeface="Times New Roman"/>
                <a:cs typeface="Times New Roman"/>
              </a:rPr>
              <a:t>component such </a:t>
            </a:r>
            <a:r>
              <a:rPr sz="1600" i="1" spc="5" dirty="0">
                <a:latin typeface="Times New Roman"/>
                <a:cs typeface="Times New Roman"/>
              </a:rPr>
              <a:t>as </a:t>
            </a:r>
            <a:r>
              <a:rPr sz="1600" i="1" spc="-5" dirty="0">
                <a:latin typeface="Times New Roman"/>
                <a:cs typeface="Times New Roman"/>
              </a:rPr>
              <a:t>bearings </a:t>
            </a:r>
            <a:r>
              <a:rPr sz="1600" i="1" spc="-10" dirty="0">
                <a:latin typeface="Times New Roman"/>
                <a:cs typeface="Times New Roman"/>
              </a:rPr>
              <a:t>and  </a:t>
            </a:r>
            <a:r>
              <a:rPr sz="1600" i="1" spc="-5" dirty="0">
                <a:latin typeface="Times New Roman"/>
                <a:cs typeface="Times New Roman"/>
              </a:rPr>
              <a:t>couplings </a:t>
            </a:r>
            <a:r>
              <a:rPr sz="1600" i="1" dirty="0">
                <a:latin typeface="Times New Roman"/>
                <a:cs typeface="Times New Roman"/>
              </a:rPr>
              <a:t>. </a:t>
            </a:r>
            <a:r>
              <a:rPr sz="1600" i="1" spc="-10" dirty="0">
                <a:latin typeface="Times New Roman"/>
                <a:cs typeface="Times New Roman"/>
              </a:rPr>
              <a:t>figure </a:t>
            </a:r>
            <a:r>
              <a:rPr sz="1600" i="1" dirty="0">
                <a:latin typeface="Times New Roman"/>
                <a:cs typeface="Times New Roman"/>
              </a:rPr>
              <a:t>4.11 </a:t>
            </a:r>
            <a:r>
              <a:rPr sz="1600" i="1" spc="-5" dirty="0">
                <a:latin typeface="Times New Roman"/>
                <a:cs typeface="Times New Roman"/>
              </a:rPr>
              <a:t>shows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5" dirty="0">
                <a:latin typeface="Times New Roman"/>
                <a:cs typeface="Times New Roman"/>
              </a:rPr>
              <a:t>damped </a:t>
            </a:r>
            <a:r>
              <a:rPr sz="1600" i="1" dirty="0">
                <a:latin typeface="Times New Roman"/>
                <a:cs typeface="Times New Roman"/>
              </a:rPr>
              <a:t>, </a:t>
            </a:r>
            <a:r>
              <a:rPr sz="1600" i="1" spc="-5" dirty="0">
                <a:latin typeface="Times New Roman"/>
                <a:cs typeface="Times New Roman"/>
              </a:rPr>
              <a:t>the single-degree-of-  </a:t>
            </a:r>
            <a:r>
              <a:rPr sz="1600" i="1" dirty="0">
                <a:latin typeface="Times New Roman"/>
                <a:cs typeface="Times New Roman"/>
              </a:rPr>
              <a:t>freedom </a:t>
            </a:r>
            <a:r>
              <a:rPr sz="1600" i="1" spc="-5" dirty="0">
                <a:latin typeface="Times New Roman"/>
                <a:cs typeface="Times New Roman"/>
              </a:rPr>
              <a:t>machine which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spc="-5" dirty="0">
                <a:latin typeface="Times New Roman"/>
                <a:cs typeface="Times New Roman"/>
              </a:rPr>
              <a:t>supported elastically </a:t>
            </a:r>
            <a:r>
              <a:rPr sz="1600" i="1" spc="5" dirty="0">
                <a:latin typeface="Times New Roman"/>
                <a:cs typeface="Times New Roman"/>
              </a:rPr>
              <a:t>by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5" dirty="0">
                <a:latin typeface="Times New Roman"/>
                <a:cs typeface="Times New Roman"/>
              </a:rPr>
              <a:t>spring </a:t>
            </a:r>
            <a:r>
              <a:rPr sz="1600" i="1" spc="-10" dirty="0">
                <a:latin typeface="Times New Roman"/>
                <a:cs typeface="Times New Roman"/>
              </a:rPr>
              <a:t>and </a:t>
            </a:r>
            <a:r>
              <a:rPr sz="1600" i="1" dirty="0">
                <a:latin typeface="Times New Roman"/>
                <a:cs typeface="Times New Roman"/>
              </a:rPr>
              <a:t>a  damper </a:t>
            </a:r>
            <a:r>
              <a:rPr sz="1600" i="1" spc="-5" dirty="0">
                <a:latin typeface="Times New Roman"/>
                <a:cs typeface="Times New Roman"/>
              </a:rPr>
              <a:t>whose stiffness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dirty="0">
                <a:latin typeface="Times New Roman"/>
                <a:cs typeface="Times New Roman"/>
              </a:rPr>
              <a:t>k </a:t>
            </a:r>
            <a:r>
              <a:rPr sz="1600" i="1" spc="-10" dirty="0">
                <a:latin typeface="Times New Roman"/>
                <a:cs typeface="Times New Roman"/>
              </a:rPr>
              <a:t>and </a:t>
            </a:r>
            <a:r>
              <a:rPr sz="1600" i="1" spc="-5" dirty="0">
                <a:latin typeface="Times New Roman"/>
                <a:cs typeface="Times New Roman"/>
              </a:rPr>
              <a:t>damping coefficient </a:t>
            </a:r>
            <a:r>
              <a:rPr sz="1600" i="1" spc="5" dirty="0">
                <a:latin typeface="Times New Roman"/>
                <a:cs typeface="Times New Roman"/>
              </a:rPr>
              <a:t>is </a:t>
            </a:r>
            <a:r>
              <a:rPr sz="1600" i="1" dirty="0">
                <a:latin typeface="Times New Roman"/>
                <a:cs typeface="Times New Roman"/>
              </a:rPr>
              <a:t>c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6507" y="3039236"/>
            <a:ext cx="2070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i="1" spc="5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9617" y="4377689"/>
            <a:ext cx="3128010" cy="807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136140" algn="l"/>
              </a:tabLst>
            </a:pPr>
            <a:r>
              <a:rPr sz="1600" spc="5" dirty="0">
                <a:latin typeface="Times New Roman"/>
                <a:cs typeface="Times New Roman"/>
              </a:rPr>
              <a:t>K	</a:t>
            </a:r>
            <a:r>
              <a:rPr sz="160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535" y="5453888"/>
            <a:ext cx="53181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rotating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component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is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mounted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bearings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O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and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rotates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1909" y="5722111"/>
            <a:ext cx="15532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radians per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second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535" y="5966917"/>
            <a:ext cx="5316220" cy="1385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algn="just">
              <a:lnSpc>
                <a:spcPct val="111300"/>
              </a:lnSpc>
              <a:spcBef>
                <a:spcPts val="120"/>
              </a:spcBef>
            </a:pP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total </a:t>
            </a:r>
            <a:r>
              <a:rPr sz="1600" spc="-5" dirty="0">
                <a:latin typeface="Times New Roman"/>
                <a:cs typeface="Times New Roman"/>
              </a:rPr>
              <a:t>mass of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5" dirty="0">
                <a:latin typeface="Cambria Math"/>
                <a:cs typeface="Cambria Math"/>
              </a:rPr>
              <a:t>𝑀</a:t>
            </a:r>
            <a:r>
              <a:rPr sz="1600" spc="5" dirty="0">
                <a:latin typeface="Times New Roman"/>
                <a:cs typeface="Times New Roman"/>
              </a:rPr>
              <a:t>and the </a:t>
            </a:r>
            <a:r>
              <a:rPr sz="1600" spc="-10" dirty="0">
                <a:latin typeface="Times New Roman"/>
                <a:cs typeface="Times New Roman"/>
              </a:rPr>
              <a:t>system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assumed </a:t>
            </a:r>
            <a:r>
              <a:rPr sz="1600" spc="5" dirty="0">
                <a:latin typeface="Times New Roman"/>
                <a:cs typeface="Times New Roman"/>
              </a:rPr>
              <a:t>to  </a:t>
            </a:r>
            <a:r>
              <a:rPr sz="1600" spc="-5" dirty="0">
                <a:latin typeface="Times New Roman"/>
                <a:cs typeface="Times New Roman"/>
              </a:rPr>
              <a:t>vibrate only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vertical direction .the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-5" dirty="0">
                <a:latin typeface="Times New Roman"/>
                <a:cs typeface="Times New Roman"/>
              </a:rPr>
              <a:t>distribution of the  rotor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not </a:t>
            </a:r>
            <a:r>
              <a:rPr sz="1600" spc="-5" dirty="0">
                <a:latin typeface="Times New Roman"/>
                <a:cs typeface="Times New Roman"/>
              </a:rPr>
              <a:t>uniform and </a:t>
            </a:r>
            <a:r>
              <a:rPr sz="1600" spc="-10" dirty="0">
                <a:latin typeface="Times New Roman"/>
                <a:cs typeface="Times New Roman"/>
              </a:rPr>
              <a:t>therefore </a:t>
            </a:r>
            <a:r>
              <a:rPr sz="1600" spc="-5" dirty="0">
                <a:latin typeface="Times New Roman"/>
                <a:cs typeface="Times New Roman"/>
              </a:rPr>
              <a:t>result </a:t>
            </a: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10" dirty="0">
                <a:latin typeface="Times New Roman"/>
                <a:cs typeface="Times New Roman"/>
              </a:rPr>
              <a:t>an </a:t>
            </a:r>
            <a:r>
              <a:rPr sz="1600" spc="-5" dirty="0">
                <a:latin typeface="Times New Roman"/>
                <a:cs typeface="Times New Roman"/>
              </a:rPr>
              <a:t>equivalent  eccentric </a:t>
            </a:r>
            <a:r>
              <a:rPr sz="1600" dirty="0">
                <a:latin typeface="Times New Roman"/>
                <a:cs typeface="Times New Roman"/>
              </a:rPr>
              <a:t>mass </a:t>
            </a:r>
            <a:r>
              <a:rPr sz="1600" spc="5" dirty="0">
                <a:latin typeface="Cambria Math"/>
                <a:cs typeface="Cambria Math"/>
              </a:rPr>
              <a:t>𝑚 </a:t>
            </a:r>
            <a:r>
              <a:rPr sz="1600" spc="-5" dirty="0">
                <a:latin typeface="Times New Roman"/>
                <a:cs typeface="Times New Roman"/>
              </a:rPr>
              <a:t>located </a:t>
            </a:r>
            <a:r>
              <a:rPr sz="1600" spc="-10" dirty="0">
                <a:latin typeface="Times New Roman"/>
                <a:cs typeface="Times New Roman"/>
              </a:rPr>
              <a:t>at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distance </a:t>
            </a: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-5" dirty="0">
                <a:latin typeface="Times New Roman"/>
                <a:cs typeface="Times New Roman"/>
              </a:rPr>
              <a:t>from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center of  rotation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5" dirty="0">
                <a:latin typeface="Times New Roman"/>
                <a:cs typeface="Times New Roman"/>
              </a:rPr>
              <a:t>the component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displacement of </a:t>
            </a:r>
            <a:r>
              <a:rPr sz="1600" spc="5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eccentric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535" y="7350378"/>
            <a:ext cx="6540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mass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𝑚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17725" y="7318069"/>
            <a:ext cx="2910205" cy="58039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60"/>
              </a:spcBef>
            </a:pPr>
            <a:r>
              <a:rPr sz="1600" spc="5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the vertical direction 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given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by</a:t>
            </a:r>
            <a:endParaRPr sz="1600">
              <a:latin typeface="Times New Roman"/>
              <a:cs typeface="Times New Roman"/>
            </a:endParaRPr>
          </a:p>
          <a:p>
            <a:pPr marL="982980">
              <a:lnSpc>
                <a:spcPct val="100000"/>
              </a:lnSpc>
              <a:spcBef>
                <a:spcPts val="265"/>
              </a:spcBef>
            </a:pPr>
            <a:r>
              <a:rPr sz="1600" spc="-10" dirty="0">
                <a:latin typeface="Cambria Math"/>
                <a:cs typeface="Cambria Math"/>
              </a:rPr>
              <a:t>𝑥</a:t>
            </a:r>
            <a:r>
              <a:rPr sz="1725" spc="-15" baseline="-16908" dirty="0">
                <a:latin typeface="Cambria Math"/>
                <a:cs typeface="Cambria Math"/>
              </a:rPr>
              <a:t>𝑚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+ </a:t>
            </a: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190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7875854"/>
            <a:ext cx="5238115" cy="13855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Times New Roman"/>
                <a:cs typeface="Times New Roman"/>
              </a:rPr>
              <a:t>Where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=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displacement of the </a:t>
            </a:r>
            <a:r>
              <a:rPr sz="1600" dirty="0">
                <a:latin typeface="Times New Roman"/>
                <a:cs typeface="Times New Roman"/>
              </a:rPr>
              <a:t>machine </a:t>
            </a:r>
            <a:r>
              <a:rPr sz="1600" spc="-5" dirty="0">
                <a:latin typeface="Times New Roman"/>
                <a:cs typeface="Times New Roman"/>
              </a:rPr>
              <a:t>in the vertical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direction.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-5" dirty="0">
                <a:latin typeface="Cambria Math"/>
                <a:cs typeface="Cambria Math"/>
              </a:rPr>
              <a:t>=</a:t>
            </a:r>
            <a:r>
              <a:rPr sz="1600" spc="-5" dirty="0">
                <a:latin typeface="Times New Roman"/>
                <a:cs typeface="Times New Roman"/>
              </a:rPr>
              <a:t>eccentricity (distance of mass </a:t>
            </a:r>
            <a:r>
              <a:rPr sz="1600" spc="5" dirty="0">
                <a:latin typeface="Cambria Math"/>
                <a:cs typeface="Cambria Math"/>
              </a:rPr>
              <a:t>𝑚 </a:t>
            </a:r>
            <a:r>
              <a:rPr sz="1600" spc="-5" dirty="0">
                <a:latin typeface="Times New Roman"/>
                <a:cs typeface="Times New Roman"/>
              </a:rPr>
              <a:t>from the center of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rotation)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mbria Math"/>
                <a:cs typeface="Cambria Math"/>
              </a:rPr>
              <a:t>𝜔</a:t>
            </a:r>
            <a:r>
              <a:rPr sz="1600" dirty="0">
                <a:latin typeface="Times New Roman"/>
                <a:cs typeface="Times New Roman"/>
              </a:rPr>
              <a:t>=angular </a:t>
            </a:r>
            <a:r>
              <a:rPr sz="1600" spc="-5" dirty="0">
                <a:latin typeface="Times New Roman"/>
                <a:cs typeface="Times New Roman"/>
              </a:rPr>
              <a:t>velocity of </a:t>
            </a:r>
            <a:r>
              <a:rPr sz="1600" spc="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rotating </a:t>
            </a:r>
            <a:r>
              <a:rPr sz="1600" spc="-5" dirty="0">
                <a:latin typeface="Times New Roman"/>
                <a:cs typeface="Times New Roman"/>
              </a:rPr>
              <a:t>component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spc="5" dirty="0">
                <a:latin typeface="Cambria Math"/>
                <a:cs typeface="Cambria Math"/>
              </a:rPr>
              <a:t>𝑡</a:t>
            </a:r>
            <a:r>
              <a:rPr sz="1600" spc="5" dirty="0">
                <a:latin typeface="Times New Roman"/>
                <a:cs typeface="Times New Roman"/>
              </a:rPr>
              <a:t>=time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5204" y="9261754"/>
            <a:ext cx="16929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acceleration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300" dirty="0">
                <a:latin typeface="Cambria Math"/>
                <a:cs typeface="Cambria Math"/>
              </a:rPr>
              <a:t>𝑥</a:t>
            </a:r>
            <a:r>
              <a:rPr sz="1725" spc="-450" baseline="-16908" dirty="0">
                <a:latin typeface="Cambria Math"/>
                <a:cs typeface="Cambria Math"/>
              </a:rPr>
              <a:t>𝑚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60269" y="9223044"/>
            <a:ext cx="3832860" cy="59309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9"/>
              </a:spcBef>
              <a:tabLst>
                <a:tab pos="187325" algn="l"/>
              </a:tabLst>
            </a:pPr>
            <a:r>
              <a:rPr sz="1600" dirty="0">
                <a:latin typeface="Cambria Math"/>
                <a:cs typeface="Cambria Math"/>
              </a:rPr>
              <a:t> 	</a:t>
            </a:r>
            <a:r>
              <a:rPr sz="1600" spc="5" dirty="0">
                <a:latin typeface="Times New Roman"/>
                <a:cs typeface="Times New Roman"/>
              </a:rPr>
              <a:t>is </a:t>
            </a:r>
            <a:r>
              <a:rPr sz="1600" spc="-10" dirty="0">
                <a:latin typeface="Times New Roman"/>
                <a:cs typeface="Times New Roman"/>
              </a:rPr>
              <a:t>obtained </a:t>
            </a:r>
            <a:r>
              <a:rPr sz="1600" spc="5" dirty="0">
                <a:latin typeface="Times New Roman"/>
                <a:cs typeface="Times New Roman"/>
              </a:rPr>
              <a:t>by </a:t>
            </a:r>
            <a:r>
              <a:rPr sz="1600" spc="-5" dirty="0">
                <a:latin typeface="Times New Roman"/>
                <a:cs typeface="Times New Roman"/>
              </a:rPr>
              <a:t>differentiating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Eq.(4.73)twice</a:t>
            </a:r>
            <a:endParaRPr sz="1600">
              <a:latin typeface="Times New Roman"/>
              <a:cs typeface="Times New Roman"/>
            </a:endParaRPr>
          </a:p>
          <a:p>
            <a:pPr marL="382905">
              <a:lnSpc>
                <a:spcPct val="100000"/>
              </a:lnSpc>
              <a:spcBef>
                <a:spcPts val="315"/>
              </a:spcBef>
            </a:pPr>
            <a:r>
              <a:rPr sz="1600" spc="-114" dirty="0">
                <a:latin typeface="Cambria Math"/>
                <a:cs typeface="Cambria Math"/>
              </a:rPr>
              <a:t>𝑥 </a:t>
            </a:r>
            <a:r>
              <a:rPr sz="1725" baseline="-16908" dirty="0">
                <a:latin typeface="Cambria Math"/>
                <a:cs typeface="Cambria Math"/>
              </a:rPr>
              <a:t>𝑚 </a:t>
            </a:r>
            <a:r>
              <a:rPr sz="1600" spc="5" dirty="0">
                <a:latin typeface="Cambria Math"/>
                <a:cs typeface="Cambria Math"/>
              </a:rPr>
              <a:t>= </a:t>
            </a:r>
            <a:r>
              <a:rPr sz="1600" spc="-110" dirty="0">
                <a:latin typeface="Cambria Math"/>
                <a:cs typeface="Cambria Math"/>
              </a:rPr>
              <a:t>𝑥 </a:t>
            </a:r>
            <a:r>
              <a:rPr sz="1600" spc="5" dirty="0">
                <a:latin typeface="Cambria Math"/>
                <a:cs typeface="Cambria Math"/>
              </a:rPr>
              <a:t>− </a:t>
            </a:r>
            <a:r>
              <a:rPr sz="1600" spc="15" dirty="0">
                <a:latin typeface="Cambria Math"/>
                <a:cs typeface="Cambria Math"/>
              </a:rPr>
              <a:t>𝜔</a:t>
            </a:r>
            <a:r>
              <a:rPr sz="1725" spc="22" baseline="28985" dirty="0">
                <a:latin typeface="Cambria Math"/>
                <a:cs typeface="Cambria Math"/>
              </a:rPr>
              <a:t>2 </a:t>
            </a:r>
            <a:r>
              <a:rPr sz="1600" dirty="0">
                <a:latin typeface="Cambria Math"/>
                <a:cs typeface="Cambria Math"/>
              </a:rPr>
              <a:t>𝑒 </a:t>
            </a:r>
            <a:r>
              <a:rPr sz="1600" spc="5" dirty="0">
                <a:latin typeface="Cambria Math"/>
                <a:cs typeface="Cambria Math"/>
              </a:rPr>
              <a:t>sin</a:t>
            </a:r>
            <a:r>
              <a:rPr sz="1600" spc="-45" dirty="0">
                <a:latin typeface="Cambria Math"/>
                <a:cs typeface="Cambria Math"/>
              </a:rPr>
              <a:t> </a:t>
            </a:r>
            <a:r>
              <a:rPr sz="1600" spc="5" dirty="0">
                <a:latin typeface="Cambria Math"/>
                <a:cs typeface="Cambria Math"/>
              </a:rPr>
              <a:t>𝜔𝑡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64709" y="4906644"/>
            <a:ext cx="0" cy="177165"/>
          </a:xfrm>
          <a:custGeom>
            <a:avLst/>
            <a:gdLst/>
            <a:ahLst/>
            <a:cxnLst/>
            <a:rect l="l" t="t" r="r" b="b"/>
            <a:pathLst>
              <a:path h="177164">
                <a:moveTo>
                  <a:pt x="0" y="177164"/>
                </a:moveTo>
                <a:lnTo>
                  <a:pt x="0" y="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05604" y="4916169"/>
            <a:ext cx="0" cy="173355"/>
          </a:xfrm>
          <a:custGeom>
            <a:avLst/>
            <a:gdLst/>
            <a:ahLst/>
            <a:cxnLst/>
            <a:rect l="l" t="t" r="r" b="b"/>
            <a:pathLst>
              <a:path h="173354">
                <a:moveTo>
                  <a:pt x="0" y="0"/>
                </a:moveTo>
                <a:lnTo>
                  <a:pt x="0" y="173354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05604" y="5076824"/>
            <a:ext cx="459105" cy="5080"/>
          </a:xfrm>
          <a:custGeom>
            <a:avLst/>
            <a:gdLst/>
            <a:ahLst/>
            <a:cxnLst/>
            <a:rect l="l" t="t" r="r" b="b"/>
            <a:pathLst>
              <a:path w="459104" h="5079">
                <a:moveTo>
                  <a:pt x="0" y="0"/>
                </a:moveTo>
                <a:lnTo>
                  <a:pt x="459105" y="508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49445" y="5095239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6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7539" y="5449569"/>
            <a:ext cx="0" cy="163830"/>
          </a:xfrm>
          <a:custGeom>
            <a:avLst/>
            <a:gdLst/>
            <a:ahLst/>
            <a:cxnLst/>
            <a:rect l="l" t="t" r="r" b="b"/>
            <a:pathLst>
              <a:path h="163829">
                <a:moveTo>
                  <a:pt x="0" y="0"/>
                </a:moveTo>
                <a:lnTo>
                  <a:pt x="0" y="163829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58184" y="462914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655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57829" y="2951479"/>
            <a:ext cx="1907539" cy="1677670"/>
          </a:xfrm>
          <a:custGeom>
            <a:avLst/>
            <a:gdLst/>
            <a:ahLst/>
            <a:cxnLst/>
            <a:rect l="l" t="t" r="r" b="b"/>
            <a:pathLst>
              <a:path w="1907539" h="1677670">
                <a:moveTo>
                  <a:pt x="0" y="1677669"/>
                </a:moveTo>
                <a:lnTo>
                  <a:pt x="1907540" y="1677669"/>
                </a:lnTo>
                <a:lnTo>
                  <a:pt x="1907540" y="0"/>
                </a:lnTo>
                <a:lnTo>
                  <a:pt x="0" y="0"/>
                </a:lnTo>
                <a:lnTo>
                  <a:pt x="0" y="167766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32934" y="4629149"/>
            <a:ext cx="635" cy="342265"/>
          </a:xfrm>
          <a:custGeom>
            <a:avLst/>
            <a:gdLst/>
            <a:ahLst/>
            <a:cxnLst/>
            <a:rect l="l" t="t" r="r" b="b"/>
            <a:pathLst>
              <a:path w="635" h="342264">
                <a:moveTo>
                  <a:pt x="635" y="0"/>
                </a:moveTo>
                <a:lnTo>
                  <a:pt x="0" y="342264"/>
                </a:lnTo>
              </a:path>
            </a:pathLst>
          </a:custGeom>
          <a:ln w="952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12284" y="4979034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950" y="0"/>
                </a:lnTo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957829" y="5662294"/>
            <a:ext cx="2009139" cy="48260"/>
          </a:xfrm>
          <a:custGeom>
            <a:avLst/>
            <a:gdLst/>
            <a:ahLst/>
            <a:cxnLst/>
            <a:rect l="l" t="t" r="r" b="b"/>
            <a:pathLst>
              <a:path w="2009139" h="48260">
                <a:moveTo>
                  <a:pt x="0" y="48260"/>
                </a:moveTo>
                <a:lnTo>
                  <a:pt x="2009140" y="48260"/>
                </a:lnTo>
                <a:lnTo>
                  <a:pt x="2009140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59429" y="5128259"/>
            <a:ext cx="320675" cy="57150"/>
          </a:xfrm>
          <a:custGeom>
            <a:avLst/>
            <a:gdLst/>
            <a:ahLst/>
            <a:cxnLst/>
            <a:rect l="l" t="t" r="r" b="b"/>
            <a:pathLst>
              <a:path w="320675" h="57150">
                <a:moveTo>
                  <a:pt x="320674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59429" y="5184774"/>
            <a:ext cx="320675" cy="56515"/>
          </a:xfrm>
          <a:custGeom>
            <a:avLst/>
            <a:gdLst/>
            <a:ahLst/>
            <a:cxnLst/>
            <a:rect l="l" t="t" r="r" b="b"/>
            <a:pathLst>
              <a:path w="320675" h="56514">
                <a:moveTo>
                  <a:pt x="0" y="0"/>
                </a:moveTo>
                <a:lnTo>
                  <a:pt x="320674" y="565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59429" y="5241924"/>
            <a:ext cx="320675" cy="167005"/>
          </a:xfrm>
          <a:custGeom>
            <a:avLst/>
            <a:gdLst/>
            <a:ahLst/>
            <a:cxnLst/>
            <a:rect l="l" t="t" r="r" b="b"/>
            <a:pathLst>
              <a:path w="320675" h="167004">
                <a:moveTo>
                  <a:pt x="320674" y="0"/>
                </a:moveTo>
                <a:lnTo>
                  <a:pt x="0" y="61595"/>
                </a:lnTo>
                <a:lnTo>
                  <a:pt x="320674" y="102870"/>
                </a:lnTo>
                <a:lnTo>
                  <a:pt x="0" y="1670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98800" y="5076824"/>
            <a:ext cx="281305" cy="54610"/>
          </a:xfrm>
          <a:custGeom>
            <a:avLst/>
            <a:gdLst/>
            <a:ahLst/>
            <a:cxnLst/>
            <a:rect l="l" t="t" r="r" b="b"/>
            <a:pathLst>
              <a:path w="281304" h="54610">
                <a:moveTo>
                  <a:pt x="0" y="0"/>
                </a:moveTo>
                <a:lnTo>
                  <a:pt x="281304" y="5461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59429" y="5412104"/>
            <a:ext cx="118110" cy="37465"/>
          </a:xfrm>
          <a:custGeom>
            <a:avLst/>
            <a:gdLst/>
            <a:ahLst/>
            <a:cxnLst/>
            <a:rect l="l" t="t" r="r" b="b"/>
            <a:pathLst>
              <a:path w="118110" h="37464">
                <a:moveTo>
                  <a:pt x="0" y="0"/>
                </a:moveTo>
                <a:lnTo>
                  <a:pt x="118109" y="374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93085" y="4922519"/>
            <a:ext cx="287020" cy="159385"/>
          </a:xfrm>
          <a:custGeom>
            <a:avLst/>
            <a:gdLst/>
            <a:ahLst/>
            <a:cxnLst/>
            <a:rect l="l" t="t" r="r" b="b"/>
            <a:pathLst>
              <a:path w="287020" h="159385">
                <a:moveTo>
                  <a:pt x="0" y="159385"/>
                </a:moveTo>
                <a:lnTo>
                  <a:pt x="287019" y="107314"/>
                </a:lnTo>
                <a:lnTo>
                  <a:pt x="0" y="55879"/>
                </a:lnTo>
                <a:lnTo>
                  <a:pt x="2870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93085" y="4884419"/>
            <a:ext cx="287020" cy="37465"/>
          </a:xfrm>
          <a:custGeom>
            <a:avLst/>
            <a:gdLst/>
            <a:ahLst/>
            <a:cxnLst/>
            <a:rect l="l" t="t" r="r" b="b"/>
            <a:pathLst>
              <a:path w="287020" h="37464">
                <a:moveTo>
                  <a:pt x="287019" y="374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93085" y="4826634"/>
            <a:ext cx="287020" cy="58419"/>
          </a:xfrm>
          <a:custGeom>
            <a:avLst/>
            <a:gdLst/>
            <a:ahLst/>
            <a:cxnLst/>
            <a:rect l="l" t="t" r="r" b="b"/>
            <a:pathLst>
              <a:path w="287020" h="58420">
                <a:moveTo>
                  <a:pt x="0" y="58420"/>
                </a:moveTo>
                <a:lnTo>
                  <a:pt x="28701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92450" y="5078094"/>
            <a:ext cx="252095" cy="50165"/>
          </a:xfrm>
          <a:custGeom>
            <a:avLst/>
            <a:gdLst/>
            <a:ahLst/>
            <a:cxnLst/>
            <a:rect l="l" t="t" r="r" b="b"/>
            <a:pathLst>
              <a:path w="252095" h="50164">
                <a:moveTo>
                  <a:pt x="252095" y="501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56915" y="4789804"/>
            <a:ext cx="122555" cy="34290"/>
          </a:xfrm>
          <a:custGeom>
            <a:avLst/>
            <a:gdLst/>
            <a:ahLst/>
            <a:cxnLst/>
            <a:rect l="l" t="t" r="r" b="b"/>
            <a:pathLst>
              <a:path w="122554" h="34289">
                <a:moveTo>
                  <a:pt x="122555" y="3428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10915" y="3261359"/>
            <a:ext cx="922019" cy="857250"/>
          </a:xfrm>
          <a:custGeom>
            <a:avLst/>
            <a:gdLst/>
            <a:ahLst/>
            <a:cxnLst/>
            <a:rect l="l" t="t" r="r" b="b"/>
            <a:pathLst>
              <a:path w="922020" h="857250">
                <a:moveTo>
                  <a:pt x="461010" y="0"/>
                </a:moveTo>
                <a:lnTo>
                  <a:pt x="410773" y="2515"/>
                </a:lnTo>
                <a:lnTo>
                  <a:pt x="362104" y="9885"/>
                </a:lnTo>
                <a:lnTo>
                  <a:pt x="315285" y="21851"/>
                </a:lnTo>
                <a:lnTo>
                  <a:pt x="270595" y="38149"/>
                </a:lnTo>
                <a:lnTo>
                  <a:pt x="228317" y="58518"/>
                </a:lnTo>
                <a:lnTo>
                  <a:pt x="188732" y="82698"/>
                </a:lnTo>
                <a:lnTo>
                  <a:pt x="152120" y="110426"/>
                </a:lnTo>
                <a:lnTo>
                  <a:pt x="118762" y="141441"/>
                </a:lnTo>
                <a:lnTo>
                  <a:pt x="88940" y="175482"/>
                </a:lnTo>
                <a:lnTo>
                  <a:pt x="62935" y="212287"/>
                </a:lnTo>
                <a:lnTo>
                  <a:pt x="41028" y="251595"/>
                </a:lnTo>
                <a:lnTo>
                  <a:pt x="23500" y="293144"/>
                </a:lnTo>
                <a:lnTo>
                  <a:pt x="10631" y="336673"/>
                </a:lnTo>
                <a:lnTo>
                  <a:pt x="2704" y="381920"/>
                </a:lnTo>
                <a:lnTo>
                  <a:pt x="0" y="428625"/>
                </a:lnTo>
                <a:lnTo>
                  <a:pt x="2704" y="475329"/>
                </a:lnTo>
                <a:lnTo>
                  <a:pt x="10631" y="520576"/>
                </a:lnTo>
                <a:lnTo>
                  <a:pt x="23500" y="564105"/>
                </a:lnTo>
                <a:lnTo>
                  <a:pt x="41028" y="605654"/>
                </a:lnTo>
                <a:lnTo>
                  <a:pt x="62935" y="644962"/>
                </a:lnTo>
                <a:lnTo>
                  <a:pt x="88940" y="681767"/>
                </a:lnTo>
                <a:lnTo>
                  <a:pt x="118762" y="715808"/>
                </a:lnTo>
                <a:lnTo>
                  <a:pt x="152120" y="746823"/>
                </a:lnTo>
                <a:lnTo>
                  <a:pt x="188732" y="774551"/>
                </a:lnTo>
                <a:lnTo>
                  <a:pt x="228317" y="798731"/>
                </a:lnTo>
                <a:lnTo>
                  <a:pt x="270595" y="819100"/>
                </a:lnTo>
                <a:lnTo>
                  <a:pt x="315285" y="835398"/>
                </a:lnTo>
                <a:lnTo>
                  <a:pt x="362104" y="847364"/>
                </a:lnTo>
                <a:lnTo>
                  <a:pt x="410773" y="854734"/>
                </a:lnTo>
                <a:lnTo>
                  <a:pt x="461010" y="857250"/>
                </a:lnTo>
                <a:lnTo>
                  <a:pt x="511246" y="854734"/>
                </a:lnTo>
                <a:lnTo>
                  <a:pt x="559915" y="847364"/>
                </a:lnTo>
                <a:lnTo>
                  <a:pt x="606734" y="835398"/>
                </a:lnTo>
                <a:lnTo>
                  <a:pt x="651424" y="819100"/>
                </a:lnTo>
                <a:lnTo>
                  <a:pt x="693702" y="798731"/>
                </a:lnTo>
                <a:lnTo>
                  <a:pt x="733287" y="774551"/>
                </a:lnTo>
                <a:lnTo>
                  <a:pt x="769899" y="746823"/>
                </a:lnTo>
                <a:lnTo>
                  <a:pt x="803257" y="715808"/>
                </a:lnTo>
                <a:lnTo>
                  <a:pt x="833079" y="681767"/>
                </a:lnTo>
                <a:lnTo>
                  <a:pt x="859084" y="644962"/>
                </a:lnTo>
                <a:lnTo>
                  <a:pt x="880991" y="605654"/>
                </a:lnTo>
                <a:lnTo>
                  <a:pt x="898519" y="564105"/>
                </a:lnTo>
                <a:lnTo>
                  <a:pt x="911388" y="520576"/>
                </a:lnTo>
                <a:lnTo>
                  <a:pt x="919315" y="475329"/>
                </a:lnTo>
                <a:lnTo>
                  <a:pt x="922020" y="428625"/>
                </a:lnTo>
                <a:lnTo>
                  <a:pt x="919315" y="381920"/>
                </a:lnTo>
                <a:lnTo>
                  <a:pt x="911388" y="336673"/>
                </a:lnTo>
                <a:lnTo>
                  <a:pt x="898519" y="293144"/>
                </a:lnTo>
                <a:lnTo>
                  <a:pt x="880991" y="251595"/>
                </a:lnTo>
                <a:lnTo>
                  <a:pt x="859084" y="212287"/>
                </a:lnTo>
                <a:lnTo>
                  <a:pt x="833079" y="175482"/>
                </a:lnTo>
                <a:lnTo>
                  <a:pt x="803257" y="141441"/>
                </a:lnTo>
                <a:lnTo>
                  <a:pt x="769899" y="110426"/>
                </a:lnTo>
                <a:lnTo>
                  <a:pt x="733287" y="82698"/>
                </a:lnTo>
                <a:lnTo>
                  <a:pt x="693702" y="58518"/>
                </a:lnTo>
                <a:lnTo>
                  <a:pt x="651424" y="38149"/>
                </a:lnTo>
                <a:lnTo>
                  <a:pt x="606734" y="21851"/>
                </a:lnTo>
                <a:lnTo>
                  <a:pt x="559915" y="9885"/>
                </a:lnTo>
                <a:lnTo>
                  <a:pt x="511246" y="2515"/>
                </a:lnTo>
                <a:lnTo>
                  <a:pt x="461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10915" y="3261359"/>
            <a:ext cx="922019" cy="857250"/>
          </a:xfrm>
          <a:custGeom>
            <a:avLst/>
            <a:gdLst/>
            <a:ahLst/>
            <a:cxnLst/>
            <a:rect l="l" t="t" r="r" b="b"/>
            <a:pathLst>
              <a:path w="922020" h="857250">
                <a:moveTo>
                  <a:pt x="461010" y="0"/>
                </a:moveTo>
                <a:lnTo>
                  <a:pt x="410773" y="2515"/>
                </a:lnTo>
                <a:lnTo>
                  <a:pt x="362104" y="9885"/>
                </a:lnTo>
                <a:lnTo>
                  <a:pt x="315285" y="21851"/>
                </a:lnTo>
                <a:lnTo>
                  <a:pt x="270595" y="38149"/>
                </a:lnTo>
                <a:lnTo>
                  <a:pt x="228317" y="58518"/>
                </a:lnTo>
                <a:lnTo>
                  <a:pt x="188732" y="82698"/>
                </a:lnTo>
                <a:lnTo>
                  <a:pt x="152120" y="110426"/>
                </a:lnTo>
                <a:lnTo>
                  <a:pt x="118762" y="141441"/>
                </a:lnTo>
                <a:lnTo>
                  <a:pt x="88940" y="175482"/>
                </a:lnTo>
                <a:lnTo>
                  <a:pt x="62935" y="212287"/>
                </a:lnTo>
                <a:lnTo>
                  <a:pt x="41028" y="251595"/>
                </a:lnTo>
                <a:lnTo>
                  <a:pt x="23500" y="293144"/>
                </a:lnTo>
                <a:lnTo>
                  <a:pt x="10631" y="336673"/>
                </a:lnTo>
                <a:lnTo>
                  <a:pt x="2704" y="381920"/>
                </a:lnTo>
                <a:lnTo>
                  <a:pt x="0" y="428625"/>
                </a:lnTo>
                <a:lnTo>
                  <a:pt x="2704" y="475329"/>
                </a:lnTo>
                <a:lnTo>
                  <a:pt x="10631" y="520576"/>
                </a:lnTo>
                <a:lnTo>
                  <a:pt x="23500" y="564105"/>
                </a:lnTo>
                <a:lnTo>
                  <a:pt x="41028" y="605654"/>
                </a:lnTo>
                <a:lnTo>
                  <a:pt x="62935" y="644962"/>
                </a:lnTo>
                <a:lnTo>
                  <a:pt x="88940" y="681767"/>
                </a:lnTo>
                <a:lnTo>
                  <a:pt x="118762" y="715808"/>
                </a:lnTo>
                <a:lnTo>
                  <a:pt x="152120" y="746823"/>
                </a:lnTo>
                <a:lnTo>
                  <a:pt x="188732" y="774551"/>
                </a:lnTo>
                <a:lnTo>
                  <a:pt x="228317" y="798731"/>
                </a:lnTo>
                <a:lnTo>
                  <a:pt x="270595" y="819100"/>
                </a:lnTo>
                <a:lnTo>
                  <a:pt x="315285" y="835398"/>
                </a:lnTo>
                <a:lnTo>
                  <a:pt x="362104" y="847364"/>
                </a:lnTo>
                <a:lnTo>
                  <a:pt x="410773" y="854734"/>
                </a:lnTo>
                <a:lnTo>
                  <a:pt x="461010" y="857250"/>
                </a:lnTo>
                <a:lnTo>
                  <a:pt x="511246" y="854734"/>
                </a:lnTo>
                <a:lnTo>
                  <a:pt x="559915" y="847364"/>
                </a:lnTo>
                <a:lnTo>
                  <a:pt x="606734" y="835398"/>
                </a:lnTo>
                <a:lnTo>
                  <a:pt x="651424" y="819100"/>
                </a:lnTo>
                <a:lnTo>
                  <a:pt x="693702" y="798731"/>
                </a:lnTo>
                <a:lnTo>
                  <a:pt x="733287" y="774551"/>
                </a:lnTo>
                <a:lnTo>
                  <a:pt x="769899" y="746823"/>
                </a:lnTo>
                <a:lnTo>
                  <a:pt x="803257" y="715808"/>
                </a:lnTo>
                <a:lnTo>
                  <a:pt x="833079" y="681767"/>
                </a:lnTo>
                <a:lnTo>
                  <a:pt x="859084" y="644962"/>
                </a:lnTo>
                <a:lnTo>
                  <a:pt x="880991" y="605654"/>
                </a:lnTo>
                <a:lnTo>
                  <a:pt x="898519" y="564105"/>
                </a:lnTo>
                <a:lnTo>
                  <a:pt x="911388" y="520576"/>
                </a:lnTo>
                <a:lnTo>
                  <a:pt x="919315" y="475329"/>
                </a:lnTo>
                <a:lnTo>
                  <a:pt x="922020" y="428625"/>
                </a:lnTo>
                <a:lnTo>
                  <a:pt x="919315" y="381920"/>
                </a:lnTo>
                <a:lnTo>
                  <a:pt x="911388" y="336673"/>
                </a:lnTo>
                <a:lnTo>
                  <a:pt x="898519" y="293144"/>
                </a:lnTo>
                <a:lnTo>
                  <a:pt x="880991" y="251595"/>
                </a:lnTo>
                <a:lnTo>
                  <a:pt x="859084" y="212287"/>
                </a:lnTo>
                <a:lnTo>
                  <a:pt x="833079" y="175482"/>
                </a:lnTo>
                <a:lnTo>
                  <a:pt x="803257" y="141441"/>
                </a:lnTo>
                <a:lnTo>
                  <a:pt x="769899" y="110426"/>
                </a:lnTo>
                <a:lnTo>
                  <a:pt x="733287" y="82698"/>
                </a:lnTo>
                <a:lnTo>
                  <a:pt x="693702" y="58518"/>
                </a:lnTo>
                <a:lnTo>
                  <a:pt x="651424" y="38149"/>
                </a:lnTo>
                <a:lnTo>
                  <a:pt x="606734" y="21851"/>
                </a:lnTo>
                <a:lnTo>
                  <a:pt x="559915" y="9885"/>
                </a:lnTo>
                <a:lnTo>
                  <a:pt x="511246" y="2515"/>
                </a:lnTo>
                <a:lnTo>
                  <a:pt x="461010" y="0"/>
                </a:lnTo>
                <a:close/>
              </a:path>
            </a:pathLst>
          </a:custGeom>
          <a:ln w="25400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11345" y="3305301"/>
            <a:ext cx="102870" cy="83820"/>
          </a:xfrm>
          <a:custGeom>
            <a:avLst/>
            <a:gdLst/>
            <a:ahLst/>
            <a:cxnLst/>
            <a:rect l="l" t="t" r="r" b="b"/>
            <a:pathLst>
              <a:path w="102870" h="83820">
                <a:moveTo>
                  <a:pt x="102869" y="0"/>
                </a:moveTo>
                <a:lnTo>
                  <a:pt x="0" y="8762"/>
                </a:lnTo>
                <a:lnTo>
                  <a:pt x="102869" y="83820"/>
                </a:lnTo>
                <a:lnTo>
                  <a:pt x="1028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411345" y="3305301"/>
            <a:ext cx="250190" cy="756920"/>
          </a:xfrm>
          <a:custGeom>
            <a:avLst/>
            <a:gdLst/>
            <a:ahLst/>
            <a:cxnLst/>
            <a:rect l="l" t="t" r="r" b="b"/>
            <a:pathLst>
              <a:path w="250189" h="756920">
                <a:moveTo>
                  <a:pt x="0" y="756792"/>
                </a:moveTo>
                <a:lnTo>
                  <a:pt x="72258" y="740962"/>
                </a:lnTo>
                <a:lnTo>
                  <a:pt x="105473" y="722041"/>
                </a:lnTo>
                <a:lnTo>
                  <a:pt x="136231" y="696553"/>
                </a:lnTo>
                <a:lnTo>
                  <a:pt x="164142" y="665075"/>
                </a:lnTo>
                <a:lnTo>
                  <a:pt x="188822" y="628186"/>
                </a:lnTo>
                <a:lnTo>
                  <a:pt x="209882" y="586462"/>
                </a:lnTo>
                <a:lnTo>
                  <a:pt x="226936" y="540481"/>
                </a:lnTo>
                <a:lnTo>
                  <a:pt x="239597" y="490822"/>
                </a:lnTo>
                <a:lnTo>
                  <a:pt x="247477" y="438062"/>
                </a:lnTo>
                <a:lnTo>
                  <a:pt x="250189" y="382777"/>
                </a:lnTo>
                <a:lnTo>
                  <a:pt x="247537" y="328386"/>
                </a:lnTo>
                <a:lnTo>
                  <a:pt x="239779" y="275974"/>
                </a:lnTo>
                <a:lnTo>
                  <a:pt x="227218" y="226236"/>
                </a:lnTo>
                <a:lnTo>
                  <a:pt x="210153" y="179863"/>
                </a:lnTo>
                <a:lnTo>
                  <a:pt x="188885" y="137551"/>
                </a:lnTo>
                <a:lnTo>
                  <a:pt x="163714" y="99992"/>
                </a:lnTo>
                <a:lnTo>
                  <a:pt x="134942" y="67881"/>
                </a:lnTo>
                <a:lnTo>
                  <a:pt x="102869" y="41909"/>
                </a:lnTo>
                <a:lnTo>
                  <a:pt x="102869" y="0"/>
                </a:lnTo>
                <a:lnTo>
                  <a:pt x="0" y="8762"/>
                </a:lnTo>
                <a:lnTo>
                  <a:pt x="102869" y="83820"/>
                </a:lnTo>
                <a:lnTo>
                  <a:pt x="102869" y="41909"/>
                </a:lnTo>
                <a:lnTo>
                  <a:pt x="134942" y="67881"/>
                </a:lnTo>
                <a:lnTo>
                  <a:pt x="163714" y="99992"/>
                </a:lnTo>
                <a:lnTo>
                  <a:pt x="188885" y="137551"/>
                </a:lnTo>
                <a:lnTo>
                  <a:pt x="210153" y="179863"/>
                </a:lnTo>
                <a:lnTo>
                  <a:pt x="227218" y="226236"/>
                </a:lnTo>
                <a:lnTo>
                  <a:pt x="239779" y="275974"/>
                </a:lnTo>
                <a:lnTo>
                  <a:pt x="247537" y="328386"/>
                </a:lnTo>
                <a:lnTo>
                  <a:pt x="250189" y="382777"/>
                </a:lnTo>
                <a:lnTo>
                  <a:pt x="247477" y="438062"/>
                </a:lnTo>
                <a:lnTo>
                  <a:pt x="239597" y="490822"/>
                </a:lnTo>
                <a:lnTo>
                  <a:pt x="226936" y="540481"/>
                </a:lnTo>
                <a:lnTo>
                  <a:pt x="209882" y="586462"/>
                </a:lnTo>
                <a:lnTo>
                  <a:pt x="188822" y="628186"/>
                </a:lnTo>
                <a:lnTo>
                  <a:pt x="164142" y="665075"/>
                </a:lnTo>
                <a:lnTo>
                  <a:pt x="136231" y="696553"/>
                </a:lnTo>
                <a:lnTo>
                  <a:pt x="105473" y="722041"/>
                </a:lnTo>
                <a:lnTo>
                  <a:pt x="72258" y="740962"/>
                </a:lnTo>
                <a:lnTo>
                  <a:pt x="36971" y="752739"/>
                </a:lnTo>
                <a:lnTo>
                  <a:pt x="0" y="7567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61154" y="3314064"/>
            <a:ext cx="500380" cy="748030"/>
          </a:xfrm>
          <a:custGeom>
            <a:avLst/>
            <a:gdLst/>
            <a:ahLst/>
            <a:cxnLst/>
            <a:rect l="l" t="t" r="r" b="b"/>
            <a:pathLst>
              <a:path w="500379" h="748029">
                <a:moveTo>
                  <a:pt x="500380" y="374015"/>
                </a:moveTo>
                <a:lnTo>
                  <a:pt x="497667" y="318759"/>
                </a:lnTo>
                <a:lnTo>
                  <a:pt x="489787" y="266016"/>
                </a:lnTo>
                <a:lnTo>
                  <a:pt x="477126" y="216366"/>
                </a:lnTo>
                <a:lnTo>
                  <a:pt x="460072" y="170386"/>
                </a:lnTo>
                <a:lnTo>
                  <a:pt x="439012" y="128658"/>
                </a:lnTo>
                <a:lnTo>
                  <a:pt x="414332" y="91760"/>
                </a:lnTo>
                <a:lnTo>
                  <a:pt x="386421" y="60271"/>
                </a:lnTo>
                <a:lnTo>
                  <a:pt x="355663" y="34771"/>
                </a:lnTo>
                <a:lnTo>
                  <a:pt x="322448" y="15840"/>
                </a:lnTo>
                <a:lnTo>
                  <a:pt x="250190" y="0"/>
                </a:lnTo>
                <a:lnTo>
                  <a:pt x="213218" y="4056"/>
                </a:lnTo>
                <a:lnTo>
                  <a:pt x="144716" y="34771"/>
                </a:lnTo>
                <a:lnTo>
                  <a:pt x="113958" y="60271"/>
                </a:lnTo>
                <a:lnTo>
                  <a:pt x="86047" y="91760"/>
                </a:lnTo>
                <a:lnTo>
                  <a:pt x="61367" y="128658"/>
                </a:lnTo>
                <a:lnTo>
                  <a:pt x="40307" y="170386"/>
                </a:lnTo>
                <a:lnTo>
                  <a:pt x="23253" y="216366"/>
                </a:lnTo>
                <a:lnTo>
                  <a:pt x="10592" y="266016"/>
                </a:lnTo>
                <a:lnTo>
                  <a:pt x="2712" y="318759"/>
                </a:lnTo>
                <a:lnTo>
                  <a:pt x="0" y="374015"/>
                </a:lnTo>
                <a:lnTo>
                  <a:pt x="2712" y="429299"/>
                </a:lnTo>
                <a:lnTo>
                  <a:pt x="10592" y="482059"/>
                </a:lnTo>
                <a:lnTo>
                  <a:pt x="23253" y="531718"/>
                </a:lnTo>
                <a:lnTo>
                  <a:pt x="40307" y="577699"/>
                </a:lnTo>
                <a:lnTo>
                  <a:pt x="61367" y="619423"/>
                </a:lnTo>
                <a:lnTo>
                  <a:pt x="86047" y="656312"/>
                </a:lnTo>
                <a:lnTo>
                  <a:pt x="113958" y="687790"/>
                </a:lnTo>
                <a:lnTo>
                  <a:pt x="144716" y="713278"/>
                </a:lnTo>
                <a:lnTo>
                  <a:pt x="177931" y="732199"/>
                </a:lnTo>
                <a:lnTo>
                  <a:pt x="250190" y="748029"/>
                </a:lnTo>
                <a:lnTo>
                  <a:pt x="287161" y="743976"/>
                </a:lnTo>
                <a:lnTo>
                  <a:pt x="355663" y="713278"/>
                </a:lnTo>
                <a:lnTo>
                  <a:pt x="386421" y="687790"/>
                </a:lnTo>
                <a:lnTo>
                  <a:pt x="414332" y="656312"/>
                </a:lnTo>
                <a:lnTo>
                  <a:pt x="439012" y="619423"/>
                </a:lnTo>
                <a:lnTo>
                  <a:pt x="460072" y="577699"/>
                </a:lnTo>
                <a:lnTo>
                  <a:pt x="477126" y="531718"/>
                </a:lnTo>
                <a:lnTo>
                  <a:pt x="489787" y="482059"/>
                </a:lnTo>
                <a:lnTo>
                  <a:pt x="497667" y="429299"/>
                </a:lnTo>
                <a:lnTo>
                  <a:pt x="500380" y="3740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18547" y="3335337"/>
            <a:ext cx="463232" cy="307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589654" y="3635374"/>
            <a:ext cx="293370" cy="259715"/>
          </a:xfrm>
          <a:custGeom>
            <a:avLst/>
            <a:gdLst/>
            <a:ahLst/>
            <a:cxnLst/>
            <a:rect l="l" t="t" r="r" b="b"/>
            <a:pathLst>
              <a:path w="293370" h="259714">
                <a:moveTo>
                  <a:pt x="0" y="259715"/>
                </a:moveTo>
                <a:lnTo>
                  <a:pt x="293370" y="259715"/>
                </a:lnTo>
                <a:lnTo>
                  <a:pt x="293370" y="0"/>
                </a:lnTo>
                <a:lnTo>
                  <a:pt x="0" y="0"/>
                </a:lnTo>
                <a:lnTo>
                  <a:pt x="0" y="2597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652011" y="3539108"/>
            <a:ext cx="392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100" b="1" i="1" spc="-15" baseline="-21825" dirty="0">
                <a:latin typeface="Calibri"/>
                <a:cs typeface="Calibri"/>
              </a:rPr>
              <a:t>Q</a:t>
            </a:r>
            <a:r>
              <a:rPr sz="2100" b="1" i="1" spc="-225" baseline="-21825" dirty="0"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870959" y="3609974"/>
            <a:ext cx="112395" cy="260350"/>
          </a:xfrm>
          <a:custGeom>
            <a:avLst/>
            <a:gdLst/>
            <a:ahLst/>
            <a:cxnLst/>
            <a:rect l="l" t="t" r="r" b="b"/>
            <a:pathLst>
              <a:path w="112395" h="260350">
                <a:moveTo>
                  <a:pt x="56261" y="0"/>
                </a:moveTo>
                <a:lnTo>
                  <a:pt x="34343" y="10231"/>
                </a:lnTo>
                <a:lnTo>
                  <a:pt x="16462" y="38131"/>
                </a:lnTo>
                <a:lnTo>
                  <a:pt x="4415" y="79509"/>
                </a:lnTo>
                <a:lnTo>
                  <a:pt x="0" y="130175"/>
                </a:lnTo>
                <a:lnTo>
                  <a:pt x="0" y="260350"/>
                </a:lnTo>
                <a:lnTo>
                  <a:pt x="112394" y="260350"/>
                </a:lnTo>
                <a:lnTo>
                  <a:pt x="112394" y="130175"/>
                </a:lnTo>
                <a:lnTo>
                  <a:pt x="107981" y="79509"/>
                </a:lnTo>
                <a:lnTo>
                  <a:pt x="95948" y="38131"/>
                </a:lnTo>
                <a:lnTo>
                  <a:pt x="78105" y="10231"/>
                </a:lnTo>
                <a:lnTo>
                  <a:pt x="56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70959" y="3609974"/>
            <a:ext cx="112395" cy="260350"/>
          </a:xfrm>
          <a:custGeom>
            <a:avLst/>
            <a:gdLst/>
            <a:ahLst/>
            <a:cxnLst/>
            <a:rect l="l" t="t" r="r" b="b"/>
            <a:pathLst>
              <a:path w="112395" h="260350">
                <a:moveTo>
                  <a:pt x="0" y="130175"/>
                </a:moveTo>
                <a:lnTo>
                  <a:pt x="4415" y="79509"/>
                </a:lnTo>
                <a:lnTo>
                  <a:pt x="16462" y="38131"/>
                </a:lnTo>
                <a:lnTo>
                  <a:pt x="34343" y="10231"/>
                </a:lnTo>
                <a:lnTo>
                  <a:pt x="56261" y="0"/>
                </a:lnTo>
                <a:lnTo>
                  <a:pt x="78104" y="10231"/>
                </a:lnTo>
                <a:lnTo>
                  <a:pt x="95948" y="38131"/>
                </a:lnTo>
                <a:lnTo>
                  <a:pt x="107981" y="79509"/>
                </a:lnTo>
                <a:lnTo>
                  <a:pt x="112394" y="130175"/>
                </a:lnTo>
                <a:lnTo>
                  <a:pt x="112394" y="260350"/>
                </a:lnTo>
                <a:lnTo>
                  <a:pt x="0" y="260350"/>
                </a:lnTo>
                <a:lnTo>
                  <a:pt x="0" y="130175"/>
                </a:lnTo>
                <a:close/>
              </a:path>
            </a:pathLst>
          </a:custGeom>
          <a:ln w="25400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25240" y="3872547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0" y="0"/>
                </a:moveTo>
                <a:lnTo>
                  <a:pt x="226060" y="0"/>
                </a:lnTo>
              </a:path>
            </a:pathLst>
          </a:custGeom>
          <a:ln w="45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25240" y="3850004"/>
            <a:ext cx="226060" cy="45085"/>
          </a:xfrm>
          <a:custGeom>
            <a:avLst/>
            <a:gdLst/>
            <a:ahLst/>
            <a:cxnLst/>
            <a:rect l="l" t="t" r="r" b="b"/>
            <a:pathLst>
              <a:path w="226060" h="45085">
                <a:moveTo>
                  <a:pt x="0" y="45084"/>
                </a:moveTo>
                <a:lnTo>
                  <a:pt x="226060" y="45084"/>
                </a:lnTo>
                <a:lnTo>
                  <a:pt x="226060" y="0"/>
                </a:lnTo>
                <a:lnTo>
                  <a:pt x="0" y="0"/>
                </a:lnTo>
                <a:lnTo>
                  <a:pt x="0" y="4508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69054" y="3656329"/>
            <a:ext cx="92075" cy="103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02859" y="4511039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4">
                <a:moveTo>
                  <a:pt x="0" y="0"/>
                </a:moveTo>
                <a:lnTo>
                  <a:pt x="33845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16397" y="4207636"/>
            <a:ext cx="111125" cy="320675"/>
          </a:xfrm>
          <a:custGeom>
            <a:avLst/>
            <a:gdLst/>
            <a:ahLst/>
            <a:cxnLst/>
            <a:rect l="l" t="t" r="r" b="b"/>
            <a:pathLst>
              <a:path w="111125" h="320675">
                <a:moveTo>
                  <a:pt x="55372" y="37900"/>
                </a:moveTo>
                <a:lnTo>
                  <a:pt x="45847" y="54229"/>
                </a:lnTo>
                <a:lnTo>
                  <a:pt x="45847" y="320548"/>
                </a:lnTo>
                <a:lnTo>
                  <a:pt x="64897" y="320548"/>
                </a:lnTo>
                <a:lnTo>
                  <a:pt x="64897" y="54229"/>
                </a:lnTo>
                <a:lnTo>
                  <a:pt x="55372" y="37900"/>
                </a:lnTo>
                <a:close/>
              </a:path>
              <a:path w="111125" h="320675">
                <a:moveTo>
                  <a:pt x="55372" y="0"/>
                </a:moveTo>
                <a:lnTo>
                  <a:pt x="0" y="94869"/>
                </a:lnTo>
                <a:lnTo>
                  <a:pt x="1524" y="100711"/>
                </a:lnTo>
                <a:lnTo>
                  <a:pt x="10667" y="106045"/>
                </a:lnTo>
                <a:lnTo>
                  <a:pt x="16510" y="104521"/>
                </a:lnTo>
                <a:lnTo>
                  <a:pt x="45846" y="54229"/>
                </a:lnTo>
                <a:lnTo>
                  <a:pt x="45847" y="18923"/>
                </a:lnTo>
                <a:lnTo>
                  <a:pt x="66416" y="18923"/>
                </a:lnTo>
                <a:lnTo>
                  <a:pt x="55372" y="0"/>
                </a:lnTo>
                <a:close/>
              </a:path>
              <a:path w="111125" h="320675">
                <a:moveTo>
                  <a:pt x="66416" y="18923"/>
                </a:moveTo>
                <a:lnTo>
                  <a:pt x="64897" y="18923"/>
                </a:lnTo>
                <a:lnTo>
                  <a:pt x="64897" y="54229"/>
                </a:lnTo>
                <a:lnTo>
                  <a:pt x="94234" y="104521"/>
                </a:lnTo>
                <a:lnTo>
                  <a:pt x="100075" y="106045"/>
                </a:lnTo>
                <a:lnTo>
                  <a:pt x="109219" y="100711"/>
                </a:lnTo>
                <a:lnTo>
                  <a:pt x="110743" y="94869"/>
                </a:lnTo>
                <a:lnTo>
                  <a:pt x="66416" y="18923"/>
                </a:lnTo>
                <a:close/>
              </a:path>
              <a:path w="111125" h="320675">
                <a:moveTo>
                  <a:pt x="64897" y="18923"/>
                </a:moveTo>
                <a:lnTo>
                  <a:pt x="45847" y="18923"/>
                </a:lnTo>
                <a:lnTo>
                  <a:pt x="45847" y="54229"/>
                </a:lnTo>
                <a:lnTo>
                  <a:pt x="55372" y="37900"/>
                </a:lnTo>
                <a:lnTo>
                  <a:pt x="47116" y="23749"/>
                </a:lnTo>
                <a:lnTo>
                  <a:pt x="64897" y="23749"/>
                </a:lnTo>
                <a:lnTo>
                  <a:pt x="64897" y="18923"/>
                </a:lnTo>
                <a:close/>
              </a:path>
              <a:path w="111125" h="320675">
                <a:moveTo>
                  <a:pt x="64897" y="23749"/>
                </a:moveTo>
                <a:lnTo>
                  <a:pt x="63626" y="23749"/>
                </a:lnTo>
                <a:lnTo>
                  <a:pt x="55372" y="37900"/>
                </a:lnTo>
                <a:lnTo>
                  <a:pt x="64897" y="54229"/>
                </a:lnTo>
                <a:lnTo>
                  <a:pt x="64897" y="23749"/>
                </a:lnTo>
                <a:close/>
              </a:path>
              <a:path w="111125" h="320675">
                <a:moveTo>
                  <a:pt x="63626" y="23749"/>
                </a:moveTo>
                <a:lnTo>
                  <a:pt x="47116" y="23749"/>
                </a:lnTo>
                <a:lnTo>
                  <a:pt x="55372" y="37900"/>
                </a:lnTo>
                <a:lnTo>
                  <a:pt x="63626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09875" y="5613399"/>
            <a:ext cx="2313940" cy="418465"/>
          </a:xfrm>
          <a:custGeom>
            <a:avLst/>
            <a:gdLst/>
            <a:ahLst/>
            <a:cxnLst/>
            <a:rect l="l" t="t" r="r" b="b"/>
            <a:pathLst>
              <a:path w="2313940" h="418464">
                <a:moveTo>
                  <a:pt x="0" y="418464"/>
                </a:moveTo>
                <a:lnTo>
                  <a:pt x="2313940" y="418464"/>
                </a:lnTo>
                <a:lnTo>
                  <a:pt x="2313940" y="0"/>
                </a:lnTo>
                <a:lnTo>
                  <a:pt x="0" y="0"/>
                </a:lnTo>
                <a:lnTo>
                  <a:pt x="0" y="4184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334135" y="5516405"/>
            <a:ext cx="3554729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7" baseline="-39930" dirty="0">
                <a:latin typeface="Times New Roman"/>
                <a:cs typeface="Times New Roman"/>
              </a:rPr>
              <a:t>counterclockwise </a:t>
            </a:r>
            <a:r>
              <a:rPr sz="2100" b="1" i="1" spc="-415" dirty="0">
                <a:solidFill>
                  <a:srgbClr val="0D0D0D"/>
                </a:solidFill>
                <a:latin typeface="Arial"/>
                <a:cs typeface="Arial"/>
              </a:rPr>
              <a:t>Fig. </a:t>
            </a:r>
            <a:r>
              <a:rPr sz="2100" b="1" i="1" spc="-445" dirty="0">
                <a:solidFill>
                  <a:srgbClr val="0D0D0D"/>
                </a:solidFill>
                <a:latin typeface="Arial"/>
                <a:cs typeface="Arial"/>
              </a:rPr>
              <a:t>4.11 </a:t>
            </a:r>
            <a:r>
              <a:rPr sz="2100" b="1" i="1" spc="-465" dirty="0">
                <a:solidFill>
                  <a:srgbClr val="0D0D0D"/>
                </a:solidFill>
                <a:latin typeface="Arial"/>
                <a:cs typeface="Arial"/>
              </a:rPr>
              <a:t>Rotating</a:t>
            </a:r>
            <a:r>
              <a:rPr sz="2100" b="1" i="1" spc="-36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100" b="1" i="1" spc="-525" dirty="0">
                <a:solidFill>
                  <a:srgbClr val="0D0D0D"/>
                </a:solidFill>
                <a:latin typeface="Arial"/>
                <a:cs typeface="Arial"/>
              </a:rPr>
              <a:t>unbalance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11111</Words>
  <Application>Microsoft Office PowerPoint</Application>
  <PresentationFormat>Custom</PresentationFormat>
  <Paragraphs>1492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akram</dc:creator>
  <cp:lastModifiedBy>Dr. Ekhlas</cp:lastModifiedBy>
  <cp:revision>2</cp:revision>
  <dcterms:created xsi:type="dcterms:W3CDTF">2019-04-09T19:33:25Z</dcterms:created>
  <dcterms:modified xsi:type="dcterms:W3CDTF">2019-05-05T20:47:52Z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2019-04-09T00:00:00Z</vt:filetime>
  </property>
</Properties>
</file>